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sldIdLst>
    <p:sldId id="264" r:id="rId2"/>
    <p:sldId id="261" r:id="rId3"/>
    <p:sldId id="259" r:id="rId4"/>
    <p:sldId id="272" r:id="rId5"/>
    <p:sldId id="262" r:id="rId6"/>
    <p:sldId id="257" r:id="rId7"/>
    <p:sldId id="263" r:id="rId8"/>
    <p:sldId id="260" r:id="rId9"/>
    <p:sldId id="266" r:id="rId10"/>
    <p:sldId id="267" r:id="rId11"/>
    <p:sldId id="268" r:id="rId12"/>
    <p:sldId id="271" r:id="rId13"/>
    <p:sldId id="269" r:id="rId14"/>
    <p:sldId id="265" r:id="rId15"/>
    <p:sldId id="270" r:id="rId1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61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250C3-C8D2-492A-BC53-3398A18146F8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6F688E7A-E5D2-452A-BD71-FD227281FB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82145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250C3-C8D2-492A-BC53-3398A18146F8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6F688E7A-E5D2-452A-BD71-FD227281FB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13576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250C3-C8D2-492A-BC53-3398A18146F8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6F688E7A-E5D2-452A-BD71-FD227281FB83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6621984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250C3-C8D2-492A-BC53-3398A18146F8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6F688E7A-E5D2-452A-BD71-FD227281FB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698292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250C3-C8D2-492A-BC53-3398A18146F8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6F688E7A-E5D2-452A-BD71-FD227281FB83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62280108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250C3-C8D2-492A-BC53-3398A18146F8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6F688E7A-E5D2-452A-BD71-FD227281FB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237129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250C3-C8D2-492A-BC53-3398A18146F8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688E7A-E5D2-452A-BD71-FD227281FB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427177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250C3-C8D2-492A-BC53-3398A18146F8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688E7A-E5D2-452A-BD71-FD227281FB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35155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250C3-C8D2-492A-BC53-3398A18146F8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688E7A-E5D2-452A-BD71-FD227281FB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3828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250C3-C8D2-492A-BC53-3398A18146F8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6F688E7A-E5D2-452A-BD71-FD227281FB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69665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250C3-C8D2-492A-BC53-3398A18146F8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6F688E7A-E5D2-452A-BD71-FD227281FB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60885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250C3-C8D2-492A-BC53-3398A18146F8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6F688E7A-E5D2-452A-BD71-FD227281FB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51502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250C3-C8D2-492A-BC53-3398A18146F8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688E7A-E5D2-452A-BD71-FD227281FB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56067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250C3-C8D2-492A-BC53-3398A18146F8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688E7A-E5D2-452A-BD71-FD227281FB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61172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250C3-C8D2-492A-BC53-3398A18146F8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688E7A-E5D2-452A-BD71-FD227281FB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7728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250C3-C8D2-492A-BC53-3398A18146F8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6F688E7A-E5D2-452A-BD71-FD227281FB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00512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7250C3-C8D2-492A-BC53-3398A18146F8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6F688E7A-E5D2-452A-BD71-FD227281FB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118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  <p:sldLayoutId id="2147483876" r:id="rId12"/>
    <p:sldLayoutId id="2147483877" r:id="rId13"/>
    <p:sldLayoutId id="2147483878" r:id="rId14"/>
    <p:sldLayoutId id="2147483879" r:id="rId15"/>
    <p:sldLayoutId id="2147483880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3984" y="713984"/>
            <a:ext cx="10790628" cy="964503"/>
          </a:xfrm>
        </p:spPr>
        <p:txBody>
          <a:bodyPr>
            <a:normAutofit fontScale="90000"/>
          </a:bodyPr>
          <a:lstStyle/>
          <a:p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200" dirty="0"/>
              <a:t/>
            </a:r>
            <a:br>
              <a:rPr lang="ru-RU" sz="2200" dirty="0"/>
            </a:b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200" dirty="0"/>
              <a:t/>
            </a:r>
            <a:br>
              <a:rPr lang="ru-RU" sz="2200" dirty="0"/>
            </a:b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200" dirty="0"/>
              <a:t/>
            </a:r>
            <a:br>
              <a:rPr lang="ru-RU" sz="2200" dirty="0"/>
            </a:b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200" dirty="0" smtClean="0"/>
              <a:t>          </a:t>
            </a:r>
            <a:br>
              <a:rPr lang="ru-RU" sz="2200" dirty="0" smtClean="0"/>
            </a:br>
            <a:r>
              <a:rPr lang="ru-RU" sz="2200" dirty="0"/>
              <a:t/>
            </a:r>
            <a:br>
              <a:rPr lang="ru-RU" sz="2200" dirty="0"/>
            </a:b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200" dirty="0"/>
              <a:t> </a:t>
            </a:r>
            <a:r>
              <a:rPr lang="ru-RU" sz="2200" dirty="0" smtClean="0"/>
              <a:t>                                                                                                                                       </a:t>
            </a:r>
            <a:br>
              <a:rPr lang="ru-RU" sz="2200" dirty="0" smtClean="0"/>
            </a:br>
            <a:r>
              <a:rPr lang="ru-RU" sz="2200" dirty="0"/>
              <a:t/>
            </a:r>
            <a:br>
              <a:rPr lang="ru-RU" sz="2200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13984" y="350729"/>
            <a:ext cx="11035430" cy="6507271"/>
          </a:xfrm>
        </p:spPr>
        <p:txBody>
          <a:bodyPr>
            <a:normAutofit fontScale="92500" lnSpcReduction="10000"/>
          </a:bodyPr>
          <a:lstStyle/>
          <a:p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>                      МУНИЦИПАЛЬНОЕ </a:t>
            </a:r>
            <a:r>
              <a:rPr lang="ru-RU" dirty="0"/>
              <a:t>БЮДЖЕТНОЕ ОБЩЕОБРАЗОВАТЕЛЬНОЕ УЧРЕЖДЕНИЕ</a:t>
            </a:r>
            <a:br>
              <a:rPr lang="ru-RU" dirty="0"/>
            </a:br>
            <a:r>
              <a:rPr lang="ru-RU" dirty="0"/>
              <a:t>                 </a:t>
            </a:r>
            <a:r>
              <a:rPr lang="ru-RU" dirty="0" smtClean="0"/>
              <a:t>          </a:t>
            </a:r>
            <a:r>
              <a:rPr lang="ru-RU" dirty="0"/>
              <a:t>«КАЛИНОВСКАЯ СРЕДНЯЯ ОБЩЕОБРАЗОВАТЕЛЬНАЯ  ШКОЛА»</a:t>
            </a:r>
            <a:br>
              <a:rPr lang="ru-RU" dirty="0"/>
            </a:br>
            <a:r>
              <a:rPr lang="ru-RU" dirty="0"/>
              <a:t> </a:t>
            </a:r>
            <a:endParaRPr lang="ru-RU" dirty="0" smtClean="0"/>
          </a:p>
          <a:p>
            <a:endParaRPr lang="ru-RU" dirty="0" smtClean="0"/>
          </a:p>
          <a:p>
            <a:r>
              <a:rPr lang="ru-RU" dirty="0"/>
              <a:t> </a:t>
            </a:r>
            <a:r>
              <a:rPr lang="ru-RU" dirty="0" smtClean="0"/>
              <a:t>                                         </a:t>
            </a:r>
          </a:p>
          <a:p>
            <a:endParaRPr lang="ru-RU" dirty="0"/>
          </a:p>
          <a:p>
            <a:r>
              <a:rPr lang="ru-RU" dirty="0"/>
              <a:t>           </a:t>
            </a:r>
            <a:r>
              <a:rPr lang="ru-RU" dirty="0" smtClean="0"/>
              <a:t>                     </a:t>
            </a:r>
            <a:r>
              <a:rPr lang="ru-RU" dirty="0" smtClean="0"/>
              <a:t> </a:t>
            </a:r>
            <a:r>
              <a:rPr lang="ru-RU" sz="3200" dirty="0"/>
              <a:t>«КРИПТОГРАФИЯ И ШИФРЫ</a:t>
            </a:r>
            <a:r>
              <a:rPr lang="ru-RU" sz="3200" dirty="0" smtClean="0"/>
              <a:t>»</a:t>
            </a:r>
          </a:p>
          <a:p>
            <a:endParaRPr lang="ru-RU" sz="3200" dirty="0"/>
          </a:p>
          <a:p>
            <a:r>
              <a:rPr lang="ru-RU" dirty="0"/>
              <a:t>         </a:t>
            </a:r>
            <a:r>
              <a:rPr lang="ru-RU" dirty="0" smtClean="0"/>
              <a:t>                                </a:t>
            </a:r>
            <a:endParaRPr lang="ru-RU" dirty="0"/>
          </a:p>
          <a:p>
            <a:r>
              <a:rPr lang="ru-RU" dirty="0"/>
              <a:t>                                                                                                                  </a:t>
            </a:r>
            <a:endParaRPr lang="ru-RU" dirty="0" smtClean="0"/>
          </a:p>
          <a:p>
            <a:r>
              <a:rPr lang="ru-RU" dirty="0"/>
              <a:t> </a:t>
            </a:r>
            <a:endParaRPr lang="ru-RU" dirty="0" smtClean="0"/>
          </a:p>
          <a:p>
            <a:endParaRPr lang="ru-RU" dirty="0"/>
          </a:p>
          <a:p>
            <a:endParaRPr lang="ru-RU" dirty="0"/>
          </a:p>
          <a:p>
            <a:r>
              <a:rPr lang="ru-RU" dirty="0" smtClean="0"/>
              <a:t>                                                                                                                  </a:t>
            </a:r>
            <a:r>
              <a:rPr lang="ru-RU" dirty="0" smtClean="0"/>
              <a:t>Выполнил</a:t>
            </a:r>
            <a:r>
              <a:rPr lang="ru-RU" dirty="0" smtClean="0"/>
              <a:t>а:</a:t>
            </a:r>
            <a:endParaRPr lang="ru-RU" dirty="0"/>
          </a:p>
          <a:p>
            <a:r>
              <a:rPr lang="ru-RU" dirty="0"/>
              <a:t>                                                                                                                 </a:t>
            </a:r>
          </a:p>
          <a:p>
            <a:r>
              <a:rPr lang="ru-RU" dirty="0"/>
              <a:t>                                                                                         </a:t>
            </a:r>
            <a:r>
              <a:rPr lang="ru-RU" dirty="0" smtClean="0"/>
              <a:t>                           Турбина </a:t>
            </a:r>
            <a:r>
              <a:rPr lang="ru-RU" dirty="0"/>
              <a:t>Е.Л.</a:t>
            </a:r>
          </a:p>
          <a:p>
            <a:r>
              <a:rPr lang="ru-RU" dirty="0" smtClean="0"/>
              <a:t> 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258608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Метод Шифрования</a:t>
            </a:r>
            <a:r>
              <a:rPr lang="ru-RU" b="1" dirty="0"/>
              <a:t/>
            </a:r>
            <a:br>
              <a:rPr lang="ru-RU" b="1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89212" y="1709057"/>
            <a:ext cx="8915400" cy="4202165"/>
          </a:xfrm>
        </p:spPr>
        <p:txBody>
          <a:bodyPr/>
          <a:lstStyle/>
          <a:p>
            <a:r>
              <a:rPr lang="ru-RU" sz="2800" b="1" dirty="0"/>
              <a:t>Асимметричное </a:t>
            </a:r>
            <a:r>
              <a:rPr lang="ru-RU" sz="2800" b="1" dirty="0" smtClean="0"/>
              <a:t>шифрование-</a:t>
            </a:r>
            <a:r>
              <a:rPr lang="ru-RU" sz="2800" dirty="0"/>
              <a:t>В системах с открытым ключом используются два ключа</a:t>
            </a:r>
            <a:r>
              <a:rPr lang="ru-RU" sz="2800" b="1" dirty="0"/>
              <a:t> 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20687" y="2729752"/>
            <a:ext cx="8396420" cy="4128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6096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Вывод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90597" y="1240077"/>
            <a:ext cx="10014015" cy="4246323"/>
          </a:xfrm>
        </p:spPr>
        <p:txBody>
          <a:bodyPr>
            <a:noAutofit/>
          </a:bodyPr>
          <a:lstStyle/>
          <a:p>
            <a:r>
              <a:rPr lang="ru-RU" sz="2400" dirty="0" smtClean="0"/>
              <a:t>В современном мире криптография находит множество различных применений, порой мы не замечаем в обычных вещах её присутствие, она используется </a:t>
            </a:r>
            <a:r>
              <a:rPr lang="ru-RU" sz="2400" dirty="0"/>
              <a:t>д</a:t>
            </a:r>
            <a:r>
              <a:rPr lang="ru-RU" sz="2400" dirty="0" smtClean="0"/>
              <a:t>ля передачи информации, в сотовой связи, в платном цифровом телевидении, для подключения к </a:t>
            </a:r>
            <a:r>
              <a:rPr lang="en-US" sz="2400" dirty="0" smtClean="0"/>
              <a:t>Wi-Fi</a:t>
            </a:r>
            <a:r>
              <a:rPr lang="ru-RU" sz="2400" dirty="0" smtClean="0"/>
              <a:t>,на транспорте для защиты подделок, для защиты электронной почты от спама , для безопасных покупок в интернете . Вся работа криптографии направлена на разработку методов сохранения информации от злоумышленников. Думаю, в будущем она будет также активно развиваться. 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75030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92925" y="460824"/>
            <a:ext cx="8911687" cy="1280890"/>
          </a:xfrm>
        </p:spPr>
        <p:txBody>
          <a:bodyPr/>
          <a:lstStyle/>
          <a:p>
            <a:r>
              <a:rPr lang="ru-RU" dirty="0" smtClean="0"/>
              <a:t>Проектный продукт 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24943" y="1305489"/>
            <a:ext cx="5037666" cy="377825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17490" y="2621333"/>
            <a:ext cx="5687122" cy="3778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3145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Литература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1.Алферов О.А., Зубов А.Ю., Кузьмин А.С., Черемушкин А.В. Основы криптографии: </a:t>
            </a:r>
            <a:r>
              <a:rPr lang="ru-RU" dirty="0" err="1"/>
              <a:t>Учеб.пособие</a:t>
            </a:r>
            <a:r>
              <a:rPr lang="ru-RU" dirty="0"/>
              <a:t>. – М.: Гелиос АРВ, 2005.</a:t>
            </a:r>
          </a:p>
          <a:p>
            <a:r>
              <a:rPr lang="ru-RU" dirty="0"/>
              <a:t>2.Введение в криптографию/Под общей ред. В.В. Ященко. – СПб.: Питер, 2001.</a:t>
            </a:r>
          </a:p>
          <a:p>
            <a:r>
              <a:rPr lang="ru-RU" dirty="0"/>
              <a:t>3.Отставнов М. Крипто: от тайного знания к знанию о тайне//Домашний Компьютер.-2001.</a:t>
            </a:r>
          </a:p>
          <a:p>
            <a:r>
              <a:rPr lang="ru-RU" dirty="0"/>
              <a:t>4. https://ru.wikipedia.org/wiki/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87831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3984" y="713984"/>
            <a:ext cx="10790628" cy="964503"/>
          </a:xfrm>
        </p:spPr>
        <p:txBody>
          <a:bodyPr>
            <a:normAutofit fontScale="90000"/>
          </a:bodyPr>
          <a:lstStyle/>
          <a:p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200" dirty="0"/>
              <a:t/>
            </a:r>
            <a:br>
              <a:rPr lang="ru-RU" sz="2200" dirty="0"/>
            </a:b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200" dirty="0"/>
              <a:t/>
            </a:r>
            <a:br>
              <a:rPr lang="ru-RU" sz="2200" dirty="0"/>
            </a:b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200" dirty="0"/>
              <a:t/>
            </a:r>
            <a:br>
              <a:rPr lang="ru-RU" sz="2200" dirty="0"/>
            </a:b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200" dirty="0" smtClean="0"/>
              <a:t>          </a:t>
            </a:r>
            <a:br>
              <a:rPr lang="ru-RU" sz="2200" dirty="0" smtClean="0"/>
            </a:br>
            <a:r>
              <a:rPr lang="ru-RU" sz="2200" dirty="0"/>
              <a:t/>
            </a:r>
            <a:br>
              <a:rPr lang="ru-RU" sz="2200" dirty="0"/>
            </a:b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200" dirty="0"/>
              <a:t> </a:t>
            </a:r>
            <a:r>
              <a:rPr lang="ru-RU" sz="2200" dirty="0" smtClean="0"/>
              <a:t>                                                                                                                                       </a:t>
            </a:r>
            <a:br>
              <a:rPr lang="ru-RU" sz="2200" dirty="0" smtClean="0"/>
            </a:br>
            <a:r>
              <a:rPr lang="ru-RU" sz="2200" dirty="0"/>
              <a:t/>
            </a:r>
            <a:br>
              <a:rPr lang="ru-RU" sz="2200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13984" y="350729"/>
            <a:ext cx="11035430" cy="6507271"/>
          </a:xfrm>
        </p:spPr>
        <p:txBody>
          <a:bodyPr>
            <a:normAutofit fontScale="92500" lnSpcReduction="10000"/>
          </a:bodyPr>
          <a:lstStyle/>
          <a:p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>                      </a:t>
            </a:r>
            <a:r>
              <a:rPr lang="ru-RU" sz="1900" b="1" dirty="0" smtClean="0"/>
              <a:t>МУНИЦИПАЛЬНОЕ </a:t>
            </a:r>
            <a:r>
              <a:rPr lang="ru-RU" sz="1900" b="1" dirty="0"/>
              <a:t>БЮДЖЕТНОЕ ОБЩЕОБРАЗОВАТЕЛЬНОЕ УЧРЕЖДЕНИЕ</a:t>
            </a:r>
            <a:br>
              <a:rPr lang="ru-RU" sz="1900" b="1" dirty="0"/>
            </a:br>
            <a:r>
              <a:rPr lang="ru-RU" sz="1900" b="1" dirty="0"/>
              <a:t>                 </a:t>
            </a:r>
            <a:r>
              <a:rPr lang="ru-RU" sz="1900" b="1" dirty="0" smtClean="0"/>
              <a:t>          </a:t>
            </a:r>
            <a:r>
              <a:rPr lang="ru-RU" sz="1900" b="1" dirty="0"/>
              <a:t>«КАЛИНОВСКАЯ СРЕДНЯЯ ОБЩЕОБРАЗОВАТЕЛЬНАЯ  ШКОЛА»</a:t>
            </a:r>
            <a:br>
              <a:rPr lang="ru-RU" sz="1900" b="1" dirty="0"/>
            </a:br>
            <a:r>
              <a:rPr lang="ru-RU" sz="1900" b="1" dirty="0"/>
              <a:t> </a:t>
            </a:r>
            <a:endParaRPr lang="ru-RU" sz="1900" b="1" dirty="0" smtClean="0"/>
          </a:p>
          <a:p>
            <a:endParaRPr lang="ru-RU" dirty="0" smtClean="0"/>
          </a:p>
          <a:p>
            <a:r>
              <a:rPr lang="ru-RU" dirty="0"/>
              <a:t> </a:t>
            </a:r>
            <a:r>
              <a:rPr lang="ru-RU" dirty="0" smtClean="0"/>
              <a:t>                                         Индивидуальный проект</a:t>
            </a:r>
          </a:p>
          <a:p>
            <a:endParaRPr lang="ru-RU" dirty="0"/>
          </a:p>
          <a:p>
            <a:r>
              <a:rPr lang="ru-RU" dirty="0"/>
              <a:t>           </a:t>
            </a:r>
            <a:r>
              <a:rPr lang="ru-RU" dirty="0" smtClean="0"/>
              <a:t>              </a:t>
            </a:r>
            <a:r>
              <a:rPr lang="ru-RU" dirty="0"/>
              <a:t>На тему: </a:t>
            </a:r>
            <a:r>
              <a:rPr lang="ru-RU" sz="3200" dirty="0"/>
              <a:t>«КРИПТОГРАФИЯ И ШИФРЫ</a:t>
            </a:r>
            <a:r>
              <a:rPr lang="ru-RU" sz="3200" dirty="0" smtClean="0"/>
              <a:t>»</a:t>
            </a:r>
          </a:p>
          <a:p>
            <a:endParaRPr lang="ru-RU" sz="3200" dirty="0"/>
          </a:p>
          <a:p>
            <a:r>
              <a:rPr lang="ru-RU" dirty="0"/>
              <a:t>         </a:t>
            </a:r>
            <a:r>
              <a:rPr lang="ru-RU" dirty="0" smtClean="0"/>
              <a:t>                                </a:t>
            </a:r>
            <a:r>
              <a:rPr lang="ru-RU" dirty="0"/>
              <a:t>Тип проекта: ТВОРЧЕСКИЙ</a:t>
            </a:r>
          </a:p>
          <a:p>
            <a:r>
              <a:rPr lang="ru-RU" dirty="0"/>
              <a:t>                                                                                                                  </a:t>
            </a:r>
            <a:endParaRPr lang="ru-RU" dirty="0" smtClean="0"/>
          </a:p>
          <a:p>
            <a:r>
              <a:rPr lang="ru-RU" dirty="0"/>
              <a:t> </a:t>
            </a:r>
            <a:endParaRPr lang="ru-RU" dirty="0" smtClean="0"/>
          </a:p>
          <a:p>
            <a:endParaRPr lang="ru-RU" dirty="0"/>
          </a:p>
          <a:p>
            <a:endParaRPr lang="ru-RU" dirty="0"/>
          </a:p>
          <a:p>
            <a:r>
              <a:rPr lang="ru-RU" smtClean="0"/>
              <a:t>                                                                                                                  </a:t>
            </a:r>
            <a:r>
              <a:rPr lang="ru-RU" smtClean="0"/>
              <a:t>Выполнил</a:t>
            </a:r>
            <a:r>
              <a:rPr lang="ru-RU"/>
              <a:t>а</a:t>
            </a:r>
            <a:endParaRPr lang="ru-RU" dirty="0"/>
          </a:p>
          <a:p>
            <a:r>
              <a:rPr lang="ru-RU" dirty="0"/>
              <a:t>                                                                                                                 </a:t>
            </a:r>
            <a:r>
              <a:rPr lang="ru-RU" dirty="0" smtClean="0"/>
              <a:t>Турбина </a:t>
            </a:r>
            <a:r>
              <a:rPr lang="ru-RU" dirty="0"/>
              <a:t>Е.Л.</a:t>
            </a:r>
          </a:p>
          <a:p>
            <a:r>
              <a:rPr lang="ru-RU" dirty="0" smtClean="0"/>
              <a:t> 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28779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9600" dirty="0" smtClean="0"/>
              <a:t>СПАСИБО   ЗА ВНИМАНИЕ</a:t>
            </a:r>
            <a:endParaRPr lang="ru-RU" sz="9600" dirty="0"/>
          </a:p>
        </p:txBody>
      </p:sp>
    </p:spTree>
    <p:extLst>
      <p:ext uri="{BB962C8B-B14F-4D97-AF65-F5344CB8AC3E}">
        <p14:creationId xmlns:p14="http://schemas.microsoft.com/office/powerpoint/2010/main" val="3992074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ЦЕЛЬ: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800" dirty="0" smtClean="0"/>
              <a:t>ИЗУЧИТЬ</a:t>
            </a:r>
            <a:r>
              <a:rPr lang="en-US" sz="4800" dirty="0" smtClean="0"/>
              <a:t>,</a:t>
            </a:r>
            <a:r>
              <a:rPr lang="ru-RU" sz="4800" dirty="0" smtClean="0"/>
              <a:t> ЧТО ТАКОЕ КРИПТОГРАФИЯ</a:t>
            </a:r>
            <a:r>
              <a:rPr lang="en-US" sz="4800" dirty="0" smtClean="0"/>
              <a:t>,</a:t>
            </a:r>
            <a:r>
              <a:rPr lang="ru-RU" sz="4800" dirty="0" smtClean="0"/>
              <a:t> И СОЗДАТЬ СБОРНИК</a:t>
            </a:r>
            <a:r>
              <a:rPr lang="en-US" sz="4800" dirty="0" smtClean="0"/>
              <a:t> </a:t>
            </a:r>
            <a:r>
              <a:rPr lang="ru-RU" sz="4800" dirty="0" smtClean="0"/>
              <a:t>ШИФРОВ</a:t>
            </a: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603799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236124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889348"/>
            <a:ext cx="10515600" cy="5287615"/>
          </a:xfrm>
        </p:spPr>
        <p:txBody>
          <a:bodyPr>
            <a:normAutofit fontScale="77500" lnSpcReduction="20000"/>
          </a:bodyPr>
          <a:lstStyle/>
          <a:p>
            <a:r>
              <a:rPr lang="ru-RU" sz="3600" dirty="0" smtClean="0"/>
              <a:t>       ЗАДАЧИ:</a:t>
            </a:r>
          </a:p>
          <a:p>
            <a:r>
              <a:rPr lang="ru-RU" sz="3600" dirty="0" smtClean="0"/>
              <a:t>УЗНАТЬ ИСТОРИЮ РАЗВИТИЯ КРИПТОГРАФИИ</a:t>
            </a:r>
          </a:p>
          <a:p>
            <a:r>
              <a:rPr lang="ru-RU" sz="3600" dirty="0" smtClean="0"/>
              <a:t>ИЗУЧИТЬ СПОСОБЫ ШИФРОВАНИЯ</a:t>
            </a:r>
          </a:p>
          <a:p>
            <a:r>
              <a:rPr lang="ru-RU" sz="3600" dirty="0" smtClean="0"/>
              <a:t>ИЗУЧИТЬ ВИДЫ ШИФРОВ</a:t>
            </a:r>
          </a:p>
          <a:p>
            <a:r>
              <a:rPr lang="ru-RU" sz="3600" dirty="0" smtClean="0"/>
              <a:t> НАЙТИ ПРИМЕНЕНИЕ КРИПТОГРАФИИ В СОВРЕМЕННОМ МИРЕ</a:t>
            </a:r>
          </a:p>
          <a:p>
            <a:r>
              <a:rPr lang="ru-RU" sz="3600" dirty="0" smtClean="0"/>
              <a:t>ИЗУЧИТЬ ЛИТЕРАТУРУ И НАЙТИ ИНФОРМАЦИЮ В ИНТЕРНЕТЕ </a:t>
            </a:r>
          </a:p>
          <a:p>
            <a:r>
              <a:rPr lang="ru-RU" sz="3600" dirty="0" smtClean="0"/>
              <a:t>-ПРОАНАЛИЗИРОВАТЬ СОБРАННУЮ ИНФОРМАЦИЮ </a:t>
            </a:r>
          </a:p>
          <a:p>
            <a:r>
              <a:rPr lang="ru-RU" sz="3600" dirty="0" smtClean="0"/>
              <a:t>СОЗДАТЬ ПЕЧАТНЫЙ ВАРИАНТ ПРОЕКТА </a:t>
            </a:r>
          </a:p>
          <a:p>
            <a:r>
              <a:rPr lang="ru-RU" sz="3600" dirty="0" smtClean="0"/>
              <a:t>СОЗДАТЬ ПРЕЗЕНТАЦИЮ, ОТРАЖАЮЩУЮ РАБОТУ НАД </a:t>
            </a:r>
            <a:r>
              <a:rPr lang="ru-RU" sz="3600" dirty="0" smtClean="0"/>
              <a:t>ПРОЕКТОМ</a:t>
            </a:r>
            <a:endParaRPr lang="ru-RU" sz="3600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48133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8000" i="1" dirty="0"/>
              <a:t>«криптография»</a:t>
            </a:r>
            <a:endParaRPr lang="ru-RU" sz="8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800" dirty="0"/>
              <a:t>Термин </a:t>
            </a:r>
            <a:r>
              <a:rPr lang="ru-RU" sz="2800" i="1" dirty="0"/>
              <a:t>«криптография»</a:t>
            </a:r>
            <a:r>
              <a:rPr lang="ru-RU" sz="2800" dirty="0"/>
              <a:t> происходит от двух греческих слов:</a:t>
            </a:r>
            <a:r>
              <a:rPr lang="ru-RU" sz="2800" i="1" dirty="0"/>
              <a:t> «</a:t>
            </a:r>
            <a:r>
              <a:rPr lang="ru-RU" sz="2800" i="1" dirty="0" err="1"/>
              <a:t>криптос</a:t>
            </a:r>
            <a:r>
              <a:rPr lang="ru-RU" sz="2800" i="1" dirty="0"/>
              <a:t>» - тайна и «</a:t>
            </a:r>
            <a:r>
              <a:rPr lang="ru-RU" sz="2800" i="1" dirty="0" err="1"/>
              <a:t>графейн</a:t>
            </a:r>
            <a:r>
              <a:rPr lang="ru-RU" sz="2800" i="1" dirty="0"/>
              <a:t>» - писать</a:t>
            </a:r>
            <a:r>
              <a:rPr lang="ru-RU" sz="2800" dirty="0"/>
              <a:t>, и означает </a:t>
            </a:r>
            <a:r>
              <a:rPr lang="ru-RU" sz="2800" i="1" dirty="0"/>
              <a:t>тайнопись.</a:t>
            </a:r>
            <a:r>
              <a:rPr lang="ru-RU" sz="2800" dirty="0"/>
              <a:t/>
            </a:r>
            <a:br>
              <a:rPr lang="ru-RU" sz="2800" dirty="0"/>
            </a:br>
            <a:r>
              <a:rPr lang="ru-RU" sz="2800" dirty="0"/>
              <a:t>Для тайнописи используется </a:t>
            </a:r>
            <a:r>
              <a:rPr lang="ru-RU" sz="2800" i="1" dirty="0"/>
              <a:t>шифр</a:t>
            </a:r>
            <a:r>
              <a:rPr lang="ru-RU" sz="2800" dirty="0"/>
              <a:t> – </a:t>
            </a:r>
            <a:r>
              <a:rPr lang="ru-RU" sz="2800" dirty="0" smtClean="0"/>
              <a:t>способ преобразования </a:t>
            </a:r>
            <a:r>
              <a:rPr lang="ru-RU" sz="2800" dirty="0"/>
              <a:t>информации с целью её защиты от незаконных пользователей. Шифры имеют большую историю.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93098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ПЕРИОДЫ РАЗВИТИЯ  КРИПТОГРАФИИ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73147" y="1905000"/>
            <a:ext cx="8915400" cy="3777622"/>
          </a:xfrm>
        </p:spPr>
        <p:txBody>
          <a:bodyPr>
            <a:normAutofit fontScale="70000" lnSpcReduction="20000"/>
          </a:bodyPr>
          <a:lstStyle/>
          <a:p>
            <a:pPr lvl="0"/>
            <a:r>
              <a:rPr lang="ru-RU" sz="3800" dirty="0"/>
              <a:t>1) наивная </a:t>
            </a:r>
            <a:r>
              <a:rPr lang="ru-RU" sz="3800" dirty="0" smtClean="0"/>
              <a:t>криптография</a:t>
            </a:r>
          </a:p>
          <a:p>
            <a:pPr marL="0" lvl="0" indent="0">
              <a:buNone/>
            </a:pPr>
            <a:r>
              <a:rPr lang="ru-RU" sz="3800" dirty="0" smtClean="0"/>
              <a:t> ( С древних времен до </a:t>
            </a:r>
            <a:r>
              <a:rPr lang="ru-RU" sz="3800" dirty="0"/>
              <a:t>начала 16 века)</a:t>
            </a:r>
            <a:r>
              <a:rPr lang="ru-RU" sz="3800" b="1" dirty="0"/>
              <a:t> </a:t>
            </a:r>
            <a:endParaRPr lang="ru-RU" sz="3800" b="1" dirty="0" smtClean="0"/>
          </a:p>
          <a:p>
            <a:pPr marL="0" lvl="0" indent="0">
              <a:buNone/>
            </a:pPr>
            <a:endParaRPr lang="ru-RU" sz="3800" b="1" dirty="0" smtClean="0"/>
          </a:p>
          <a:p>
            <a:pPr marL="0" lvl="0" indent="0">
              <a:buNone/>
            </a:pPr>
            <a:endParaRPr lang="ru-RU" sz="3800" b="1" dirty="0" smtClean="0"/>
          </a:p>
          <a:p>
            <a:pPr marL="0" lvl="0" indent="0">
              <a:buNone/>
            </a:pPr>
            <a:endParaRPr lang="ru-RU" sz="3800" b="1" dirty="0"/>
          </a:p>
          <a:p>
            <a:pPr marL="0" lvl="0" indent="0">
              <a:buNone/>
            </a:pPr>
            <a:endParaRPr lang="ru-RU" sz="3800" b="1" dirty="0" smtClean="0"/>
          </a:p>
          <a:p>
            <a:r>
              <a:rPr lang="ru-RU" sz="3800" dirty="0"/>
              <a:t> 2) формальная </a:t>
            </a:r>
            <a:r>
              <a:rPr lang="ru-RU" sz="3800" dirty="0" smtClean="0"/>
              <a:t>криптография</a:t>
            </a:r>
          </a:p>
          <a:p>
            <a:pPr marL="0" indent="0">
              <a:buNone/>
            </a:pPr>
            <a:r>
              <a:rPr lang="ru-RU" sz="3800" dirty="0" smtClean="0"/>
              <a:t> (16 век - начало 20 века</a:t>
            </a:r>
            <a:r>
              <a:rPr lang="ru-RU" dirty="0" smtClean="0"/>
              <a:t>)</a:t>
            </a:r>
            <a:r>
              <a:rPr lang="ru-RU" b="1" dirty="0" smtClean="0"/>
              <a:t> </a:t>
            </a:r>
            <a:endParaRPr lang="ru-RU" dirty="0"/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15649">
            <a:off x="8052531" y="1341504"/>
            <a:ext cx="4008329" cy="268057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420856">
            <a:off x="7024096" y="4266389"/>
            <a:ext cx="3970714" cy="2642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1092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16483" y="473798"/>
            <a:ext cx="9807880" cy="128089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3)научная </a:t>
            </a:r>
            <a:r>
              <a:rPr lang="ru-RU" dirty="0"/>
              <a:t>криптография (30 – 60 годы 20 века)</a:t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</a:t>
            </a:r>
            <a:r>
              <a:rPr lang="ru-RU" sz="3100" dirty="0" smtClean="0"/>
              <a:t>ПЕРВЫЕ ШИФРОВАЛЬНЫЕ МАШИНЫ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«ЭНИГМА»                        «</a:t>
            </a:r>
            <a:r>
              <a:rPr lang="en-US" dirty="0" smtClean="0"/>
              <a:t>LORENZ</a:t>
            </a:r>
            <a:r>
              <a:rPr lang="ru-RU" dirty="0" smtClean="0"/>
              <a:t>»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724394" y="2655192"/>
            <a:ext cx="5288514" cy="4058759"/>
          </a:xfrm>
          <a:prstGeom prst="rect">
            <a:avLst/>
          </a:prstGeom>
        </p:spPr>
      </p:pic>
      <p:pic>
        <p:nvPicPr>
          <p:cNvPr id="1026" name="Picture 2" descr="https://upload.wikimedia.org/wikipedia/commons/a/ae/Enigm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4361" y="2565728"/>
            <a:ext cx="3783733" cy="4292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03589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ru-RU" b="1" dirty="0"/>
              <a:t>4) компьютерная криптография </a:t>
            </a:r>
            <a:r>
              <a:rPr lang="ru-RU" b="1" dirty="0" smtClean="0"/>
              <a:t>            (70-е </a:t>
            </a:r>
            <a:r>
              <a:rPr lang="ru-RU" b="1" dirty="0"/>
              <a:t>годы 20 века </a:t>
            </a:r>
            <a:r>
              <a:rPr lang="ru-RU" b="1" dirty="0" smtClean="0"/>
              <a:t>- настоящее время).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06287" y="1905000"/>
            <a:ext cx="9851570" cy="495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5870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Ежегодно</a:t>
            </a:r>
            <a:r>
              <a:rPr lang="ru-RU" dirty="0"/>
              <a:t> </a:t>
            </a:r>
            <a:r>
              <a:rPr lang="ru-RU" b="1" dirty="0"/>
              <a:t>5</a:t>
            </a:r>
            <a:r>
              <a:rPr lang="ru-RU" dirty="0"/>
              <a:t> </a:t>
            </a:r>
            <a:r>
              <a:rPr lang="ru-RU" b="1" dirty="0"/>
              <a:t>мая</a:t>
            </a:r>
            <a:r>
              <a:rPr lang="ru-RU" dirty="0"/>
              <a:t> в России отмечается </a:t>
            </a:r>
            <a:r>
              <a:rPr lang="ru-RU" b="1" dirty="0"/>
              <a:t>День</a:t>
            </a:r>
            <a:r>
              <a:rPr lang="ru-RU" dirty="0"/>
              <a:t> </a:t>
            </a:r>
            <a:r>
              <a:rPr lang="ru-RU" b="1" dirty="0"/>
              <a:t>шифровальщика</a:t>
            </a:r>
            <a:r>
              <a:rPr lang="ru-RU" dirty="0"/>
              <a:t>, 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68839" y="1693889"/>
            <a:ext cx="9413823" cy="49917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0535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Методы шифрования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89212" y="1524000"/>
            <a:ext cx="8915400" cy="4387222"/>
          </a:xfrm>
        </p:spPr>
        <p:txBody>
          <a:bodyPr/>
          <a:lstStyle/>
          <a:p>
            <a:r>
              <a:rPr lang="ru-RU" sz="2800" b="1" dirty="0"/>
              <a:t>Симметричное </a:t>
            </a:r>
            <a:r>
              <a:rPr lang="ru-RU" sz="2800" b="1" dirty="0" smtClean="0"/>
              <a:t>шифрование-</a:t>
            </a:r>
            <a:r>
              <a:rPr lang="ru-RU" sz="2800" dirty="0" smtClean="0"/>
              <a:t>для </a:t>
            </a:r>
            <a:r>
              <a:rPr lang="ru-RU" sz="2800" dirty="0"/>
              <a:t>шифрования и расшифровывания используется один и тот же ключ</a:t>
            </a:r>
            <a:r>
              <a:rPr lang="ru-RU" sz="2800" dirty="0" smtClean="0"/>
              <a:t>.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6886" y="2968176"/>
            <a:ext cx="8469085" cy="40410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4512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Легкий дым">
  <a:themeElements>
    <a:clrScheme name="Фиолетовый II">
      <a:dk1>
        <a:sysClr val="windowText" lastClr="000000"/>
      </a:dk1>
      <a:lt1>
        <a:sysClr val="window" lastClr="FFFFFF"/>
      </a:lt1>
      <a:dk2>
        <a:srgbClr val="632E62"/>
      </a:dk2>
      <a:lt2>
        <a:srgbClr val="EAE5EB"/>
      </a:lt2>
      <a:accent1>
        <a:srgbClr val="92278F"/>
      </a:accent1>
      <a:accent2>
        <a:srgbClr val="9B57D3"/>
      </a:accent2>
      <a:accent3>
        <a:srgbClr val="755DD9"/>
      </a:accent3>
      <a:accent4>
        <a:srgbClr val="665EB8"/>
      </a:accent4>
      <a:accent5>
        <a:srgbClr val="45A5ED"/>
      </a:accent5>
      <a:accent6>
        <a:srgbClr val="5982DB"/>
      </a:accent6>
      <a:hlink>
        <a:srgbClr val="0066FF"/>
      </a:hlink>
      <a:folHlink>
        <a:srgbClr val="666699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762</TotalTime>
  <Words>291</Words>
  <Application>Microsoft Office PowerPoint</Application>
  <PresentationFormat>Широкоэкранный</PresentationFormat>
  <Paragraphs>69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9" baseType="lpstr">
      <vt:lpstr>Arial</vt:lpstr>
      <vt:lpstr>Century Gothic</vt:lpstr>
      <vt:lpstr>Wingdings 3</vt:lpstr>
      <vt:lpstr>Легкий дым</vt:lpstr>
      <vt:lpstr>                                                                                                                                                              </vt:lpstr>
      <vt:lpstr>ЦЕЛЬ:</vt:lpstr>
      <vt:lpstr>Презентация PowerPoint</vt:lpstr>
      <vt:lpstr>«криптография»</vt:lpstr>
      <vt:lpstr>ПЕРИОДЫ РАЗВИТИЯ  КРИПТОГРАФИИ</vt:lpstr>
      <vt:lpstr> 3)научная криптография (30 – 60 годы 20 века)   ПЕРВЫЕ ШИФРОВАЛЬНЫЕ МАШИНЫ «ЭНИГМА»                        «LORENZ»</vt:lpstr>
      <vt:lpstr>4) компьютерная криптография             (70-е годы 20 века - настоящее время).  </vt:lpstr>
      <vt:lpstr>Ежегодно 5 мая в России отмечается День шифровальщика, </vt:lpstr>
      <vt:lpstr>Методы шифрования </vt:lpstr>
      <vt:lpstr>Метод Шифрования </vt:lpstr>
      <vt:lpstr>Вывод</vt:lpstr>
      <vt:lpstr>Проектный продукт </vt:lpstr>
      <vt:lpstr>Литература</vt:lpstr>
      <vt:lpstr>                                                                                                                                                              </vt:lpstr>
      <vt:lpstr>СПАСИБО   ЗА ВНИМАНИЕ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Image&amp;Matros ®</dc:creator>
  <cp:lastModifiedBy>User</cp:lastModifiedBy>
  <cp:revision>40</cp:revision>
  <dcterms:created xsi:type="dcterms:W3CDTF">2022-01-19T09:32:35Z</dcterms:created>
  <dcterms:modified xsi:type="dcterms:W3CDTF">2022-11-02T08:04:51Z</dcterms:modified>
</cp:coreProperties>
</file>