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80" r:id="rId3"/>
    <p:sldId id="279" r:id="rId4"/>
    <p:sldId id="260" r:id="rId5"/>
    <p:sldId id="259" r:id="rId6"/>
    <p:sldId id="261" r:id="rId7"/>
    <p:sldId id="263" r:id="rId8"/>
    <p:sldId id="264" r:id="rId9"/>
    <p:sldId id="269" r:id="rId10"/>
    <p:sldId id="271" r:id="rId11"/>
    <p:sldId id="273" r:id="rId12"/>
    <p:sldId id="276" r:id="rId13"/>
    <p:sldId id="281" r:id="rId14"/>
    <p:sldId id="277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86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1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F23E7-C609-4FD8-BDD2-5EF5DF99E44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EFCC0C9E-1EA8-462B-B756-A561A30102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28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F23E7-C609-4FD8-BDD2-5EF5DF99E44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0C9E-1EA8-462B-B756-A561A30102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374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F23E7-C609-4FD8-BDD2-5EF5DF99E44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0C9E-1EA8-462B-B756-A561A30102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282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F23E7-C609-4FD8-BDD2-5EF5DF99E44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0C9E-1EA8-462B-B756-A561A30102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177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8D5F23E7-C609-4FD8-BDD2-5EF5DF99E44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EFCC0C9E-1EA8-462B-B756-A561A30102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513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F23E7-C609-4FD8-BDD2-5EF5DF99E44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0C9E-1EA8-462B-B756-A561A30102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299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F23E7-C609-4FD8-BDD2-5EF5DF99E44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0C9E-1EA8-462B-B756-A561A30102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651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F23E7-C609-4FD8-BDD2-5EF5DF99E44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0C9E-1EA8-462B-B756-A561A30102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0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F23E7-C609-4FD8-BDD2-5EF5DF99E44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0C9E-1EA8-462B-B756-A561A30102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408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F23E7-C609-4FD8-BDD2-5EF5DF99E44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0C9E-1EA8-462B-B756-A561A30102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606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F23E7-C609-4FD8-BDD2-5EF5DF99E446}" type="datetimeFigureOut">
              <a:rPr lang="ru-RU" smtClean="0"/>
              <a:t>25.04.2022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0C9E-1EA8-462B-B756-A561A30102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546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D5F23E7-C609-4FD8-BDD2-5EF5DF99E44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EFCC0C9E-1EA8-462B-B756-A561A30102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631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C163E0-7393-4B45-BC9F-5BE91B92C5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41E24B1-3925-4B52-B2A6-00E19BC221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5286" y="4829217"/>
            <a:ext cx="10711542" cy="1383793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Никулина Нина Владимировна</a:t>
            </a:r>
          </a:p>
          <a:p>
            <a:pPr marL="0" indent="0" algn="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биологии</a:t>
            </a:r>
          </a:p>
          <a:p>
            <a:pPr marL="0" indent="0" algn="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МАОУ «СОШ № 2»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B0EB63F-121E-4308-B88D-05B4CE6BB5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82" r="2768" b="3846"/>
          <a:stretch/>
        </p:blipFill>
        <p:spPr>
          <a:xfrm>
            <a:off x="424543" y="294786"/>
            <a:ext cx="11430000" cy="43316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AF0ED6F-09FA-463F-98C5-DA6C60E3D60B}"/>
              </a:ext>
            </a:extLst>
          </p:cNvPr>
          <p:cNvSpPr txBox="1"/>
          <p:nvPr/>
        </p:nvSpPr>
        <p:spPr>
          <a:xfrm>
            <a:off x="3984171" y="6415798"/>
            <a:ext cx="36031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Корсаков, 2022</a:t>
            </a:r>
          </a:p>
        </p:txBody>
      </p:sp>
    </p:spTree>
    <p:extLst>
      <p:ext uri="{BB962C8B-B14F-4D97-AF65-F5344CB8AC3E}">
        <p14:creationId xmlns:p14="http://schemas.microsoft.com/office/powerpoint/2010/main" val="511400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2" name="Text Box 4">
            <a:extLst>
              <a:ext uri="{FF2B5EF4-FFF2-40B4-BE49-F238E27FC236}">
                <a16:creationId xmlns:a16="http://schemas.microsoft.com/office/drawing/2014/main" id="{9CD7048F-9B91-4BE0-B35C-14205E71D7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2457" y="333376"/>
            <a:ext cx="80302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¡"/>
              <a:defRPr sz="29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5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¡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РАЗВИТИЕ ВНИМАНИЯ</a:t>
            </a:r>
          </a:p>
        </p:txBody>
      </p:sp>
      <p:graphicFrame>
        <p:nvGraphicFramePr>
          <p:cNvPr id="13336" name="Group 24">
            <a:extLst>
              <a:ext uri="{FF2B5EF4-FFF2-40B4-BE49-F238E27FC236}">
                <a16:creationId xmlns:a16="http://schemas.microsoft.com/office/drawing/2014/main" id="{17B1A61E-785D-4303-9F1B-EDA2FAF7FF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667538"/>
              </p:ext>
            </p:extLst>
          </p:nvPr>
        </p:nvGraphicFramePr>
        <p:xfrm>
          <a:off x="620486" y="1220786"/>
          <a:ext cx="11103428" cy="2653748"/>
        </p:xfrm>
        <a:graphic>
          <a:graphicData uri="http://schemas.openxmlformats.org/drawingml/2006/table">
            <a:tbl>
              <a:tblPr/>
              <a:tblGrid>
                <a:gridCol w="1378422">
                  <a:extLst>
                    <a:ext uri="{9D8B030D-6E8A-4147-A177-3AD203B41FA5}">
                      <a16:colId xmlns:a16="http://schemas.microsoft.com/office/drawing/2014/main" val="3622557604"/>
                    </a:ext>
                  </a:extLst>
                </a:gridCol>
                <a:gridCol w="9725006">
                  <a:extLst>
                    <a:ext uri="{9D8B030D-6E8A-4147-A177-3AD203B41FA5}">
                      <a16:colId xmlns:a16="http://schemas.microsoft.com/office/drawing/2014/main" val="2340101741"/>
                    </a:ext>
                  </a:extLst>
                </a:gridCol>
              </a:tblGrid>
              <a:tr h="50019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5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29" marB="45729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5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Продолжите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предложенный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текст</a:t>
                      </a:r>
                      <a:endParaRPr kumimoji="0" lang="en-US" alt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9840821"/>
                  </a:ext>
                </a:extLst>
              </a:tr>
              <a:tr h="50019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5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29" marB="45729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5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Задайте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вопросы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данному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тексту</a:t>
                      </a:r>
                      <a:endParaRPr kumimoji="0" lang="en-US" alt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6019587"/>
                  </a:ext>
                </a:extLst>
              </a:tr>
              <a:tr h="79441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5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29" marB="45729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5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Найдите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ошибку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тексте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определении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схеме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таблице</a:t>
                      </a:r>
                      <a:endParaRPr kumimoji="0" lang="en-US" alt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4552214"/>
                  </a:ext>
                </a:extLst>
              </a:tr>
              <a:tr h="79441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5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29" marB="45729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5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перечень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некоторых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объектов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понятий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т.д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.,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расположите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их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определенном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порядке</a:t>
                      </a:r>
                      <a:endParaRPr kumimoji="0" lang="en-US" alt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7215000"/>
                  </a:ext>
                </a:extLst>
              </a:tr>
            </a:tbl>
          </a:graphicData>
        </a:graphic>
      </p:graphicFrame>
      <p:sp>
        <p:nvSpPr>
          <p:cNvPr id="13329" name="Line 54">
            <a:extLst>
              <a:ext uri="{FF2B5EF4-FFF2-40B4-BE49-F238E27FC236}">
                <a16:creationId xmlns:a16="http://schemas.microsoft.com/office/drawing/2014/main" id="{82A70703-8D2C-4DF2-9EEE-ADC574D15F08}"/>
              </a:ext>
            </a:extLst>
          </p:cNvPr>
          <p:cNvSpPr>
            <a:spLocks noChangeShapeType="1"/>
          </p:cNvSpPr>
          <p:nvPr/>
        </p:nvSpPr>
        <p:spPr bwMode="auto">
          <a:xfrm>
            <a:off x="2782889" y="3141663"/>
            <a:ext cx="7489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32" name="Text Box 99">
            <a:extLst>
              <a:ext uri="{FF2B5EF4-FFF2-40B4-BE49-F238E27FC236}">
                <a16:creationId xmlns:a16="http://schemas.microsoft.com/office/drawing/2014/main" id="{31D4F647-2E15-4380-9CDB-20E279B92D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486" y="4027715"/>
            <a:ext cx="965222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¡"/>
              <a:defRPr sz="29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5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¡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b="1" dirty="0">
                <a:solidFill>
                  <a:srgbClr val="0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ошибку в определении: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dirty="0">
                <a:solidFill>
                  <a:srgbClr val="0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Питание – это процесс переваривания пищи.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dirty="0">
                <a:solidFill>
                  <a:srgbClr val="0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Пищеварение – это процесс механической переработки пищи.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dirty="0">
                <a:solidFill>
                  <a:srgbClr val="0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Ферменты – это особые белки, способствующие выделению.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dirty="0">
                <a:solidFill>
                  <a:srgbClr val="0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Производители – организмы, потребляющие произведенное.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1402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Рисунок 8" descr="C:\Documents and Settings\Учитель химии\Рабочий стол\hello_html_209c302c.JPG">
            <a:extLst>
              <a:ext uri="{FF2B5EF4-FFF2-40B4-BE49-F238E27FC236}">
                <a16:creationId xmlns:a16="http://schemas.microsoft.com/office/drawing/2014/main" id="{0C62F629-A7B5-4C7C-9520-E79CCE4F69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5"/>
          <a:stretch>
            <a:fillRect/>
          </a:stretch>
        </p:blipFill>
        <p:spPr bwMode="auto">
          <a:xfrm>
            <a:off x="8167235" y="4226996"/>
            <a:ext cx="3524022" cy="2365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2" name="Rectangle 2">
            <a:extLst>
              <a:ext uri="{FF2B5EF4-FFF2-40B4-BE49-F238E27FC236}">
                <a16:creationId xmlns:a16="http://schemas.microsoft.com/office/drawing/2014/main" id="{B518AB78-B5DB-4987-8279-7327BD1E0DF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0"/>
            <a:ext cx="11887200" cy="2205039"/>
          </a:xfrm>
        </p:spPr>
        <p:txBody>
          <a:bodyPr>
            <a:normAutofit fontScale="90000"/>
          </a:bodyPr>
          <a:lstStyle/>
          <a:p>
            <a:r>
              <a:rPr lang="ru-RU" altLang="ru-RU" sz="3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направлено на </a:t>
            </a:r>
            <a:r>
              <a:rPr lang="ru-RU" altLang="ru-RU" sz="32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компетенции «интерпретация данных и использование научных доказательств </a:t>
            </a:r>
            <a:r>
              <a:rPr lang="ru-RU" altLang="ru-RU" sz="3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получения выводов» через умение анализировать, интерпретировать данные и делать соответствующие выводы (используя текст и рисунки).</a:t>
            </a:r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D759ECEB-5658-455E-9058-233C79F2349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2205039"/>
            <a:ext cx="10153197" cy="3736975"/>
          </a:xfrm>
        </p:spPr>
        <p:txBody>
          <a:bodyPr>
            <a:normAutofit fontScale="92500" lnSpcReduction="20000"/>
          </a:bodyPr>
          <a:lstStyle/>
          <a:p>
            <a:pPr marL="476250" indent="-476250">
              <a:lnSpc>
                <a:spcPct val="80000"/>
              </a:lnSpc>
              <a:buNone/>
            </a:pPr>
            <a:r>
              <a:rPr lang="ru-RU" altLang="ru-RU" sz="2800" b="1" dirty="0">
                <a:solidFill>
                  <a:srgbClr val="006666"/>
                </a:solidFill>
                <a:latin typeface="Times New Roman" panose="02020603050405020304" pitchFamily="18" charset="0"/>
              </a:rPr>
              <a:t>Вставьте пропущенные слова. Для ответа запишите столбиком </a:t>
            </a:r>
          </a:p>
          <a:p>
            <a:pPr marL="476250" indent="-476250">
              <a:lnSpc>
                <a:spcPct val="80000"/>
              </a:lnSpc>
              <a:buNone/>
            </a:pPr>
            <a:r>
              <a:rPr lang="ru-RU" altLang="ru-RU" sz="2800" b="1" dirty="0">
                <a:solidFill>
                  <a:srgbClr val="006666"/>
                </a:solidFill>
                <a:latin typeface="Times New Roman" panose="02020603050405020304" pitchFamily="18" charset="0"/>
              </a:rPr>
              <a:t>цифры, напротив цифр – ответы.</a:t>
            </a:r>
          </a:p>
          <a:p>
            <a:pPr marL="476250" indent="-476250">
              <a:lnSpc>
                <a:spcPct val="80000"/>
              </a:lnSpc>
              <a:buNone/>
            </a:pPr>
            <a:r>
              <a:rPr lang="ru-RU" altLang="ru-RU" sz="2800" dirty="0">
                <a:solidFill>
                  <a:srgbClr val="006666"/>
                </a:solidFill>
                <a:latin typeface="Times New Roman" panose="02020603050405020304" pitchFamily="18" charset="0"/>
              </a:rPr>
              <a:t>При наступлении неблагоприятных условий, простейшие </a:t>
            </a:r>
          </a:p>
          <a:p>
            <a:pPr marL="476250" indent="-476250">
              <a:lnSpc>
                <a:spcPct val="80000"/>
              </a:lnSpc>
              <a:buNone/>
            </a:pPr>
            <a:r>
              <a:rPr lang="ru-RU" altLang="ru-RU" sz="2800" dirty="0">
                <a:solidFill>
                  <a:srgbClr val="006666"/>
                </a:solidFill>
                <a:latin typeface="Times New Roman" panose="02020603050405020304" pitchFamily="18" charset="0"/>
              </a:rPr>
              <a:t>образуют специальную защитную оболочку - __1__. </a:t>
            </a:r>
          </a:p>
          <a:p>
            <a:pPr marL="476250" indent="-476250">
              <a:lnSpc>
                <a:spcPct val="80000"/>
              </a:lnSpc>
              <a:buNone/>
            </a:pPr>
            <a:r>
              <a:rPr lang="ru-RU" altLang="ru-RU" sz="2800" dirty="0">
                <a:solidFill>
                  <a:srgbClr val="006666"/>
                </a:solidFill>
                <a:latin typeface="Times New Roman" panose="02020603050405020304" pitchFamily="18" charset="0"/>
              </a:rPr>
              <a:t>Совокупность одноклеточных особей, ведущих совместный </a:t>
            </a:r>
          </a:p>
          <a:p>
            <a:pPr marL="476250" indent="-476250">
              <a:lnSpc>
                <a:spcPct val="80000"/>
              </a:lnSpc>
              <a:buNone/>
            </a:pPr>
            <a:r>
              <a:rPr lang="ru-RU" altLang="ru-RU" sz="2800" dirty="0">
                <a:solidFill>
                  <a:srgbClr val="006666"/>
                </a:solidFill>
                <a:latin typeface="Times New Roman" panose="02020603050405020304" pitchFamily="18" charset="0"/>
              </a:rPr>
              <a:t>образ жизни – это __2__. Орган передвижения инфузорий – </a:t>
            </a:r>
          </a:p>
          <a:p>
            <a:pPr marL="476250" indent="-476250">
              <a:lnSpc>
                <a:spcPct val="80000"/>
              </a:lnSpc>
              <a:buNone/>
            </a:pPr>
            <a:r>
              <a:rPr lang="ru-RU" altLang="ru-RU" sz="2800" dirty="0">
                <a:solidFill>
                  <a:srgbClr val="006666"/>
                </a:solidFill>
                <a:latin typeface="Times New Roman" panose="02020603050405020304" pitchFamily="18" charset="0"/>
              </a:rPr>
              <a:t>это __3__. Жгутиконосцы в темноте питаются как __4__. Два ядра </a:t>
            </a:r>
          </a:p>
          <a:p>
            <a:pPr marL="476250" indent="-476250">
              <a:lnSpc>
                <a:spcPct val="80000"/>
              </a:lnSpc>
              <a:buNone/>
            </a:pPr>
            <a:r>
              <a:rPr lang="ru-RU" altLang="ru-RU" sz="2800" dirty="0">
                <a:solidFill>
                  <a:srgbClr val="006666"/>
                </a:solidFill>
                <a:latin typeface="Times New Roman" panose="02020603050405020304" pitchFamily="18" charset="0"/>
              </a:rPr>
              <a:t>есть в клетке __5__. Организмы, которые сами создают </a:t>
            </a:r>
          </a:p>
          <a:p>
            <a:pPr marL="476250" indent="-476250">
              <a:lnSpc>
                <a:spcPct val="80000"/>
              </a:lnSpc>
              <a:buNone/>
            </a:pPr>
            <a:r>
              <a:rPr lang="ru-RU" altLang="ru-RU" sz="2800" dirty="0">
                <a:solidFill>
                  <a:srgbClr val="006666"/>
                </a:solidFill>
                <a:latin typeface="Times New Roman" panose="02020603050405020304" pitchFamily="18" charset="0"/>
              </a:rPr>
              <a:t>органические вещества, по типу питания относят к __6__.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id="{0386B5E1-AF8D-424C-98EB-BA7A8EAC6B4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74320" y="320040"/>
            <a:ext cx="11590020" cy="1773936"/>
          </a:xfrm>
        </p:spPr>
        <p:txBody>
          <a:bodyPr>
            <a:normAutofit/>
          </a:bodyPr>
          <a:lstStyle/>
          <a:p>
            <a:pPr algn="ctr"/>
            <a:r>
              <a:rPr lang="ru-RU" altLang="ru-RU" sz="32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ФОРМИРУЮТ УМЕНИЕ АНАЛИЗИРОВАТЬ, ИНТЕРПРЕТИРОВАТЬ ДАННЫЕ И ДЕЛАТЬ ВЫВОДЫ ПРИ РАБОТЕ С ТЕКСТОМ.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FADE97A-2EC0-4889-B865-A9A41A5D331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500742" y="2093976"/>
            <a:ext cx="11416937" cy="4535424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чем говорят эти цифры? (Биология 8 класс)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1.90%                                                                                                                                          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2.300г                                                                                                                        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3.60-80раз/мин                                                                                                                                              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4.120дней                                                                                                                    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5.0,9%                                                                                                                          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6.0,8сек                                                                                                                                                                                    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7.120/80мм рт. ст.                                                                                                                            </a:t>
            </a:r>
          </a:p>
          <a:p>
            <a:pPr>
              <a:lnSpc>
                <a:spcPct val="110000"/>
              </a:lnSpc>
              <a:buFont typeface="Wingdings" panose="05000000000000000000" pitchFamily="2" charset="2"/>
              <a:buNone/>
            </a:pP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DDF0F9-3025-47A4-BC50-953D55153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143" y="108857"/>
            <a:ext cx="11919857" cy="1404257"/>
          </a:xfrm>
        </p:spPr>
        <p:txBody>
          <a:bodyPr>
            <a:noAutofit/>
          </a:bodyPr>
          <a:lstStyle/>
          <a:p>
            <a:pPr algn="ctr"/>
            <a:r>
              <a:rPr lang="ru-RU" sz="3200" b="1" cap="none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уроков/занятий для формирования положительной мотивации и творческой самостоятельности школьников в формировании естественнонаучной грамотности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6C5050-24F6-4B23-B982-7AE4A04197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30F5B5C-90CA-4E48-A7AF-4ADAA3E1E4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000" t="13016" r="18929" b="10000"/>
          <a:stretch/>
        </p:blipFill>
        <p:spPr>
          <a:xfrm>
            <a:off x="0" y="3429000"/>
            <a:ext cx="4658858" cy="30534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D5F71DD-209A-43D0-8689-321997FDAD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339" t="10001" r="24018" b="13015"/>
          <a:stretch/>
        </p:blipFill>
        <p:spPr>
          <a:xfrm>
            <a:off x="7151916" y="1504264"/>
            <a:ext cx="4942114" cy="35882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717EC9C-9731-473B-ACF4-1C5D361BCCE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714" t="11270" r="11875" b="12063"/>
          <a:stretch/>
        </p:blipFill>
        <p:spPr>
          <a:xfrm>
            <a:off x="3720694" y="2820706"/>
            <a:ext cx="4750611" cy="26465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828425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DC87818-16ED-4F4D-BE00-F6362E4864A9}"/>
              </a:ext>
            </a:extLst>
          </p:cNvPr>
          <p:cNvSpPr txBox="1"/>
          <p:nvPr/>
        </p:nvSpPr>
        <p:spPr>
          <a:xfrm>
            <a:off x="664029" y="783772"/>
            <a:ext cx="10744200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br>
              <a:rPr lang="ru-RU" dirty="0"/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Основу естественнонаучной грамотности составляет способность использовать естественнонаучные знания для выделения в реальных ситуациях проблем и решения их с помощью научных методов.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Эта способность и есть компетентность.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840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628341-A23C-42C9-9F9F-0760D2A94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029" y="250371"/>
            <a:ext cx="11168742" cy="61722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kern="7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 </a:t>
            </a:r>
            <a:r>
              <a:rPr lang="ru-RU" sz="2400" kern="7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создание наиболее благоприятных условий для формирования естественнонаучной компетенции школьников</a:t>
            </a:r>
            <a:br>
              <a:rPr lang="ru-RU" sz="2400" kern="7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kern="7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kern="7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решения поставленной цели, были решены следующие </a:t>
            </a:r>
            <a:r>
              <a:rPr lang="ru-RU" sz="2400" b="1" kern="7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br>
              <a:rPr lang="ru-RU" sz="2400" kern="7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kern="7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проанализировать понятия «естественнонаучная грамотность учащихся», «компетентность», выявить причины невысоких результатов сравнительных международных исследований.</a:t>
            </a:r>
            <a:br>
              <a:rPr lang="ru-RU" sz="2400" kern="7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kern="7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Накапливать опыт по формированию естественнонаучной грамотности школьников</a:t>
            </a:r>
            <a:br>
              <a:rPr lang="ru-RU" sz="2400" kern="7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kern="7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формировать систему естественнонаучных знаний с учётом возрастных особенностей </a:t>
            </a:r>
            <a:br>
              <a:rPr lang="ru-RU" sz="2400" kern="7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kern="7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соединять теоретические знания обучающихся с их практическим использованием для решения конкретных задач.</a:t>
            </a:r>
            <a:br>
              <a:rPr lang="ru-RU" sz="2400" kern="7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kern="7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Выявлять наиболее эффективные формы организации учебного процесса с целью создания у учащихся положительной мотивации к учению.</a:t>
            </a:r>
            <a:br>
              <a:rPr lang="ru-RU" sz="2400" kern="7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kern="700" cap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302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B945BA-D745-4A76-91D5-57D64B04E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B50B74-25FD-48AA-AB02-FFE96C6A5A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C7C7293-BCB9-4685-86AC-B3654F91CE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" t="4286" r="2922"/>
          <a:stretch/>
        </p:blipFill>
        <p:spPr bwMode="auto">
          <a:xfrm>
            <a:off x="1545771" y="87086"/>
            <a:ext cx="8850086" cy="669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7130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DEEB59-121F-47C5-96A0-D688947E6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3029"/>
            <a:ext cx="12192000" cy="139337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ранее проведенных исследованиях PISA выявлены следующие недостатки в овладении метапредметными умениями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1A988D5-1A9A-4A87-8516-F4B07E68FCD6}"/>
              </a:ext>
            </a:extLst>
          </p:cNvPr>
          <p:cNvSpPr/>
          <p:nvPr/>
        </p:nvSpPr>
        <p:spPr>
          <a:xfrm>
            <a:off x="43543" y="2043466"/>
            <a:ext cx="4136571" cy="18351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работать с нетрадиционным заданием, в частности, с задачей, отличной от текстовой, для которой известен способ решения;</a:t>
            </a:r>
            <a:endParaRPr lang="ru-RU" sz="24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305963F-E3ED-44A6-BBFD-27205A08B9E5}"/>
              </a:ext>
            </a:extLst>
          </p:cNvPr>
          <p:cNvSpPr/>
          <p:nvPr/>
        </p:nvSpPr>
        <p:spPr>
          <a:xfrm>
            <a:off x="4539342" y="2043466"/>
            <a:ext cx="4136571" cy="18351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 отбирать информацию, если задача содержит избыточную информацию; привлекать информацию, использовать личный опыт</a:t>
            </a:r>
            <a:endParaRPr lang="ru-RU" sz="2400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4848A2F-1889-4518-ABDD-5A094C692224}"/>
              </a:ext>
            </a:extLst>
          </p:cNvPr>
          <p:cNvSpPr/>
          <p:nvPr/>
        </p:nvSpPr>
        <p:spPr>
          <a:xfrm>
            <a:off x="8904514" y="2043464"/>
            <a:ext cx="3243943" cy="18351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  моделировать ситуацию</a:t>
            </a:r>
            <a:endParaRPr lang="ru-RU" sz="24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EC95A72-9A8F-47FA-B2F5-990B8275D045}"/>
              </a:ext>
            </a:extLst>
          </p:cNvPr>
          <p:cNvSpPr/>
          <p:nvPr/>
        </p:nvSpPr>
        <p:spPr>
          <a:xfrm>
            <a:off x="6264728" y="4341005"/>
            <a:ext cx="4272643" cy="18351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размышлять: использовать здравый смысл, перебор возможных вариантов, метод проб и ошибок</a:t>
            </a:r>
            <a:endParaRPr lang="ru-RU" sz="240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AC85F26-F00A-43E8-8DE6-D252CCCF8ACF}"/>
              </a:ext>
            </a:extLst>
          </p:cNvPr>
          <p:cNvSpPr/>
          <p:nvPr/>
        </p:nvSpPr>
        <p:spPr>
          <a:xfrm>
            <a:off x="370114" y="4386943"/>
            <a:ext cx="4833257" cy="18351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 представлять в словесной форме обоснование решения </a:t>
            </a:r>
          </a:p>
          <a:p>
            <a:pPr algn="ctr"/>
            <a:r>
              <a:rPr lang="ru-RU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находить и удерживать все условия, необходимые для решения и его интерпретации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55182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62D672E-28D3-4905-93A2-DD1FB0D243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188" y="1434022"/>
            <a:ext cx="10517060" cy="4738178"/>
          </a:xfrm>
        </p:spPr>
        <p:txBody>
          <a:bodyPr>
            <a:normAutofit/>
          </a:bodyPr>
          <a:lstStyle/>
          <a:p>
            <a:pPr algn="just"/>
            <a:r>
              <a:rPr lang="ru-RU" sz="36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это способность человека занимать активную гражданскую позицию по вопросам, связанным с естественными науками, и его готовность интересоваться естественнонаучными идеями.</a:t>
            </a:r>
            <a:endParaRPr lang="ru-RU" sz="3600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125E8236-8D47-4C8B-8B8D-2D2AEB90B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3030"/>
            <a:ext cx="12192000" cy="1150992"/>
          </a:xfrm>
        </p:spPr>
        <p:txBody>
          <a:bodyPr>
            <a:noAutofit/>
          </a:bodyPr>
          <a:lstStyle/>
          <a:p>
            <a:pPr algn="ctr"/>
            <a:r>
              <a:rPr lang="ru-RU" b="1" cap="none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</a:rPr>
              <a:t>Естественнонаучная грамотность – </a:t>
            </a:r>
            <a:endParaRPr lang="ru-RU" b="1" cap="none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16">
            <a:extLst>
              <a:ext uri="{FF2B5EF4-FFF2-40B4-BE49-F238E27FC236}">
                <a16:creationId xmlns:a16="http://schemas.microsoft.com/office/drawing/2014/main" id="{0AD4278B-58B2-4E6E-8F62-21E3D7466C4C}"/>
              </a:ext>
            </a:extLst>
          </p:cNvPr>
          <p:cNvGrpSpPr>
            <a:grpSpLocks/>
          </p:cNvGrpSpPr>
          <p:nvPr/>
        </p:nvGrpSpPr>
        <p:grpSpPr bwMode="auto">
          <a:xfrm>
            <a:off x="1176463" y="3970592"/>
            <a:ext cx="3865984" cy="2160587"/>
            <a:chOff x="385" y="2795"/>
            <a:chExt cx="1860" cy="1361"/>
          </a:xfrm>
        </p:grpSpPr>
        <p:sp>
          <p:nvSpPr>
            <p:cNvPr id="6" name="AutoShape 12">
              <a:extLst>
                <a:ext uri="{FF2B5EF4-FFF2-40B4-BE49-F238E27FC236}">
                  <a16:creationId xmlns:a16="http://schemas.microsoft.com/office/drawing/2014/main" id="{F127C500-4ACB-4659-BF85-ADBDB7359D5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385" y="2795"/>
              <a:ext cx="1860" cy="1361"/>
            </a:xfrm>
            <a:prstGeom prst="cloudCallout">
              <a:avLst>
                <a:gd name="adj1" fmla="val -43875"/>
                <a:gd name="adj2" fmla="val 42579"/>
              </a:avLst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10800000"/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¡"/>
                <a:defRPr sz="29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5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¡"/>
                <a:defRPr sz="22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800"/>
            </a:p>
          </p:txBody>
        </p:sp>
        <p:sp>
          <p:nvSpPr>
            <p:cNvPr id="7" name="Text Box 14">
              <a:extLst>
                <a:ext uri="{FF2B5EF4-FFF2-40B4-BE49-F238E27FC236}">
                  <a16:creationId xmlns:a16="http://schemas.microsoft.com/office/drawing/2014/main" id="{07E97DCE-ACD2-48B4-9B46-8F4D7D9D45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7" y="3203"/>
              <a:ext cx="1452" cy="756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¡"/>
                <a:defRPr sz="29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5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¡"/>
                <a:defRPr sz="22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ru-RU" alt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«</a:t>
              </a:r>
              <a:r>
                <a:rPr lang="ru-RU" altLang="ru-RU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Общепредметные</a:t>
              </a:r>
              <a:r>
                <a:rPr lang="ru-RU" alt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» (</a:t>
              </a:r>
              <a:r>
                <a:rPr lang="ru-RU" altLang="ru-RU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общеучебные</a:t>
              </a:r>
              <a:r>
                <a:rPr lang="ru-RU" alt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 умения и навыки</a:t>
              </a:r>
            </a:p>
          </p:txBody>
        </p:sp>
      </p:grpSp>
      <p:grpSp>
        <p:nvGrpSpPr>
          <p:cNvPr id="8" name="Group 17">
            <a:extLst>
              <a:ext uri="{FF2B5EF4-FFF2-40B4-BE49-F238E27FC236}">
                <a16:creationId xmlns:a16="http://schemas.microsoft.com/office/drawing/2014/main" id="{839BBFEC-605E-43A3-8B2C-D0D0EF60A355}"/>
              </a:ext>
            </a:extLst>
          </p:cNvPr>
          <p:cNvGrpSpPr>
            <a:grpSpLocks/>
          </p:cNvGrpSpPr>
          <p:nvPr/>
        </p:nvGrpSpPr>
        <p:grpSpPr bwMode="auto">
          <a:xfrm>
            <a:off x="6404995" y="3857610"/>
            <a:ext cx="4082132" cy="2386552"/>
            <a:chOff x="2880" y="2931"/>
            <a:chExt cx="1814" cy="1180"/>
          </a:xfrm>
        </p:grpSpPr>
        <p:sp>
          <p:nvSpPr>
            <p:cNvPr id="9" name="AutoShape 13">
              <a:extLst>
                <a:ext uri="{FF2B5EF4-FFF2-40B4-BE49-F238E27FC236}">
                  <a16:creationId xmlns:a16="http://schemas.microsoft.com/office/drawing/2014/main" id="{9B6EE17A-92ED-45CE-A86B-87E71E16093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678081">
              <a:off x="2880" y="2931"/>
              <a:ext cx="1814" cy="1180"/>
            </a:xfrm>
            <a:prstGeom prst="cloudCallout">
              <a:avLst>
                <a:gd name="adj1" fmla="val -44519"/>
                <a:gd name="adj2" fmla="val 57606"/>
              </a:avLst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10800000"/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¡"/>
                <a:defRPr sz="29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5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¡"/>
                <a:defRPr sz="22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800"/>
            </a:p>
          </p:txBody>
        </p:sp>
        <p:sp>
          <p:nvSpPr>
            <p:cNvPr id="10" name="Text Box 15">
              <a:extLst>
                <a:ext uri="{FF2B5EF4-FFF2-40B4-BE49-F238E27FC236}">
                  <a16:creationId xmlns:a16="http://schemas.microsoft.com/office/drawing/2014/main" id="{32E23764-2DE4-45B8-A56D-E68F62E209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2" y="3253"/>
              <a:ext cx="1318" cy="593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¡"/>
                <a:defRPr sz="29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5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¡"/>
                <a:defRPr sz="22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ru-RU" alt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Естественнонаучные понятия и ситуации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29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0F01C9-FC7C-424A-8843-6B8BF3CFB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514" y="6413"/>
            <a:ext cx="11963400" cy="2365068"/>
          </a:xfrm>
        </p:spPr>
        <p:txBody>
          <a:bodyPr>
            <a:noAutofit/>
          </a:bodyPr>
          <a:lstStyle/>
          <a:p>
            <a:pPr algn="ctr"/>
            <a:r>
              <a:rPr lang="ru-RU" altLang="ru-RU" sz="2800" b="1" cap="none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развития естественнонаучной грамотности школьников необходимо включать в содержание любой темы школьного курса биологии задания на развитие </a:t>
            </a:r>
            <a:r>
              <a:rPr lang="ru-RU" altLang="ru-RU" sz="2800" b="1" cap="none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общеучебных</a:t>
            </a:r>
            <a:r>
              <a:rPr lang="ru-RU" altLang="ru-RU" sz="2800" b="1" cap="none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умений и навыков</a:t>
            </a:r>
            <a:br>
              <a:rPr lang="ru-RU" altLang="ru-RU" sz="2800" b="1" dirty="0">
                <a:solidFill>
                  <a:schemeClr val="hlink"/>
                </a:solidFill>
              </a:rPr>
            </a:br>
            <a:endParaRPr lang="ru-RU" sz="2800" dirty="0"/>
          </a:p>
        </p:txBody>
      </p:sp>
      <p:grpSp>
        <p:nvGrpSpPr>
          <p:cNvPr id="4" name="Group 22">
            <a:extLst>
              <a:ext uri="{FF2B5EF4-FFF2-40B4-BE49-F238E27FC236}">
                <a16:creationId xmlns:a16="http://schemas.microsoft.com/office/drawing/2014/main" id="{85740B54-3F9A-4F9C-9F7C-DDAD5DE1A350}"/>
              </a:ext>
            </a:extLst>
          </p:cNvPr>
          <p:cNvGrpSpPr>
            <a:grpSpLocks/>
          </p:cNvGrpSpPr>
          <p:nvPr/>
        </p:nvGrpSpPr>
        <p:grpSpPr bwMode="auto">
          <a:xfrm>
            <a:off x="4582659" y="1828906"/>
            <a:ext cx="2867821" cy="1081087"/>
            <a:chOff x="2426" y="1071"/>
            <a:chExt cx="953" cy="681"/>
          </a:xfrm>
        </p:grpSpPr>
        <p:sp>
          <p:nvSpPr>
            <p:cNvPr id="5" name="Oval 5">
              <a:extLst>
                <a:ext uri="{FF2B5EF4-FFF2-40B4-BE49-F238E27FC236}">
                  <a16:creationId xmlns:a16="http://schemas.microsoft.com/office/drawing/2014/main" id="{937B5A54-67A1-420C-AB75-1E56DA6754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1071"/>
              <a:ext cx="953" cy="681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¡"/>
                <a:defRPr sz="29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5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¡"/>
                <a:defRPr sz="22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 Box 6">
              <a:extLst>
                <a:ext uri="{FF2B5EF4-FFF2-40B4-BE49-F238E27FC236}">
                  <a16:creationId xmlns:a16="http://schemas.microsoft.com/office/drawing/2014/main" id="{900C0760-EF52-473E-AFE7-7BDF26163B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1234"/>
              <a:ext cx="627" cy="330"/>
            </a:xfrm>
            <a:prstGeom prst="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¡"/>
                <a:defRPr sz="29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5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¡"/>
                <a:defRPr sz="22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ru-RU" altLang="ru-RU" sz="28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Модели </a:t>
              </a:r>
            </a:p>
          </p:txBody>
        </p:sp>
      </p:grpSp>
      <p:grpSp>
        <p:nvGrpSpPr>
          <p:cNvPr id="7" name="Group 17">
            <a:extLst>
              <a:ext uri="{FF2B5EF4-FFF2-40B4-BE49-F238E27FC236}">
                <a16:creationId xmlns:a16="http://schemas.microsoft.com/office/drawing/2014/main" id="{B56DEB20-0E89-40B2-8D50-66CF407650EE}"/>
              </a:ext>
            </a:extLst>
          </p:cNvPr>
          <p:cNvGrpSpPr>
            <a:grpSpLocks/>
          </p:cNvGrpSpPr>
          <p:nvPr/>
        </p:nvGrpSpPr>
        <p:grpSpPr bwMode="auto">
          <a:xfrm>
            <a:off x="413657" y="2025196"/>
            <a:ext cx="3883252" cy="1831512"/>
            <a:chOff x="521" y="1434"/>
            <a:chExt cx="1452" cy="89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E701E54-B194-4777-AC0B-2FB327169A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" y="1434"/>
              <a:ext cx="1452" cy="89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¡"/>
                <a:defRPr sz="29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5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¡"/>
                <a:defRPr sz="22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 Box 8">
              <a:extLst>
                <a:ext uri="{FF2B5EF4-FFF2-40B4-BE49-F238E27FC236}">
                  <a16:creationId xmlns:a16="http://schemas.microsoft.com/office/drawing/2014/main" id="{A20AC608-F9C3-4CF3-BA61-8AB0757273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2" y="1616"/>
              <a:ext cx="1304" cy="586"/>
            </a:xfrm>
            <a:prstGeom prst="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¡"/>
                <a:defRPr sz="29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5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¡"/>
                <a:defRPr sz="22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ru-RU" alt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  <a:hlinkClick r:id="rId2" action="ppaction://hlinksldjump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На формирование знания учебного материала</a:t>
              </a:r>
              <a:endPara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Group 18">
            <a:extLst>
              <a:ext uri="{FF2B5EF4-FFF2-40B4-BE49-F238E27FC236}">
                <a16:creationId xmlns:a16="http://schemas.microsoft.com/office/drawing/2014/main" id="{59AC31C5-564C-49CB-ADF8-7153297A567B}"/>
              </a:ext>
            </a:extLst>
          </p:cNvPr>
          <p:cNvGrpSpPr>
            <a:grpSpLocks/>
          </p:cNvGrpSpPr>
          <p:nvPr/>
        </p:nvGrpSpPr>
        <p:grpSpPr bwMode="auto">
          <a:xfrm>
            <a:off x="413657" y="4472441"/>
            <a:ext cx="4243614" cy="1728788"/>
            <a:chOff x="521" y="2568"/>
            <a:chExt cx="1679" cy="1089"/>
          </a:xfrm>
        </p:grpSpPr>
        <p:sp>
          <p:nvSpPr>
            <p:cNvPr id="11" name="Oval 9">
              <a:extLst>
                <a:ext uri="{FF2B5EF4-FFF2-40B4-BE49-F238E27FC236}">
                  <a16:creationId xmlns:a16="http://schemas.microsoft.com/office/drawing/2014/main" id="{989423F9-DE40-4B99-A736-2B6F68DA7D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" y="2568"/>
              <a:ext cx="1679" cy="1089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¡"/>
                <a:defRPr sz="29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5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¡"/>
                <a:defRPr sz="22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 Box 13">
              <a:extLst>
                <a:ext uri="{FF2B5EF4-FFF2-40B4-BE49-F238E27FC236}">
                  <a16:creationId xmlns:a16="http://schemas.microsoft.com/office/drawing/2014/main" id="{4B9C07C9-6037-48C9-BD65-76D500DC0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7" y="2795"/>
              <a:ext cx="1583" cy="756"/>
            </a:xfrm>
            <a:prstGeom prst="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¡"/>
                <a:defRPr sz="29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5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¡"/>
                <a:defRPr sz="22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ru-RU" alt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  <a:hlinkClick r:id="rId3" action="ppaction://hlinksldjump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На формирование понимания изучаемого материала</a:t>
              </a:r>
              <a:endPara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Group 19">
            <a:extLst>
              <a:ext uri="{FF2B5EF4-FFF2-40B4-BE49-F238E27FC236}">
                <a16:creationId xmlns:a16="http://schemas.microsoft.com/office/drawing/2014/main" id="{9559BA33-E1D8-45AA-9CF7-EA08A6A8DC63}"/>
              </a:ext>
            </a:extLst>
          </p:cNvPr>
          <p:cNvGrpSpPr>
            <a:grpSpLocks/>
          </p:cNvGrpSpPr>
          <p:nvPr/>
        </p:nvGrpSpPr>
        <p:grpSpPr bwMode="auto">
          <a:xfrm>
            <a:off x="4439104" y="3753306"/>
            <a:ext cx="3169330" cy="1924564"/>
            <a:chOff x="2290" y="2115"/>
            <a:chExt cx="1452" cy="894"/>
          </a:xfrm>
        </p:grpSpPr>
        <p:sp>
          <p:nvSpPr>
            <p:cNvPr id="14" name="Oval 10">
              <a:extLst>
                <a:ext uri="{FF2B5EF4-FFF2-40B4-BE49-F238E27FC236}">
                  <a16:creationId xmlns:a16="http://schemas.microsoft.com/office/drawing/2014/main" id="{814ED1D2-EE9B-4EEE-A605-C96225E1A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0" y="2115"/>
              <a:ext cx="1452" cy="89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¡"/>
                <a:defRPr sz="29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5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¡"/>
                <a:defRPr sz="22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 Box 14">
              <a:extLst>
                <a:ext uri="{FF2B5EF4-FFF2-40B4-BE49-F238E27FC236}">
                  <a16:creationId xmlns:a16="http://schemas.microsoft.com/office/drawing/2014/main" id="{CF9CC3BE-6225-4635-9282-C108123CE0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15" y="2369"/>
              <a:ext cx="1361" cy="386"/>
            </a:xfrm>
            <a:prstGeom prst="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¡"/>
                <a:defRPr sz="29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5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¡"/>
                <a:defRPr sz="22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ru-RU" alt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  <a:hlinkClick r:id="rId4" action="ppaction://hlinksldjump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На формирование умений и навыков</a:t>
              </a:r>
              <a:endPara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" name="Group 20">
            <a:extLst>
              <a:ext uri="{FF2B5EF4-FFF2-40B4-BE49-F238E27FC236}">
                <a16:creationId xmlns:a16="http://schemas.microsoft.com/office/drawing/2014/main" id="{8E6BA517-CCA9-47A6-92C4-66F728ACD315}"/>
              </a:ext>
            </a:extLst>
          </p:cNvPr>
          <p:cNvGrpSpPr>
            <a:grpSpLocks/>
          </p:cNvGrpSpPr>
          <p:nvPr/>
        </p:nvGrpSpPr>
        <p:grpSpPr bwMode="auto">
          <a:xfrm>
            <a:off x="7608435" y="2961141"/>
            <a:ext cx="3394461" cy="1150938"/>
            <a:chOff x="4059" y="1616"/>
            <a:chExt cx="1180" cy="725"/>
          </a:xfrm>
        </p:grpSpPr>
        <p:sp>
          <p:nvSpPr>
            <p:cNvPr id="17" name="Oval 11">
              <a:extLst>
                <a:ext uri="{FF2B5EF4-FFF2-40B4-BE49-F238E27FC236}">
                  <a16:creationId xmlns:a16="http://schemas.microsoft.com/office/drawing/2014/main" id="{C73B5761-2A05-4BE9-BADC-00568CB815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9" y="1616"/>
              <a:ext cx="1180" cy="72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¡"/>
                <a:defRPr sz="29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5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¡"/>
                <a:defRPr sz="22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 Box 15">
              <a:extLst>
                <a:ext uri="{FF2B5EF4-FFF2-40B4-BE49-F238E27FC236}">
                  <a16:creationId xmlns:a16="http://schemas.microsoft.com/office/drawing/2014/main" id="{F0425ED4-CC71-4AA6-9ED9-0F99466562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91" y="1721"/>
              <a:ext cx="965" cy="523"/>
            </a:xfrm>
            <a:prstGeom prst="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¡"/>
                <a:defRPr sz="29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5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¡"/>
                <a:defRPr sz="22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ru-RU" alt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  <a:hlinkClick r:id="rId4" action="ppaction://hlinksldjump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На развитие внимания</a:t>
              </a:r>
              <a:endPara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Group 21">
            <a:extLst>
              <a:ext uri="{FF2B5EF4-FFF2-40B4-BE49-F238E27FC236}">
                <a16:creationId xmlns:a16="http://schemas.microsoft.com/office/drawing/2014/main" id="{2BBD9CA7-BE12-4338-A0C6-8132F7F83D88}"/>
              </a:ext>
            </a:extLst>
          </p:cNvPr>
          <p:cNvGrpSpPr>
            <a:grpSpLocks/>
          </p:cNvGrpSpPr>
          <p:nvPr/>
        </p:nvGrpSpPr>
        <p:grpSpPr bwMode="auto">
          <a:xfrm>
            <a:off x="7465559" y="5048704"/>
            <a:ext cx="4000976" cy="1419225"/>
            <a:chOff x="3969" y="2931"/>
            <a:chExt cx="1452" cy="894"/>
          </a:xfrm>
        </p:grpSpPr>
        <p:sp>
          <p:nvSpPr>
            <p:cNvPr id="20" name="Oval 12">
              <a:extLst>
                <a:ext uri="{FF2B5EF4-FFF2-40B4-BE49-F238E27FC236}">
                  <a16:creationId xmlns:a16="http://schemas.microsoft.com/office/drawing/2014/main" id="{21975A58-33A8-4A20-847D-74BBC49ED4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9" y="2931"/>
              <a:ext cx="1452" cy="89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¡"/>
                <a:defRPr sz="29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5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¡"/>
                <a:defRPr sz="22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Text Box 16">
              <a:extLst>
                <a:ext uri="{FF2B5EF4-FFF2-40B4-BE49-F238E27FC236}">
                  <a16:creationId xmlns:a16="http://schemas.microsoft.com/office/drawing/2014/main" id="{9B7F9B14-E64F-4D4F-9B9C-414B18143F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38" y="3112"/>
              <a:ext cx="1134" cy="523"/>
            </a:xfrm>
            <a:prstGeom prst="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¡"/>
                <a:defRPr sz="29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5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¡"/>
                <a:defRPr sz="22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60000"/>
                <a:buFont typeface="Wingdings" panose="05000000000000000000" pitchFamily="2" charset="2"/>
                <a:buChar char="¡"/>
                <a:defRPr sz="19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ru-RU" alt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  <a:hlinkClick r:id="rId5" action="ppaction://hlinksldjump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На развитие мировоззрения</a:t>
              </a:r>
              <a:endPara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Line 23">
            <a:extLst>
              <a:ext uri="{FF2B5EF4-FFF2-40B4-BE49-F238E27FC236}">
                <a16:creationId xmlns:a16="http://schemas.microsoft.com/office/drawing/2014/main" id="{BA165C9A-9090-48C4-8507-25AD958E5F9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23884" y="2745241"/>
            <a:ext cx="792162" cy="358775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" name="Line 24">
            <a:extLst>
              <a:ext uri="{FF2B5EF4-FFF2-40B4-BE49-F238E27FC236}">
                <a16:creationId xmlns:a16="http://schemas.microsoft.com/office/drawing/2014/main" id="{8A5745C5-BE7B-4FFF-8DCC-82793E01413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81009" y="3032579"/>
            <a:ext cx="1150937" cy="1584325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" name="Line 25">
            <a:extLst>
              <a:ext uri="{FF2B5EF4-FFF2-40B4-BE49-F238E27FC236}">
                <a16:creationId xmlns:a16="http://schemas.microsoft.com/office/drawing/2014/main" id="{5D97FDAA-DCEB-4FBF-87E5-D22066B70F02}"/>
              </a:ext>
            </a:extLst>
          </p:cNvPr>
          <p:cNvSpPr>
            <a:spLocks noChangeShapeType="1"/>
          </p:cNvSpPr>
          <p:nvPr/>
        </p:nvSpPr>
        <p:spPr bwMode="auto">
          <a:xfrm>
            <a:off x="5881234" y="3177041"/>
            <a:ext cx="0" cy="576263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" name="Line 26">
            <a:extLst>
              <a:ext uri="{FF2B5EF4-FFF2-40B4-BE49-F238E27FC236}">
                <a16:creationId xmlns:a16="http://schemas.microsoft.com/office/drawing/2014/main" id="{45B8E12F-A00C-4239-9690-D9E86D670E07}"/>
              </a:ext>
            </a:extLst>
          </p:cNvPr>
          <p:cNvSpPr>
            <a:spLocks noChangeShapeType="1"/>
          </p:cNvSpPr>
          <p:nvPr/>
        </p:nvSpPr>
        <p:spPr bwMode="auto">
          <a:xfrm>
            <a:off x="6690745" y="2682877"/>
            <a:ext cx="1368425" cy="43180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" name="Line 27">
            <a:extLst>
              <a:ext uri="{FF2B5EF4-FFF2-40B4-BE49-F238E27FC236}">
                <a16:creationId xmlns:a16="http://schemas.microsoft.com/office/drawing/2014/main" id="{AD9846D8-2D01-4F03-A78D-2F6920956124}"/>
              </a:ext>
            </a:extLst>
          </p:cNvPr>
          <p:cNvSpPr>
            <a:spLocks noChangeShapeType="1"/>
          </p:cNvSpPr>
          <p:nvPr/>
        </p:nvSpPr>
        <p:spPr bwMode="auto">
          <a:xfrm>
            <a:off x="6384471" y="2961141"/>
            <a:ext cx="2160588" cy="2087563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85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237F40-0558-48F9-875B-16819B676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058" y="97540"/>
            <a:ext cx="12006941" cy="1609344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Банк заданий по формированию функциональной грамотности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C915B1-09D5-4D3F-BB15-4098058F79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65" t="12222" r="2053" b="28889"/>
          <a:stretch/>
        </p:blipFill>
        <p:spPr>
          <a:xfrm>
            <a:off x="0" y="1524000"/>
            <a:ext cx="6973576" cy="24710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B734AAD-03E8-4E2D-9ECC-0F090CE3E0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29" t="10635" r="1518" b="22381"/>
          <a:stretch/>
        </p:blipFill>
        <p:spPr>
          <a:xfrm>
            <a:off x="4190880" y="3635828"/>
            <a:ext cx="7841194" cy="31246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47623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CDEE43B-BF9C-4C73-8314-A3FD5C224F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474" r="5551"/>
          <a:stretch/>
        </p:blipFill>
        <p:spPr>
          <a:xfrm>
            <a:off x="6270171" y="1"/>
            <a:ext cx="5921829" cy="685799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F028A32-EEF7-4068-8D81-DAEF7D2BC1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955" t="20476" r="9752" b="7067"/>
          <a:stretch/>
        </p:blipFill>
        <p:spPr>
          <a:xfrm>
            <a:off x="0" y="0"/>
            <a:ext cx="6379678" cy="661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227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92" name="Group 28">
            <a:extLst>
              <a:ext uri="{FF2B5EF4-FFF2-40B4-BE49-F238E27FC236}">
                <a16:creationId xmlns:a16="http://schemas.microsoft.com/office/drawing/2014/main" id="{BF0E4DBA-B88C-40ED-A18A-D34C0D6FFF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9115930"/>
              </p:ext>
            </p:extLst>
          </p:nvPr>
        </p:nvGraphicFramePr>
        <p:xfrm>
          <a:off x="772886" y="1266132"/>
          <a:ext cx="10983685" cy="4206144"/>
        </p:xfrm>
        <a:graphic>
          <a:graphicData uri="http://schemas.openxmlformats.org/drawingml/2006/table">
            <a:tbl>
              <a:tblPr/>
              <a:tblGrid>
                <a:gridCol w="642257">
                  <a:extLst>
                    <a:ext uri="{9D8B030D-6E8A-4147-A177-3AD203B41FA5}">
                      <a16:colId xmlns:a16="http://schemas.microsoft.com/office/drawing/2014/main" val="2674602489"/>
                    </a:ext>
                  </a:extLst>
                </a:gridCol>
                <a:gridCol w="10341428">
                  <a:extLst>
                    <a:ext uri="{9D8B030D-6E8A-4147-A177-3AD203B41FA5}">
                      <a16:colId xmlns:a16="http://schemas.microsoft.com/office/drawing/2014/main" val="3350055385"/>
                    </a:ext>
                  </a:extLst>
                </a:gridCol>
              </a:tblGrid>
              <a:tr h="40171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5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5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Приведите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примеры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понятию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явлению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правилу</a:t>
                      </a:r>
                      <a:endParaRPr kumimoji="0" lang="en-US" alt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793723"/>
                  </a:ext>
                </a:extLst>
              </a:tr>
              <a:tr h="63474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5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5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Прокомментируйте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самостоятельное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письменное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выполнение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какого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либо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задания</a:t>
                      </a:r>
                      <a:endParaRPr kumimoji="0" lang="en-US" alt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7400884"/>
                  </a:ext>
                </a:extLst>
              </a:tr>
              <a:tr h="63474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5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5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Прочитайте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словами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данную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символическую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информацию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чертеж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схему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таблицу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рисунок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0" lang="en-US" alt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6777656"/>
                  </a:ext>
                </a:extLst>
              </a:tr>
              <a:tr h="63474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5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5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Перекодируйте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известную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словесную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информацию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понятие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правило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т.д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в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виде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схемы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рисунка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таблицы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т.д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kumimoji="0" lang="en-US" alt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0944357"/>
                  </a:ext>
                </a:extLst>
              </a:tr>
              <a:tr h="40171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5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5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Составьте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вопросы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данному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материалу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теме</a:t>
                      </a:r>
                      <a:endParaRPr kumimoji="0" lang="en-US" alt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1862648"/>
                  </a:ext>
                </a:extLst>
              </a:tr>
              <a:tr h="37857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5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5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anose="05000000000000000000" pitchFamily="2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Ответьте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вопросы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отражающие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причинно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следственные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связи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«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Зачем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«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Почему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и </a:t>
                      </a:r>
                      <a:r>
                        <a:rPr kumimoji="0" lang="en-US" alt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т.д</a:t>
                      </a:r>
                      <a:r>
                        <a:rPr kumimoji="0" lang="en-US" alt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kumimoji="0" lang="en-US" alt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2307290"/>
                  </a:ext>
                </a:extLst>
              </a:tr>
            </a:tbl>
          </a:graphicData>
        </a:graphic>
      </p:graphicFrame>
      <p:sp>
        <p:nvSpPr>
          <p:cNvPr id="138309" name="Text Box 69">
            <a:extLst>
              <a:ext uri="{FF2B5EF4-FFF2-40B4-BE49-F238E27FC236}">
                <a16:creationId xmlns:a16="http://schemas.microsoft.com/office/drawing/2014/main" id="{7045D949-032D-4ADE-91D7-3B58301FDE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29" y="188914"/>
            <a:ext cx="111252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¡"/>
              <a:defRPr sz="29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5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¡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ФОРМИРОВАНИЕ ПОНИМАНИЯ ИЗУЧАЕМОГО МАТЕРИАЛА</a:t>
            </a:r>
          </a:p>
        </p:txBody>
      </p:sp>
      <p:sp>
        <p:nvSpPr>
          <p:cNvPr id="11287" name="Text Box 70">
            <a:extLst>
              <a:ext uri="{FF2B5EF4-FFF2-40B4-BE49-F238E27FC236}">
                <a16:creationId xmlns:a16="http://schemas.microsoft.com/office/drawing/2014/main" id="{68407893-6F17-4F6B-8103-7CEDAC4AE7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171" y="5472275"/>
            <a:ext cx="11342915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¡"/>
              <a:defRPr sz="29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5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¡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Char char="•"/>
            </a:pPr>
            <a:r>
              <a:rPr lang="ru-RU" altLang="ru-RU" sz="1800" b="1" dirty="0">
                <a:solidFill>
                  <a:srgbClr val="006666"/>
                </a:solidFill>
              </a:rPr>
              <a:t>Определите, истинно или ложно данное соответствие: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006666"/>
                </a:solidFill>
              </a:rPr>
              <a:t>Тип питания – воздушное (фотосинтез);  орган – лист;  ткань – основная;  Клетки – столбчатые; структуры – хлоропласты; вещества –</a:t>
            </a:r>
            <a:r>
              <a:rPr lang="ru-RU" altLang="ru-RU" sz="1800" b="1" dirty="0"/>
              <a:t> </a:t>
            </a:r>
            <a:r>
              <a:rPr lang="ru-RU" altLang="ru-RU" sz="1800" b="1" dirty="0">
                <a:solidFill>
                  <a:srgbClr val="006666"/>
                </a:solidFill>
              </a:rPr>
              <a:t>минеральные</a:t>
            </a:r>
            <a:endParaRPr lang="ru-RU" altLang="ru-RU" sz="1800" dirty="0">
              <a:solidFill>
                <a:srgbClr val="00808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1383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1383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30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198</TotalTime>
  <Words>697</Words>
  <Application>Microsoft Office PowerPoint</Application>
  <PresentationFormat>Широкоэкранный</PresentationFormat>
  <Paragraphs>74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Cambria</vt:lpstr>
      <vt:lpstr>Rockwell</vt:lpstr>
      <vt:lpstr>Rockwell Condensed</vt:lpstr>
      <vt:lpstr>Times New Roman</vt:lpstr>
      <vt:lpstr>Verdana</vt:lpstr>
      <vt:lpstr>Wingdings</vt:lpstr>
      <vt:lpstr>Дерево</vt:lpstr>
      <vt:lpstr>Презентация PowerPoint</vt:lpstr>
      <vt:lpstr>Цель работы – создание наиболее благоприятных условий для формирования естественнонаучной компетенции школьников  Для решения поставленной цели, были решены следующие задачи: - проанализировать понятия «естественнонаучная грамотность учащихся», «компетентность», выявить причины невысоких результатов сравнительных международных исследований. - Накапливать опыт по формированию естественнонаучной грамотности школьников - формировать систему естественнонаучных знаний с учётом возрастных особенностей  - соединять теоретические знания обучающихся с их практическим использованием для решения конкретных задач. - Выявлять наиболее эффективные формы организации учебного процесса с целью создания у учащихся положительной мотивации к учению. </vt:lpstr>
      <vt:lpstr>Презентация PowerPoint</vt:lpstr>
      <vt:lpstr>На ранее проведенных исследованиях PISA выявлены следующие недостатки в овладении метапредметными умениями</vt:lpstr>
      <vt:lpstr>Естественнонаучная грамотность – </vt:lpstr>
      <vt:lpstr>Для развития естественнонаучной грамотности школьников необходимо включать в содержание любой темы школьного курса биологии задания на развитие общеучебных умений и навыков </vt:lpstr>
      <vt:lpstr>Банк заданий по формированию функциональной грамотности</vt:lpstr>
      <vt:lpstr>Презентация PowerPoint</vt:lpstr>
      <vt:lpstr>Презентация PowerPoint</vt:lpstr>
      <vt:lpstr>Презентация PowerPoint</vt:lpstr>
      <vt:lpstr>Задание направлено на формирование компетенции «интерпретация данных и использование научных доказательств для получения выводов» через умение анализировать, интерпретировать данные и делать соответствующие выводы (используя текст и рисунки).</vt:lpstr>
      <vt:lpstr>ЗАДАНИЯ ФОРМИРУЮТ УМЕНИЕ АНАЛИЗИРОВАТЬ, ИНТЕРПРЕТИРОВАТЬ ДАННЫЕ И ДЕЛАТЬ ВЫВОДЫ ПРИ РАБОТЕ С ТЕКСТОМ.</vt:lpstr>
      <vt:lpstr>Примеры уроков/занятий для формирования положительной мотивации и творческой самостоятельности школьников в формировании естественнонаучной грамотности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serves DNS</dc:creator>
  <cp:lastModifiedBy>serves DNS</cp:lastModifiedBy>
  <cp:revision>3</cp:revision>
  <dcterms:created xsi:type="dcterms:W3CDTF">2022-04-22T09:33:12Z</dcterms:created>
  <dcterms:modified xsi:type="dcterms:W3CDTF">2022-04-25T12:18:47Z</dcterms:modified>
</cp:coreProperties>
</file>