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9"/>
  </p:notes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642"/>
    <a:srgbClr val="A40000"/>
    <a:srgbClr val="C35855"/>
    <a:srgbClr val="B3423F"/>
    <a:srgbClr val="B7FFB7"/>
    <a:srgbClr val="71FF71"/>
    <a:srgbClr val="2032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2.jpe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2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21113359199407"/>
          <c:y val="6.2945592252201879E-2"/>
          <c:w val="0.5275582360506953"/>
          <c:h val="0.758212210137571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Младший школьный возраст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/>
            </a:scene3d>
            <a:sp3d prstMaterial="dkEdge">
              <a:bevelT w="4445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 w="0"/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dkEdge">
                <a:bevelT w="44450"/>
              </a:sp3d>
            </c:spPr>
            <c:extLst>
              <c:ext xmlns:c16="http://schemas.microsoft.com/office/drawing/2014/chart" uri="{C3380CC4-5D6E-409C-BE32-E72D297353CC}">
                <c16:uniqueId val="{00000001-B59C-4965-9751-A3525123C2D0}"/>
              </c:ext>
            </c:extLst>
          </c:dPt>
          <c:dLbls>
            <c:dLbl>
              <c:idx val="0"/>
              <c:layout>
                <c:manualLayout>
                  <c:x val="5.0875757394477535E-3"/>
                  <c:y val="-3.0408498672561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9C-4965-9751-A3525123C2D0}"/>
                </c:ext>
              </c:extLst>
            </c:dLbl>
            <c:dLbl>
              <c:idx val="1"/>
              <c:layout>
                <c:manualLayout>
                  <c:x val="1.0143133991401376E-2"/>
                  <c:y val="6.08074198652257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9C-4965-9751-A3525123C2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Тревожность</c:v>
                </c:pt>
                <c:pt idx="1">
                  <c:v>Агрессивность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0.65000000000000013</c:v>
                </c:pt>
                <c:pt idx="1">
                  <c:v>0.30000000000000004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59C-4965-9751-A3525123C2D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Подростковый возраст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 prstMaterial="dkEdge">
              <a:bevelT/>
            </a:sp3d>
          </c:spPr>
          <c:invertIfNegative val="0"/>
          <c:dLbls>
            <c:dLbl>
              <c:idx val="0"/>
              <c:layout>
                <c:manualLayout>
                  <c:x val="1.8654444377975102E-2"/>
                  <c:y val="-1.8245578077531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59C-4965-9751-A3525123C2D0}"/>
                </c:ext>
              </c:extLst>
            </c:dLbl>
            <c:dLbl>
              <c:idx val="1"/>
              <c:layout>
                <c:manualLayout>
                  <c:x val="2.048406862745098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59C-4965-9751-A3525123C2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Тревожность</c:v>
                </c:pt>
                <c:pt idx="1">
                  <c:v>Агрессивность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0.65000000000000013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59C-4965-9751-A3525123C2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6"/>
        <c:gapDepth val="0"/>
        <c:shape val="cylinder"/>
        <c:axId val="200086096"/>
        <c:axId val="200090016"/>
        <c:axId val="0"/>
      </c:bar3DChart>
      <c:catAx>
        <c:axId val="200086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0090016"/>
        <c:crosses val="autoZero"/>
        <c:auto val="1"/>
        <c:lblAlgn val="ctr"/>
        <c:lblOffset val="100"/>
        <c:noMultiLvlLbl val="0"/>
      </c:catAx>
      <c:valAx>
        <c:axId val="2000900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0086096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B/>
        </a:sp3d>
      </c:spPr>
    </c:plotArea>
    <c:legend>
      <c:legendPos val="r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B7FFB7"/>
    </a:solidFill>
    <a:ln>
      <a:solidFill>
        <a:schemeClr val="accent6">
          <a:lumMod val="50000"/>
        </a:schemeClr>
      </a:solidFill>
    </a:ln>
    <a:effectLst>
      <a:innerShdw blurRad="114300">
        <a:prstClr val="black"/>
      </a:innerShdw>
    </a:effectLst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Подростковый возраст</a:t>
            </a:r>
          </a:p>
        </c:rich>
      </c:tx>
      <c:layout>
        <c:manualLayout>
          <c:xMode val="edge"/>
          <c:yMode val="edge"/>
          <c:x val="0.15654661424583341"/>
          <c:y val="2.555910543131005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7614271245140798E-2"/>
          <c:y val="0.24046321685827768"/>
          <c:w val="0.64062904999946102"/>
          <c:h val="0.5919166813413417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Подростковый возраст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A6F-4DFF-9C43-33B85C9883CA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1A6F-4DFF-9C43-33B85C9883CA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1A6F-4DFF-9C43-33B85C9883CA}"/>
              </c:ext>
            </c:extLst>
          </c:dPt>
          <c:dPt>
            <c:idx val="3"/>
            <c:bubble3D val="0"/>
            <c:spPr>
              <a:solidFill>
                <a:srgbClr val="CC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1A6F-4DFF-9C43-33B85C9883CA}"/>
              </c:ext>
            </c:extLst>
          </c:dPt>
          <c:dPt>
            <c:idx val="4"/>
            <c:bubble3D val="0"/>
            <c:spPr>
              <a:solidFill>
                <a:srgbClr val="A4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1A6F-4DFF-9C43-33B85C9883CA}"/>
              </c:ext>
            </c:extLst>
          </c:dPt>
          <c:dLbls>
            <c:dLbl>
              <c:idx val="0"/>
              <c:layout>
                <c:manualLayout>
                  <c:x val="-8.3222565217621378E-2"/>
                  <c:y val="0.1183945027129118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A6F-4DFF-9C43-33B85C9883CA}"/>
                </c:ext>
              </c:extLst>
            </c:dLbl>
            <c:dLbl>
              <c:idx val="1"/>
              <c:layout>
                <c:manualLayout>
                  <c:x val="-0.17324486410153214"/>
                  <c:y val="6.06160012746015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A6F-4DFF-9C43-33B85C9883CA}"/>
                </c:ext>
              </c:extLst>
            </c:dLbl>
            <c:dLbl>
              <c:idx val="2"/>
              <c:layout>
                <c:manualLayout>
                  <c:x val="1.6111538494571413E-2"/>
                  <c:y val="0.1167932152788995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A6F-4DFF-9C43-33B85C9883CA}"/>
                </c:ext>
              </c:extLst>
            </c:dLbl>
            <c:dLbl>
              <c:idx val="3"/>
              <c:layout>
                <c:manualLayout>
                  <c:x val="0.1119485986525765"/>
                  <c:y val="-0.1254495639581291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A6F-4DFF-9C43-33B85C9883CA}"/>
                </c:ext>
              </c:extLst>
            </c:dLbl>
            <c:dLbl>
              <c:idx val="4"/>
              <c:layout>
                <c:manualLayout>
                  <c:x val="0.15099124020285981"/>
                  <c:y val="5.13573662717080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A6F-4DFF-9C43-33B85C9883CA}"/>
                </c:ext>
              </c:extLst>
            </c:dLbl>
            <c:spPr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0.1</c:v>
                </c:pt>
                <c:pt idx="1">
                  <c:v>0.27</c:v>
                </c:pt>
                <c:pt idx="2">
                  <c:v>0.06</c:v>
                </c:pt>
                <c:pt idx="3">
                  <c:v>0.1</c:v>
                </c:pt>
                <c:pt idx="4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A6F-4DFF-9C43-33B85C9883C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scene3d>
          <a:camera prst="orthographicFront"/>
          <a:lightRig rig="threePt" dir="t"/>
        </a:scene3d>
        <a:sp3d>
          <a:bevelB prst="slope"/>
        </a:sp3d>
      </c:spPr>
    </c:plotArea>
    <c:legend>
      <c:legendPos val="r"/>
      <c:layout>
        <c:manualLayout>
          <c:xMode val="edge"/>
          <c:yMode val="edge"/>
          <c:x val="0.82040346616423987"/>
          <c:y val="0.27923389767972295"/>
          <c:w val="0.12427149925761433"/>
          <c:h val="0.4547374070253975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solidFill>
        <a:schemeClr val="tx1">
          <a:lumMod val="95000"/>
          <a:lumOff val="5000"/>
        </a:schemeClr>
      </a:solidFill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9511145103118624"/>
          <c:y val="2.5532083736727662E-2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Младший школьный возраст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EE59-404F-BE2F-11BC437CB0D5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EE59-404F-BE2F-11BC437CB0D5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EE59-404F-BE2F-11BC437CB0D5}"/>
              </c:ext>
            </c:extLst>
          </c:dPt>
          <c:dPt>
            <c:idx val="3"/>
            <c:bubble3D val="0"/>
            <c:spPr>
              <a:solidFill>
                <a:srgbClr val="CC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EE59-404F-BE2F-11BC437CB0D5}"/>
              </c:ext>
            </c:extLst>
          </c:dPt>
          <c:dPt>
            <c:idx val="4"/>
            <c:bubble3D val="0"/>
            <c:spPr>
              <a:solidFill>
                <a:srgbClr val="A4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EE59-404F-BE2F-11BC437CB0D5}"/>
              </c:ext>
            </c:extLst>
          </c:dPt>
          <c:dLbls>
            <c:dLbl>
              <c:idx val="0"/>
              <c:layout>
                <c:manualLayout>
                  <c:x val="-6.9385282948359273E-2"/>
                  <c:y val="0.1249330882427205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E59-404F-BE2F-11BC437CB0D5}"/>
                </c:ext>
              </c:extLst>
            </c:dLbl>
            <c:dLbl>
              <c:idx val="1"/>
              <c:layout>
                <c:manualLayout>
                  <c:x val="-0.22213314682207028"/>
                  <c:y val="-5.8413648483501904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600" dirty="0" smtClean="0">
                        <a:solidFill>
                          <a:sysClr val="windowText" lastClr="000000"/>
                        </a:solidFill>
                      </a:rPr>
                      <a:t>30</a:t>
                    </a:r>
                    <a:r>
                      <a:rPr lang="en-US" dirty="0" smtClean="0">
                        <a:solidFill>
                          <a:sysClr val="windowText" lastClr="000000"/>
                        </a:solidFill>
                      </a:rPr>
                      <a:t>%</a:t>
                    </a:r>
                    <a:endParaRPr lang="en-US" dirty="0">
                      <a:solidFill>
                        <a:sysClr val="windowText" lastClr="000000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E59-404F-BE2F-11BC437CB0D5}"/>
                </c:ext>
              </c:extLst>
            </c:dLbl>
            <c:dLbl>
              <c:idx val="2"/>
              <c:layout>
                <c:manualLayout>
                  <c:x val="0.15220657300703963"/>
                  <c:y val="-0.17428145610083728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bg1"/>
                        </a:solidFill>
                      </a:rPr>
                      <a:t>26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E59-404F-BE2F-11BC437CB0D5}"/>
                </c:ext>
              </c:extLst>
            </c:dLbl>
            <c:dLbl>
              <c:idx val="3"/>
              <c:layout>
                <c:manualLayout>
                  <c:x val="0.18111434588076072"/>
                  <c:y val="8.93701204916625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E59-404F-BE2F-11BC437CB0D5}"/>
                </c:ext>
              </c:extLst>
            </c:dLbl>
            <c:dLbl>
              <c:idx val="4"/>
              <c:layout>
                <c:manualLayout>
                  <c:x val="0.11931465609512225"/>
                  <c:y val="0.134394194295871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E59-404F-BE2F-11BC437CB0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0.17</c:v>
                </c:pt>
                <c:pt idx="1">
                  <c:v>0.3</c:v>
                </c:pt>
                <c:pt idx="2">
                  <c:v>0.26</c:v>
                </c:pt>
                <c:pt idx="3">
                  <c:v>0.17</c:v>
                </c:pt>
                <c:pt idx="4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E59-404F-BE2F-11BC437CB0D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338900984570321"/>
          <c:y val="0.34351147595912485"/>
          <c:w val="0.12452985996293162"/>
          <c:h val="0.45425364382643629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solidFill>
        <a:schemeClr val="tx1">
          <a:lumMod val="95000"/>
          <a:lumOff val="5000"/>
        </a:schemeClr>
      </a:solidFill>
    </a:ln>
  </c:spPr>
  <c:externalData r:id="rId2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8.xml"/><Relationship Id="rId1" Type="http://schemas.openxmlformats.org/officeDocument/2006/relationships/slide" Target="../slides/slide4.xml"/><Relationship Id="rId4" Type="http://schemas.openxmlformats.org/officeDocument/2006/relationships/slide" Target="../slides/slide11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F0C352-97A2-4C6B-8915-35FF2420585C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E7A4B9-988A-4245-87EF-588F3DA0A7D6}">
      <dgm:prSet phldrT="[Текст]" custT="1"/>
      <dgm:spPr>
        <a:solidFill>
          <a:schemeClr val="accent6">
            <a:lumMod val="60000"/>
            <a:lumOff val="40000"/>
          </a:schemeClr>
        </a:solidFill>
        <a:effectLst>
          <a:innerShdw blurRad="63500" dist="50800">
            <a:prstClr val="black">
              <a:alpha val="50000"/>
            </a:prstClr>
          </a:innerShdw>
        </a:effectLst>
        <a:scene3d>
          <a:camera prst="orthographicFront"/>
          <a:lightRig rig="soft" dir="t"/>
        </a:scene3d>
        <a:sp3d extrusionH="76200" contourW="12700" prstMaterial="dkEdge">
          <a:bevelT prst="convex"/>
          <a:bevelB prst="convex"/>
          <a:extrusionClr>
            <a:schemeClr val="accent6">
              <a:lumMod val="60000"/>
              <a:lumOff val="40000"/>
            </a:schemeClr>
          </a:extrusionClr>
          <a:contourClr>
            <a:schemeClr val="accent6">
              <a:lumMod val="50000"/>
            </a:schemeClr>
          </a:contourClr>
        </a:sp3d>
      </dgm:spPr>
      <dgm:t>
        <a:bodyPr/>
        <a:lstStyle/>
        <a:p>
          <a:r>
            <a: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этап</a:t>
          </a:r>
          <a:r>
            <a: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88173B6-6383-4D5B-A18B-2A4149B806D8}" type="parTrans" cxnId="{06B4AB39-0A4F-41B9-AD45-551EDF3ED58D}">
      <dgm:prSet/>
      <dgm:spPr/>
      <dgm:t>
        <a:bodyPr/>
        <a:lstStyle/>
        <a:p>
          <a:endParaRPr lang="ru-RU"/>
        </a:p>
      </dgm:t>
    </dgm:pt>
    <dgm:pt modelId="{195E1EF0-7E44-43A0-B385-99FD28440A8B}" type="sibTrans" cxnId="{06B4AB39-0A4F-41B9-AD45-551EDF3ED58D}">
      <dgm:prSet/>
      <dgm:spPr/>
      <dgm:t>
        <a:bodyPr/>
        <a:lstStyle/>
        <a:p>
          <a:endParaRPr lang="ru-RU"/>
        </a:p>
      </dgm:t>
    </dgm:pt>
    <dgm:pt modelId="{EB4DB4A6-5D41-400E-B778-371EBFADA86B}">
      <dgm:prSet phldrT="[Текст]" custT="1"/>
      <dgm:spPr>
        <a:solidFill>
          <a:srgbClr val="00B050"/>
        </a:solidFill>
        <a:ln>
          <a:solidFill>
            <a:schemeClr val="accent6">
              <a:lumMod val="50000"/>
            </a:schemeClr>
          </a:solidFill>
        </a:ln>
        <a:effectLst>
          <a:innerShdw blurRad="63500" dist="50800" dir="54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dkEdge">
          <a:bevelT prst="slope"/>
        </a:sp3d>
      </dgm:spPr>
      <dgm:t>
        <a:bodyPr/>
        <a:lstStyle/>
        <a:p>
          <a:r>
            <a: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II</a:t>
          </a:r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этап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474A54-7EBF-4421-9586-6C3DAEA2B51A}" type="parTrans" cxnId="{72FD261A-62B1-434C-951B-CFD80F6AF23A}">
      <dgm:prSet/>
      <dgm:spPr/>
      <dgm:t>
        <a:bodyPr/>
        <a:lstStyle/>
        <a:p>
          <a:endParaRPr lang="ru-RU"/>
        </a:p>
      </dgm:t>
    </dgm:pt>
    <dgm:pt modelId="{72BB74BB-BF3E-40F2-8D5D-4B52F1D93051}" type="sibTrans" cxnId="{72FD261A-62B1-434C-951B-CFD80F6AF23A}">
      <dgm:prSet/>
      <dgm:spPr/>
      <dgm:t>
        <a:bodyPr/>
        <a:lstStyle/>
        <a:p>
          <a:endParaRPr lang="ru-RU"/>
        </a:p>
      </dgm:t>
    </dgm:pt>
    <dgm:pt modelId="{26E32B70-239C-4208-920D-0493C3B78C8F}" type="pres">
      <dgm:prSet presAssocID="{87F0C352-97A2-4C6B-8915-35FF2420585C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95F20C-9ACB-449E-A127-0841D29C6545}" type="pres">
      <dgm:prSet presAssocID="{87F0C352-97A2-4C6B-8915-35FF2420585C}" presName="comp1" presStyleCnt="0"/>
      <dgm:spPr/>
    </dgm:pt>
    <dgm:pt modelId="{C9EFE598-82B1-4EC3-9C5A-07754C8B393F}" type="pres">
      <dgm:prSet presAssocID="{87F0C352-97A2-4C6B-8915-35FF2420585C}" presName="circle1" presStyleLbl="node1" presStyleIdx="0" presStyleCnt="2" custLinFactNeighborX="-5556" custLinFactNeighborY="-19444"/>
      <dgm:spPr/>
      <dgm:t>
        <a:bodyPr/>
        <a:lstStyle/>
        <a:p>
          <a:endParaRPr lang="ru-RU"/>
        </a:p>
      </dgm:t>
    </dgm:pt>
    <dgm:pt modelId="{97B09F11-34BE-42D8-94DF-9F23BA2E2550}" type="pres">
      <dgm:prSet presAssocID="{87F0C352-97A2-4C6B-8915-35FF2420585C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ED4748-A2D3-49E4-9B54-FD3A43CC0DC3}" type="pres">
      <dgm:prSet presAssocID="{87F0C352-97A2-4C6B-8915-35FF2420585C}" presName="comp2" presStyleCnt="0"/>
      <dgm:spPr/>
    </dgm:pt>
    <dgm:pt modelId="{DD9D2D6F-485D-4897-A670-6D60B9E1A392}" type="pres">
      <dgm:prSet presAssocID="{87F0C352-97A2-4C6B-8915-35FF2420585C}" presName="circle2" presStyleLbl="node1" presStyleIdx="1" presStyleCnt="2" custLinFactNeighborX="-5556" custLinFactNeighborY="0"/>
      <dgm:spPr/>
      <dgm:t>
        <a:bodyPr/>
        <a:lstStyle/>
        <a:p>
          <a:endParaRPr lang="ru-RU"/>
        </a:p>
      </dgm:t>
    </dgm:pt>
    <dgm:pt modelId="{2EF03E41-C6EE-4DED-A445-53843F084EB5}" type="pres">
      <dgm:prSet presAssocID="{87F0C352-97A2-4C6B-8915-35FF2420585C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FD261A-62B1-434C-951B-CFD80F6AF23A}" srcId="{87F0C352-97A2-4C6B-8915-35FF2420585C}" destId="{EB4DB4A6-5D41-400E-B778-371EBFADA86B}" srcOrd="1" destOrd="0" parTransId="{CD474A54-7EBF-4421-9586-6C3DAEA2B51A}" sibTransId="{72BB74BB-BF3E-40F2-8D5D-4B52F1D93051}"/>
    <dgm:cxn modelId="{9EFC8969-2E8A-4E77-9E8C-DD2E2C795332}" type="presOf" srcId="{EB4DB4A6-5D41-400E-B778-371EBFADA86B}" destId="{DD9D2D6F-485D-4897-A670-6D60B9E1A392}" srcOrd="0" destOrd="0" presId="urn:microsoft.com/office/officeart/2005/8/layout/venn2"/>
    <dgm:cxn modelId="{C593BCCF-1D7E-4C97-9C4D-22519A424E69}" type="presOf" srcId="{EB4DB4A6-5D41-400E-B778-371EBFADA86B}" destId="{2EF03E41-C6EE-4DED-A445-53843F084EB5}" srcOrd="1" destOrd="0" presId="urn:microsoft.com/office/officeart/2005/8/layout/venn2"/>
    <dgm:cxn modelId="{611BA155-F666-4886-85C3-C6C852675D49}" type="presOf" srcId="{87F0C352-97A2-4C6B-8915-35FF2420585C}" destId="{26E32B70-239C-4208-920D-0493C3B78C8F}" srcOrd="0" destOrd="0" presId="urn:microsoft.com/office/officeart/2005/8/layout/venn2"/>
    <dgm:cxn modelId="{7C83BBD5-1230-497B-A0EC-1220A4BBD3D1}" type="presOf" srcId="{A5E7A4B9-988A-4245-87EF-588F3DA0A7D6}" destId="{97B09F11-34BE-42D8-94DF-9F23BA2E2550}" srcOrd="1" destOrd="0" presId="urn:microsoft.com/office/officeart/2005/8/layout/venn2"/>
    <dgm:cxn modelId="{CB43D3D4-5D5E-49CD-9D5E-5FD24535AEB2}" type="presOf" srcId="{A5E7A4B9-988A-4245-87EF-588F3DA0A7D6}" destId="{C9EFE598-82B1-4EC3-9C5A-07754C8B393F}" srcOrd="0" destOrd="0" presId="urn:microsoft.com/office/officeart/2005/8/layout/venn2"/>
    <dgm:cxn modelId="{06B4AB39-0A4F-41B9-AD45-551EDF3ED58D}" srcId="{87F0C352-97A2-4C6B-8915-35FF2420585C}" destId="{A5E7A4B9-988A-4245-87EF-588F3DA0A7D6}" srcOrd="0" destOrd="0" parTransId="{C88173B6-6383-4D5B-A18B-2A4149B806D8}" sibTransId="{195E1EF0-7E44-43A0-B385-99FD28440A8B}"/>
    <dgm:cxn modelId="{F5D42F10-52F9-4A73-B04B-F6D604C2519A}" type="presParOf" srcId="{26E32B70-239C-4208-920D-0493C3B78C8F}" destId="{E795F20C-9ACB-449E-A127-0841D29C6545}" srcOrd="0" destOrd="0" presId="urn:microsoft.com/office/officeart/2005/8/layout/venn2"/>
    <dgm:cxn modelId="{5D2E56D0-7D6B-4BB5-ADD7-73BFBD586F93}" type="presParOf" srcId="{E795F20C-9ACB-449E-A127-0841D29C6545}" destId="{C9EFE598-82B1-4EC3-9C5A-07754C8B393F}" srcOrd="0" destOrd="0" presId="urn:microsoft.com/office/officeart/2005/8/layout/venn2"/>
    <dgm:cxn modelId="{B1999D0B-ECDF-42A2-B228-31A7357CEE1D}" type="presParOf" srcId="{E795F20C-9ACB-449E-A127-0841D29C6545}" destId="{97B09F11-34BE-42D8-94DF-9F23BA2E2550}" srcOrd="1" destOrd="0" presId="urn:microsoft.com/office/officeart/2005/8/layout/venn2"/>
    <dgm:cxn modelId="{97443489-9C47-4FB6-A98C-02631349CE1E}" type="presParOf" srcId="{26E32B70-239C-4208-920D-0493C3B78C8F}" destId="{EBED4748-A2D3-49E4-9B54-FD3A43CC0DC3}" srcOrd="1" destOrd="0" presId="urn:microsoft.com/office/officeart/2005/8/layout/venn2"/>
    <dgm:cxn modelId="{C812B010-9B8F-4000-A0B3-E70FD93F7B8B}" type="presParOf" srcId="{EBED4748-A2D3-49E4-9B54-FD3A43CC0DC3}" destId="{DD9D2D6F-485D-4897-A670-6D60B9E1A392}" srcOrd="0" destOrd="0" presId="urn:microsoft.com/office/officeart/2005/8/layout/venn2"/>
    <dgm:cxn modelId="{1C102989-EBAF-4732-B721-A6150B20BADA}" type="presParOf" srcId="{EBED4748-A2D3-49E4-9B54-FD3A43CC0DC3}" destId="{2EF03E41-C6EE-4DED-A445-53843F084EB5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40D769-2027-473D-B7DB-1A491A520CF8}" type="doc">
      <dgm:prSet loTypeId="urn:microsoft.com/office/officeart/2005/8/layout/vList5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A1B1164-CF1A-450D-BD58-880960C9B735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Профилактические мероприятия</a:t>
          </a:r>
          <a:endParaRPr lang="ru-RU" sz="16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69F54D5-1E6E-4584-A315-C014D80EB41C}" type="parTrans" cxnId="{9F8676D7-52DD-4C47-A5C4-A788F0D0E7A9}">
      <dgm:prSet/>
      <dgm:spPr/>
      <dgm:t>
        <a:bodyPr/>
        <a:lstStyle/>
        <a:p>
          <a:endParaRPr lang="ru-RU"/>
        </a:p>
      </dgm:t>
    </dgm:pt>
    <dgm:pt modelId="{5124B3E7-36AB-4049-80A4-F770CE0FE710}" type="sibTrans" cxnId="{9F8676D7-52DD-4C47-A5C4-A788F0D0E7A9}">
      <dgm:prSet/>
      <dgm:spPr/>
      <dgm:t>
        <a:bodyPr/>
        <a:lstStyle/>
        <a:p>
          <a:endParaRPr lang="ru-RU"/>
        </a:p>
      </dgm:t>
    </dgm:pt>
    <dgm:pt modelId="{EC5D5019-F357-4EE8-9863-278A69036EF3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Диагностическая</a:t>
          </a:r>
          <a:r>
            <a:rPr lang="ru-RU" sz="1600" dirty="0" smtClean="0">
              <a:solidFill>
                <a:schemeClr val="tx1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71C89315-DE01-47E5-80D9-D49628595614}" type="parTrans" cxnId="{DD423A8F-71EE-43DB-A3E8-5C526DC2E786}">
      <dgm:prSet/>
      <dgm:spPr/>
      <dgm:t>
        <a:bodyPr/>
        <a:lstStyle/>
        <a:p>
          <a:endParaRPr lang="ru-RU"/>
        </a:p>
      </dgm:t>
    </dgm:pt>
    <dgm:pt modelId="{0D8CEF2F-9A99-4BCB-A181-EA9223F95B10}" type="sibTrans" cxnId="{DD423A8F-71EE-43DB-A3E8-5C526DC2E786}">
      <dgm:prSet/>
      <dgm:spPr/>
      <dgm:t>
        <a:bodyPr/>
        <a:lstStyle/>
        <a:p>
          <a:endParaRPr lang="ru-RU"/>
        </a:p>
      </dgm:t>
    </dgm:pt>
    <dgm:pt modelId="{51FBDD73-E5A2-415B-A90B-C53DF63D8BAD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Просвещение и практическая работа с родителями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E8972E67-0AD3-4BF6-97BB-74163DEE78A5}" type="parTrans" cxnId="{BEE49457-688C-435E-9E17-542412C7BA53}">
      <dgm:prSet/>
      <dgm:spPr/>
      <dgm:t>
        <a:bodyPr/>
        <a:lstStyle/>
        <a:p>
          <a:endParaRPr lang="ru-RU"/>
        </a:p>
      </dgm:t>
    </dgm:pt>
    <dgm:pt modelId="{0755242E-A21F-443B-B3F2-A7315466749B}" type="sibTrans" cxnId="{BEE49457-688C-435E-9E17-542412C7BA53}">
      <dgm:prSet/>
      <dgm:spPr/>
      <dgm:t>
        <a:bodyPr/>
        <a:lstStyle/>
        <a:p>
          <a:endParaRPr lang="ru-RU"/>
        </a:p>
      </dgm:t>
    </dgm:pt>
    <dgm:pt modelId="{CB5FDDB1-C212-4ED3-9128-024AF22397E7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Психотерапевтическая помощь,	просвещение родителей,  проведение  тренингов родительской  эффективности.  Создание устойчивого позитивного эмоционального контакта с близкими.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37A9CD8-8FB9-4081-A7DB-E320CA281AEE}" type="parTrans" cxnId="{AD8AFD7F-2D22-47C5-AD0E-F47EBABEBB4F}">
      <dgm:prSet/>
      <dgm:spPr/>
      <dgm:t>
        <a:bodyPr/>
        <a:lstStyle/>
        <a:p>
          <a:endParaRPr lang="ru-RU"/>
        </a:p>
      </dgm:t>
    </dgm:pt>
    <dgm:pt modelId="{7F762F91-1B23-4C38-9540-28E78F1A11CB}" type="sibTrans" cxnId="{AD8AFD7F-2D22-47C5-AD0E-F47EBABEBB4F}">
      <dgm:prSet/>
      <dgm:spPr/>
      <dgm:t>
        <a:bodyPr/>
        <a:lstStyle/>
        <a:p>
          <a:endParaRPr lang="ru-RU"/>
        </a:p>
      </dgm:t>
    </dgm:pt>
    <dgm:pt modelId="{2F2261C4-B624-4755-BA7D-D9BF90A787BC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Просветительская и практическая работа с учителями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4C7FD3E-766A-4902-85CD-5F4072D1DBC9}" type="parTrans" cxnId="{C925F67D-0BB3-47EC-A12F-B6475A3FD9A5}">
      <dgm:prSet/>
      <dgm:spPr/>
      <dgm:t>
        <a:bodyPr/>
        <a:lstStyle/>
        <a:p>
          <a:endParaRPr lang="ru-RU"/>
        </a:p>
      </dgm:t>
    </dgm:pt>
    <dgm:pt modelId="{9AE4F67D-AC46-4792-BA80-653FBB30C920}" type="sibTrans" cxnId="{C925F67D-0BB3-47EC-A12F-B6475A3FD9A5}">
      <dgm:prSet/>
      <dgm:spPr/>
      <dgm:t>
        <a:bodyPr/>
        <a:lstStyle/>
        <a:p>
          <a:endParaRPr lang="ru-RU"/>
        </a:p>
      </dgm:t>
    </dgm:pt>
    <dgm:pt modelId="{41178C84-8BF8-4C84-8843-55252AB739CD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 с учениками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CB1BAD49-CC7A-44FC-8BAC-0AB2AC9BE2F0}" type="parTrans" cxnId="{D5E47070-5C9B-4F98-B414-92FC3C4BBD7B}">
      <dgm:prSet/>
      <dgm:spPr/>
      <dgm:t>
        <a:bodyPr/>
        <a:lstStyle/>
        <a:p>
          <a:endParaRPr lang="ru-RU"/>
        </a:p>
      </dgm:t>
    </dgm:pt>
    <dgm:pt modelId="{EA0C44B7-8EEC-4FDF-8FF6-F0319791D148}" type="sibTrans" cxnId="{D5E47070-5C9B-4F98-B414-92FC3C4BBD7B}">
      <dgm:prSet/>
      <dgm:spPr/>
      <dgm:t>
        <a:bodyPr/>
        <a:lstStyle/>
        <a:p>
          <a:endParaRPr lang="ru-RU"/>
        </a:p>
      </dgm:t>
    </dgm:pt>
    <dgm:pt modelId="{1DB193A1-C855-41FF-8EDF-99782F969E03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pPr algn="just"/>
          <a:r>
            <a:rPr lang="ru-RU" sz="1400" b="1" u="none" dirty="0" smtClean="0">
              <a:latin typeface="Times New Roman" pitchFamily="18" charset="0"/>
              <a:cs typeface="Times New Roman" pitchFamily="18" charset="0"/>
            </a:rPr>
            <a:t>Направления работы: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1. Создание эмоционально благоприятной атмосферы в классе. 2. Формирование и развитие умения произвольно направлять свое внимание на испытываемые эмоциональные ощущения, анализировать и определять их характер. 3. Обучение приемлемым способам выражения эмоций и чувств при помощи мимики, пантомимики и речи. 4. Развитие способности к </a:t>
          </a:r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эмпатии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. 5. Обучение техникам контроля негативных эмоциональных состояний, развитие навыков </a:t>
          </a:r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саморегуляции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. 6.  Профилактика и коррекция тревожности. 7.  Формирование  конструктивных ответов на типичные поведенческие ситуации.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E3F64DB0-F255-4523-AC8D-F3C5CE401333}" type="parTrans" cxnId="{9E256B5A-3C5E-4546-A77E-A73C9BA41387}">
      <dgm:prSet/>
      <dgm:spPr/>
      <dgm:t>
        <a:bodyPr/>
        <a:lstStyle/>
        <a:p>
          <a:endParaRPr lang="ru-RU"/>
        </a:p>
      </dgm:t>
    </dgm:pt>
    <dgm:pt modelId="{4B3078A6-5737-4C6B-8999-E360BDD40E93}" type="sibTrans" cxnId="{9E256B5A-3C5E-4546-A77E-A73C9BA41387}">
      <dgm:prSet/>
      <dgm:spPr/>
      <dgm:t>
        <a:bodyPr/>
        <a:lstStyle/>
        <a:p>
          <a:endParaRPr lang="ru-RU"/>
        </a:p>
      </dgm:t>
    </dgm:pt>
    <dgm:pt modelId="{5CCADDF4-8B5A-40FC-96C5-8D8344867B15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Своевременное устранение возможных причин нарушенного  поведения, совершенствование регуляционных механизмов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E654C6C-B277-4BA4-9478-032A45B31DF5}" type="parTrans" cxnId="{9BC9EC96-6A56-4666-820F-91463BDCEDAA}">
      <dgm:prSet/>
      <dgm:spPr/>
      <dgm:t>
        <a:bodyPr/>
        <a:lstStyle/>
        <a:p>
          <a:endParaRPr lang="ru-RU"/>
        </a:p>
      </dgm:t>
    </dgm:pt>
    <dgm:pt modelId="{1DCCC454-7CC8-4D7A-BAC4-E84BE42B070C}" type="sibTrans" cxnId="{9BC9EC96-6A56-4666-820F-91463BDCEDAA}">
      <dgm:prSet/>
      <dgm:spPr/>
      <dgm:t>
        <a:bodyPr/>
        <a:lstStyle/>
        <a:p>
          <a:endParaRPr lang="ru-RU"/>
        </a:p>
      </dgm:t>
    </dgm:pt>
    <dgm:pt modelId="{EAA989FB-4755-4E3E-B73A-88EB57FD3F7A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Всесторонний анализ поведения, выдвижение гипотезы по определению причин нарушенного поведения, составление индивидуальной программы, подбор специальных приёмов и методов.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B14BB13-2724-4129-B15D-9F568FC228C6}" type="sibTrans" cxnId="{929ABCC2-5D96-462D-A6F2-805750E8BEAE}">
      <dgm:prSet/>
      <dgm:spPr/>
      <dgm:t>
        <a:bodyPr/>
        <a:lstStyle/>
        <a:p>
          <a:endParaRPr lang="ru-RU"/>
        </a:p>
      </dgm:t>
    </dgm:pt>
    <dgm:pt modelId="{D3F7E598-E745-4B94-B950-AE63A8BBE9C4}" type="parTrans" cxnId="{929ABCC2-5D96-462D-A6F2-805750E8BEAE}">
      <dgm:prSet/>
      <dgm:spPr/>
      <dgm:t>
        <a:bodyPr/>
        <a:lstStyle/>
        <a:p>
          <a:endParaRPr lang="ru-RU"/>
        </a:p>
      </dgm:t>
    </dgm:pt>
    <dgm:pt modelId="{F3346E54-0E98-4A4C-90D5-3CDA27DF24DD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gm:spPr>
      <dgm:t>
        <a:bodyPr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Повышение уровня осведомленности  и готовности к взаимодействию с учениками, имеющими отклонения в поведении. Сотрудничество с родителями.</a:t>
          </a:r>
          <a:endParaRPr lang="ru-RU" sz="3600" dirty="0"/>
        </a:p>
      </dgm:t>
    </dgm:pt>
    <dgm:pt modelId="{CE4F26A2-5613-4F7E-9855-2E6156354630}" type="parTrans" cxnId="{F05AC968-C6D5-46BC-A3D7-C9109D6E66C6}">
      <dgm:prSet/>
      <dgm:spPr/>
      <dgm:t>
        <a:bodyPr/>
        <a:lstStyle/>
        <a:p>
          <a:endParaRPr lang="ru-RU"/>
        </a:p>
      </dgm:t>
    </dgm:pt>
    <dgm:pt modelId="{C92DE2CB-41B6-4379-AEE8-8BDDF52566FF}" type="sibTrans" cxnId="{F05AC968-C6D5-46BC-A3D7-C9109D6E66C6}">
      <dgm:prSet/>
      <dgm:spPr/>
      <dgm:t>
        <a:bodyPr/>
        <a:lstStyle/>
        <a:p>
          <a:endParaRPr lang="ru-RU"/>
        </a:p>
      </dgm:t>
    </dgm:pt>
    <dgm:pt modelId="{7CA9E17C-67D2-4797-AB01-2F21A7A3BD7E}" type="pres">
      <dgm:prSet presAssocID="{9240D769-2027-473D-B7DB-1A491A520CF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DA6673-F08F-4B30-A524-C25DAA517858}" type="pres">
      <dgm:prSet presAssocID="{5A1B1164-CF1A-450D-BD58-880960C9B735}" presName="linNode" presStyleCnt="0"/>
      <dgm:spPr/>
    </dgm:pt>
    <dgm:pt modelId="{37DF9845-23CC-48FC-9A78-8DF012C868F8}" type="pres">
      <dgm:prSet presAssocID="{5A1B1164-CF1A-450D-BD58-880960C9B735}" presName="parentText" presStyleLbl="node1" presStyleIdx="0" presStyleCnt="5" custScaleX="107001" custScaleY="829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1616D-0A8E-452F-825B-713B06FE6BA3}" type="pres">
      <dgm:prSet presAssocID="{5A1B1164-CF1A-450D-BD58-880960C9B735}" presName="descendantText" presStyleLbl="alignAccFollowNode1" presStyleIdx="0" presStyleCnt="5" custScaleX="134644" custScaleY="101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0A470-6654-4FA4-8E7D-AFDBFA38A579}" type="pres">
      <dgm:prSet presAssocID="{5124B3E7-36AB-4049-80A4-F770CE0FE710}" presName="sp" presStyleCnt="0"/>
      <dgm:spPr/>
    </dgm:pt>
    <dgm:pt modelId="{91F3B092-6D42-4116-8155-01A009C9CB72}" type="pres">
      <dgm:prSet presAssocID="{EC5D5019-F357-4EE8-9863-278A69036EF3}" presName="linNode" presStyleCnt="0"/>
      <dgm:spPr/>
    </dgm:pt>
    <dgm:pt modelId="{FC20900C-CAF4-4B29-B724-A2E83F2944E5}" type="pres">
      <dgm:prSet presAssocID="{EC5D5019-F357-4EE8-9863-278A69036EF3}" presName="parentText" presStyleLbl="node1" presStyleIdx="1" presStyleCnt="5" custScaleX="126281" custScaleY="937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9593D8-2500-41EF-8E1F-2D5220007B54}" type="pres">
      <dgm:prSet presAssocID="{EC5D5019-F357-4EE8-9863-278A69036EF3}" presName="descendantText" presStyleLbl="alignAccFollowNode1" presStyleIdx="1" presStyleCnt="5" custScaleX="159354" custScaleY="130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F6AD8-1CC8-4868-9792-E48FA8E36505}" type="pres">
      <dgm:prSet presAssocID="{0D8CEF2F-9A99-4BCB-A181-EA9223F95B10}" presName="sp" presStyleCnt="0"/>
      <dgm:spPr/>
    </dgm:pt>
    <dgm:pt modelId="{3390CA3B-BDFA-4A92-BAFF-D2AAE91377F5}" type="pres">
      <dgm:prSet presAssocID="{51FBDD73-E5A2-415B-A90B-C53DF63D8BAD}" presName="linNode" presStyleCnt="0"/>
      <dgm:spPr/>
    </dgm:pt>
    <dgm:pt modelId="{5F67068C-9C08-4760-8C0A-8E7198ABC250}" type="pres">
      <dgm:prSet presAssocID="{51FBDD73-E5A2-415B-A90B-C53DF63D8BAD}" presName="parentText" presStyleLbl="node1" presStyleIdx="2" presStyleCnt="5" custScaleX="85632" custScaleY="967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BC49A6-E630-4D7F-AA3C-085E31F31389}" type="pres">
      <dgm:prSet presAssocID="{51FBDD73-E5A2-415B-A90B-C53DF63D8BAD}" presName="descendantText" presStyleLbl="alignAccFollowNode1" presStyleIdx="2" presStyleCnt="5" custScaleX="108040" custScaleY="122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F5283-A8F5-416A-BA54-E7FEC74A09C5}" type="pres">
      <dgm:prSet presAssocID="{0755242E-A21F-443B-B3F2-A7315466749B}" presName="sp" presStyleCnt="0"/>
      <dgm:spPr/>
    </dgm:pt>
    <dgm:pt modelId="{8FC03926-3720-4B5C-A76A-6D78230B4CF9}" type="pres">
      <dgm:prSet presAssocID="{2F2261C4-B624-4755-BA7D-D9BF90A787BC}" presName="linNode" presStyleCnt="0"/>
      <dgm:spPr/>
    </dgm:pt>
    <dgm:pt modelId="{11987F77-943B-4E4A-95EF-33B58055D0AF}" type="pres">
      <dgm:prSet presAssocID="{2F2261C4-B624-4755-BA7D-D9BF90A787BC}" presName="parentText" presStyleLbl="node1" presStyleIdx="3" presStyleCnt="5" custScaleX="94110" custScaleY="889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0CD41-87DE-4C85-B1F0-D5C771A68820}" type="pres">
      <dgm:prSet presAssocID="{2F2261C4-B624-4755-BA7D-D9BF90A787BC}" presName="descendantText" presStyleLbl="alignAccFollowNode1" presStyleIdx="3" presStyleCnt="5" custScaleX="114909" custScaleY="1146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2A1187-AC4D-4A6E-8351-BF091490F42C}" type="pres">
      <dgm:prSet presAssocID="{9AE4F67D-AC46-4792-BA80-653FBB30C920}" presName="sp" presStyleCnt="0"/>
      <dgm:spPr/>
    </dgm:pt>
    <dgm:pt modelId="{950396C2-3D35-4319-BBD9-CE306906BCEB}" type="pres">
      <dgm:prSet presAssocID="{41178C84-8BF8-4C84-8843-55252AB739CD}" presName="linNode" presStyleCnt="0"/>
      <dgm:spPr/>
    </dgm:pt>
    <dgm:pt modelId="{60506B0A-3A28-496A-BF30-FC6F76EA2727}" type="pres">
      <dgm:prSet presAssocID="{41178C84-8BF8-4C84-8843-55252AB739CD}" presName="parentText" presStyleLbl="node1" presStyleIdx="4" presStyleCnt="5" custScaleX="90956" custScaleY="249677" custLinFactNeighborX="-1387" custLinFactNeighborY="-48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A5297-FDC1-4AE3-9EE0-6B8A42C4956E}" type="pres">
      <dgm:prSet presAssocID="{41178C84-8BF8-4C84-8843-55252AB739CD}" presName="descendantText" presStyleLbl="alignAccFollowNode1" presStyleIdx="4" presStyleCnt="5" custScaleX="111008" custScaleY="3205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E49457-688C-435E-9E17-542412C7BA53}" srcId="{9240D769-2027-473D-B7DB-1A491A520CF8}" destId="{51FBDD73-E5A2-415B-A90B-C53DF63D8BAD}" srcOrd="2" destOrd="0" parTransId="{E8972E67-0AD3-4BF6-97BB-74163DEE78A5}" sibTransId="{0755242E-A21F-443B-B3F2-A7315466749B}"/>
    <dgm:cxn modelId="{8CCFB388-D6E9-48A3-84A6-731430434ABA}" type="presOf" srcId="{51FBDD73-E5A2-415B-A90B-C53DF63D8BAD}" destId="{5F67068C-9C08-4760-8C0A-8E7198ABC250}" srcOrd="0" destOrd="0" presId="urn:microsoft.com/office/officeart/2005/8/layout/vList5"/>
    <dgm:cxn modelId="{9E256B5A-3C5E-4546-A77E-A73C9BA41387}" srcId="{41178C84-8BF8-4C84-8843-55252AB739CD}" destId="{1DB193A1-C855-41FF-8EDF-99782F969E03}" srcOrd="0" destOrd="0" parTransId="{E3F64DB0-F255-4523-AC8D-F3C5CE401333}" sibTransId="{4B3078A6-5737-4C6B-8999-E360BDD40E93}"/>
    <dgm:cxn modelId="{1F35BA9F-C02D-4546-A39A-9F5F0A49AE48}" type="presOf" srcId="{41178C84-8BF8-4C84-8843-55252AB739CD}" destId="{60506B0A-3A28-496A-BF30-FC6F76EA2727}" srcOrd="0" destOrd="0" presId="urn:microsoft.com/office/officeart/2005/8/layout/vList5"/>
    <dgm:cxn modelId="{64CAD85C-BFC7-4EEC-A1C3-BA6A4A28534E}" type="presOf" srcId="{CB5FDDB1-C212-4ED3-9128-024AF22397E7}" destId="{93BC49A6-E630-4D7F-AA3C-085E31F31389}" srcOrd="0" destOrd="0" presId="urn:microsoft.com/office/officeart/2005/8/layout/vList5"/>
    <dgm:cxn modelId="{5E25C79C-F34D-45E2-9D92-2215F8A39641}" type="presOf" srcId="{2F2261C4-B624-4755-BA7D-D9BF90A787BC}" destId="{11987F77-943B-4E4A-95EF-33B58055D0AF}" srcOrd="0" destOrd="0" presId="urn:microsoft.com/office/officeart/2005/8/layout/vList5"/>
    <dgm:cxn modelId="{9BC9EC96-6A56-4666-820F-91463BDCEDAA}" srcId="{5A1B1164-CF1A-450D-BD58-880960C9B735}" destId="{5CCADDF4-8B5A-40FC-96C5-8D8344867B15}" srcOrd="0" destOrd="0" parTransId="{DE654C6C-B277-4BA4-9478-032A45B31DF5}" sibTransId="{1DCCC454-7CC8-4D7A-BAC4-E84BE42B070C}"/>
    <dgm:cxn modelId="{5FC65F58-E5B7-4D30-9442-9A48A61E47EB}" type="presOf" srcId="{F3346E54-0E98-4A4C-90D5-3CDA27DF24DD}" destId="{EAB0CD41-87DE-4C85-B1F0-D5C771A68820}" srcOrd="0" destOrd="0" presId="urn:microsoft.com/office/officeart/2005/8/layout/vList5"/>
    <dgm:cxn modelId="{9F8676D7-52DD-4C47-A5C4-A788F0D0E7A9}" srcId="{9240D769-2027-473D-B7DB-1A491A520CF8}" destId="{5A1B1164-CF1A-450D-BD58-880960C9B735}" srcOrd="0" destOrd="0" parTransId="{A69F54D5-1E6E-4584-A315-C014D80EB41C}" sibTransId="{5124B3E7-36AB-4049-80A4-F770CE0FE710}"/>
    <dgm:cxn modelId="{E161AEBD-6131-4C8A-A3AC-70FF74382140}" type="presOf" srcId="{5A1B1164-CF1A-450D-BD58-880960C9B735}" destId="{37DF9845-23CC-48FC-9A78-8DF012C868F8}" srcOrd="0" destOrd="0" presId="urn:microsoft.com/office/officeart/2005/8/layout/vList5"/>
    <dgm:cxn modelId="{C925F67D-0BB3-47EC-A12F-B6475A3FD9A5}" srcId="{9240D769-2027-473D-B7DB-1A491A520CF8}" destId="{2F2261C4-B624-4755-BA7D-D9BF90A787BC}" srcOrd="3" destOrd="0" parTransId="{44C7FD3E-766A-4902-85CD-5F4072D1DBC9}" sibTransId="{9AE4F67D-AC46-4792-BA80-653FBB30C920}"/>
    <dgm:cxn modelId="{A6FFA28B-971A-4AAD-8E23-E3CFBB76CCC8}" type="presOf" srcId="{5CCADDF4-8B5A-40FC-96C5-8D8344867B15}" destId="{9CF1616D-0A8E-452F-825B-713B06FE6BA3}" srcOrd="0" destOrd="0" presId="urn:microsoft.com/office/officeart/2005/8/layout/vList5"/>
    <dgm:cxn modelId="{2FC1502F-C21F-4711-9DA9-E245FFD7EF54}" type="presOf" srcId="{1DB193A1-C855-41FF-8EDF-99782F969E03}" destId="{E05A5297-FDC1-4AE3-9EE0-6B8A42C4956E}" srcOrd="0" destOrd="0" presId="urn:microsoft.com/office/officeart/2005/8/layout/vList5"/>
    <dgm:cxn modelId="{DD423A8F-71EE-43DB-A3E8-5C526DC2E786}" srcId="{9240D769-2027-473D-B7DB-1A491A520CF8}" destId="{EC5D5019-F357-4EE8-9863-278A69036EF3}" srcOrd="1" destOrd="0" parTransId="{71C89315-DE01-47E5-80D9-D49628595614}" sibTransId="{0D8CEF2F-9A99-4BCB-A181-EA9223F95B10}"/>
    <dgm:cxn modelId="{F05AC968-C6D5-46BC-A3D7-C9109D6E66C6}" srcId="{2F2261C4-B624-4755-BA7D-D9BF90A787BC}" destId="{F3346E54-0E98-4A4C-90D5-3CDA27DF24DD}" srcOrd="0" destOrd="0" parTransId="{CE4F26A2-5613-4F7E-9855-2E6156354630}" sibTransId="{C92DE2CB-41B6-4379-AEE8-8BDDF52566FF}"/>
    <dgm:cxn modelId="{D2DBADC4-1A95-4D32-8066-DFA0F694AB4C}" type="presOf" srcId="{EC5D5019-F357-4EE8-9863-278A69036EF3}" destId="{FC20900C-CAF4-4B29-B724-A2E83F2944E5}" srcOrd="0" destOrd="0" presId="urn:microsoft.com/office/officeart/2005/8/layout/vList5"/>
    <dgm:cxn modelId="{AD8AFD7F-2D22-47C5-AD0E-F47EBABEBB4F}" srcId="{51FBDD73-E5A2-415B-A90B-C53DF63D8BAD}" destId="{CB5FDDB1-C212-4ED3-9128-024AF22397E7}" srcOrd="0" destOrd="0" parTransId="{737A9CD8-8FB9-4081-A7DB-E320CA281AEE}" sibTransId="{7F762F91-1B23-4C38-9540-28E78F1A11CB}"/>
    <dgm:cxn modelId="{D1BDFA24-75CF-4F62-BE7D-85EC8E43D2B4}" type="presOf" srcId="{EAA989FB-4755-4E3E-B73A-88EB57FD3F7A}" destId="{909593D8-2500-41EF-8E1F-2D5220007B54}" srcOrd="0" destOrd="0" presId="urn:microsoft.com/office/officeart/2005/8/layout/vList5"/>
    <dgm:cxn modelId="{929ABCC2-5D96-462D-A6F2-805750E8BEAE}" srcId="{EC5D5019-F357-4EE8-9863-278A69036EF3}" destId="{EAA989FB-4755-4E3E-B73A-88EB57FD3F7A}" srcOrd="0" destOrd="0" parTransId="{D3F7E598-E745-4B94-B950-AE63A8BBE9C4}" sibTransId="{FB14BB13-2724-4129-B15D-9F568FC228C6}"/>
    <dgm:cxn modelId="{D5E47070-5C9B-4F98-B414-92FC3C4BBD7B}" srcId="{9240D769-2027-473D-B7DB-1A491A520CF8}" destId="{41178C84-8BF8-4C84-8843-55252AB739CD}" srcOrd="4" destOrd="0" parTransId="{CB1BAD49-CC7A-44FC-8BAC-0AB2AC9BE2F0}" sibTransId="{EA0C44B7-8EEC-4FDF-8FF6-F0319791D148}"/>
    <dgm:cxn modelId="{28C9DE02-5F7A-4124-8979-77A0BB4C950E}" type="presOf" srcId="{9240D769-2027-473D-B7DB-1A491A520CF8}" destId="{7CA9E17C-67D2-4797-AB01-2F21A7A3BD7E}" srcOrd="0" destOrd="0" presId="urn:microsoft.com/office/officeart/2005/8/layout/vList5"/>
    <dgm:cxn modelId="{B1301EE3-1EAE-4035-BA45-FE8C98966544}" type="presParOf" srcId="{7CA9E17C-67D2-4797-AB01-2F21A7A3BD7E}" destId="{3ADA6673-F08F-4B30-A524-C25DAA517858}" srcOrd="0" destOrd="0" presId="urn:microsoft.com/office/officeart/2005/8/layout/vList5"/>
    <dgm:cxn modelId="{3B08B515-7993-477F-B0AB-22B47BACF47A}" type="presParOf" srcId="{3ADA6673-F08F-4B30-A524-C25DAA517858}" destId="{37DF9845-23CC-48FC-9A78-8DF012C868F8}" srcOrd="0" destOrd="0" presId="urn:microsoft.com/office/officeart/2005/8/layout/vList5"/>
    <dgm:cxn modelId="{0A1F9E96-3220-45C2-AE0E-1EACF10DC3B3}" type="presParOf" srcId="{3ADA6673-F08F-4B30-A524-C25DAA517858}" destId="{9CF1616D-0A8E-452F-825B-713B06FE6BA3}" srcOrd="1" destOrd="0" presId="urn:microsoft.com/office/officeart/2005/8/layout/vList5"/>
    <dgm:cxn modelId="{DFB7F8DE-7699-47C4-BC52-91F8DF31005C}" type="presParOf" srcId="{7CA9E17C-67D2-4797-AB01-2F21A7A3BD7E}" destId="{3570A470-6654-4FA4-8E7D-AFDBFA38A579}" srcOrd="1" destOrd="0" presId="urn:microsoft.com/office/officeart/2005/8/layout/vList5"/>
    <dgm:cxn modelId="{FA261BAA-B4F8-438E-BABD-6979D6500317}" type="presParOf" srcId="{7CA9E17C-67D2-4797-AB01-2F21A7A3BD7E}" destId="{91F3B092-6D42-4116-8155-01A009C9CB72}" srcOrd="2" destOrd="0" presId="urn:microsoft.com/office/officeart/2005/8/layout/vList5"/>
    <dgm:cxn modelId="{F71C0688-E28E-427A-B517-D6743225D782}" type="presParOf" srcId="{91F3B092-6D42-4116-8155-01A009C9CB72}" destId="{FC20900C-CAF4-4B29-B724-A2E83F2944E5}" srcOrd="0" destOrd="0" presId="urn:microsoft.com/office/officeart/2005/8/layout/vList5"/>
    <dgm:cxn modelId="{C960C176-EB02-41AF-AF43-CA2F46AD61AA}" type="presParOf" srcId="{91F3B092-6D42-4116-8155-01A009C9CB72}" destId="{909593D8-2500-41EF-8E1F-2D5220007B54}" srcOrd="1" destOrd="0" presId="urn:microsoft.com/office/officeart/2005/8/layout/vList5"/>
    <dgm:cxn modelId="{AC78DC24-CEB0-4B74-BD4E-64E40D7BF9EE}" type="presParOf" srcId="{7CA9E17C-67D2-4797-AB01-2F21A7A3BD7E}" destId="{D6CF6AD8-1CC8-4868-9792-E48FA8E36505}" srcOrd="3" destOrd="0" presId="urn:microsoft.com/office/officeart/2005/8/layout/vList5"/>
    <dgm:cxn modelId="{8C25A89F-9659-4612-A4F6-B80173FF2701}" type="presParOf" srcId="{7CA9E17C-67D2-4797-AB01-2F21A7A3BD7E}" destId="{3390CA3B-BDFA-4A92-BAFF-D2AAE91377F5}" srcOrd="4" destOrd="0" presId="urn:microsoft.com/office/officeart/2005/8/layout/vList5"/>
    <dgm:cxn modelId="{A7953EC1-D0FF-4BE7-B467-E15512C6D8D4}" type="presParOf" srcId="{3390CA3B-BDFA-4A92-BAFF-D2AAE91377F5}" destId="{5F67068C-9C08-4760-8C0A-8E7198ABC250}" srcOrd="0" destOrd="0" presId="urn:microsoft.com/office/officeart/2005/8/layout/vList5"/>
    <dgm:cxn modelId="{618B17C5-8C1E-47DF-8070-1880D622E544}" type="presParOf" srcId="{3390CA3B-BDFA-4A92-BAFF-D2AAE91377F5}" destId="{93BC49A6-E630-4D7F-AA3C-085E31F31389}" srcOrd="1" destOrd="0" presId="urn:microsoft.com/office/officeart/2005/8/layout/vList5"/>
    <dgm:cxn modelId="{6B0CA178-5501-4563-8C10-633558FED170}" type="presParOf" srcId="{7CA9E17C-67D2-4797-AB01-2F21A7A3BD7E}" destId="{ABAF5283-A8F5-416A-BA54-E7FEC74A09C5}" srcOrd="5" destOrd="0" presId="urn:microsoft.com/office/officeart/2005/8/layout/vList5"/>
    <dgm:cxn modelId="{A7A20B27-453F-4A14-B30B-D1671AE4D36E}" type="presParOf" srcId="{7CA9E17C-67D2-4797-AB01-2F21A7A3BD7E}" destId="{8FC03926-3720-4B5C-A76A-6D78230B4CF9}" srcOrd="6" destOrd="0" presId="urn:microsoft.com/office/officeart/2005/8/layout/vList5"/>
    <dgm:cxn modelId="{BFC5A0E5-7CAB-4FBC-AF69-2E9CF55F7276}" type="presParOf" srcId="{8FC03926-3720-4B5C-A76A-6D78230B4CF9}" destId="{11987F77-943B-4E4A-95EF-33B58055D0AF}" srcOrd="0" destOrd="0" presId="urn:microsoft.com/office/officeart/2005/8/layout/vList5"/>
    <dgm:cxn modelId="{FB31F234-A8E4-447E-9D8C-D1491C112354}" type="presParOf" srcId="{8FC03926-3720-4B5C-A76A-6D78230B4CF9}" destId="{EAB0CD41-87DE-4C85-B1F0-D5C771A68820}" srcOrd="1" destOrd="0" presId="urn:microsoft.com/office/officeart/2005/8/layout/vList5"/>
    <dgm:cxn modelId="{3FB97B23-89A1-4F97-A3C4-A823BB06107F}" type="presParOf" srcId="{7CA9E17C-67D2-4797-AB01-2F21A7A3BD7E}" destId="{A62A1187-AC4D-4A6E-8351-BF091490F42C}" srcOrd="7" destOrd="0" presId="urn:microsoft.com/office/officeart/2005/8/layout/vList5"/>
    <dgm:cxn modelId="{683433A8-43C3-4A2A-A60D-C2E0F9186A66}" type="presParOf" srcId="{7CA9E17C-67D2-4797-AB01-2F21A7A3BD7E}" destId="{950396C2-3D35-4319-BBD9-CE306906BCEB}" srcOrd="8" destOrd="0" presId="urn:microsoft.com/office/officeart/2005/8/layout/vList5"/>
    <dgm:cxn modelId="{F9F0A3AD-3A15-4C96-81FE-FC5146117751}" type="presParOf" srcId="{950396C2-3D35-4319-BBD9-CE306906BCEB}" destId="{60506B0A-3A28-496A-BF30-FC6F76EA2727}" srcOrd="0" destOrd="0" presId="urn:microsoft.com/office/officeart/2005/8/layout/vList5"/>
    <dgm:cxn modelId="{E15E6EA5-0980-4847-9A3E-253DA9762DB4}" type="presParOf" srcId="{950396C2-3D35-4319-BBD9-CE306906BCEB}" destId="{E05A5297-FDC1-4AE3-9EE0-6B8A42C495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FC5F96-2235-4661-BC9A-B19F55697DAF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1FA254-6058-4F91-A55F-F617C5DED3C9}">
      <dgm:prSet custT="1"/>
      <dgm:spPr/>
      <dgm:t>
        <a:bodyPr/>
        <a:lstStyle/>
        <a:p>
          <a:pPr rtl="0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Программа «нормализации поведения»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8908C-43F6-4859-B8D6-C2C88DF43E2D}" type="parTrans" cxnId="{FFE27557-778A-4662-831C-1B480FBCCCF4}">
      <dgm:prSet/>
      <dgm:spPr/>
      <dgm:t>
        <a:bodyPr/>
        <a:lstStyle/>
        <a:p>
          <a:endParaRPr lang="ru-RU"/>
        </a:p>
      </dgm:t>
    </dgm:pt>
    <dgm:pt modelId="{515CD227-7CC5-4541-8F27-EE89A430A196}" type="sibTrans" cxnId="{FFE27557-778A-4662-831C-1B480FBCCCF4}">
      <dgm:prSet/>
      <dgm:spPr/>
      <dgm:t>
        <a:bodyPr/>
        <a:lstStyle/>
        <a:p>
          <a:endParaRPr lang="ru-RU"/>
        </a:p>
      </dgm:t>
    </dgm:pt>
    <dgm:pt modelId="{724D3AF3-1AEE-4029-9A7A-6568318A3A8E}" type="pres">
      <dgm:prSet presAssocID="{C8FC5F96-2235-4661-BC9A-B19F55697DA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48D8D2-310C-42CF-BFA1-4F6AA8C58C44}" type="pres">
      <dgm:prSet presAssocID="{C8FC5F96-2235-4661-BC9A-B19F55697DAF}" presName="arrow" presStyleLbl="bgShp" presStyleIdx="0" presStyleCnt="1"/>
      <dgm:spPr>
        <a:solidFill>
          <a:schemeClr val="accent6">
            <a:lumMod val="50000"/>
          </a:schemeClr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0872A34A-4E82-4DD5-8F17-493E2A7BC261}" type="pres">
      <dgm:prSet presAssocID="{C8FC5F96-2235-4661-BC9A-B19F55697DAF}" presName="points" presStyleCnt="0"/>
      <dgm:spPr/>
    </dgm:pt>
    <dgm:pt modelId="{A53D1FF4-6E6A-4338-A041-5AB93F38C8CD}" type="pres">
      <dgm:prSet presAssocID="{D91FA254-6058-4F91-A55F-F617C5DED3C9}" presName="compositeA" presStyleCnt="0"/>
      <dgm:spPr/>
    </dgm:pt>
    <dgm:pt modelId="{14419B59-CF64-42C7-9BCF-9A440B364CCB}" type="pres">
      <dgm:prSet presAssocID="{D91FA254-6058-4F91-A55F-F617C5DED3C9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61162-8267-4B50-9C19-4EA860FE2F7A}" type="pres">
      <dgm:prSet presAssocID="{D91FA254-6058-4F91-A55F-F617C5DED3C9}" presName="circleA" presStyleLbl="node1" presStyleIdx="0" presStyleCnt="1"/>
      <dgm:spPr/>
    </dgm:pt>
    <dgm:pt modelId="{1EB725C9-153E-457C-AE75-BDF605F6A84C}" type="pres">
      <dgm:prSet presAssocID="{D91FA254-6058-4F91-A55F-F617C5DED3C9}" presName="spaceA" presStyleCnt="0"/>
      <dgm:spPr/>
    </dgm:pt>
  </dgm:ptLst>
  <dgm:cxnLst>
    <dgm:cxn modelId="{FFE27557-778A-4662-831C-1B480FBCCCF4}" srcId="{C8FC5F96-2235-4661-BC9A-B19F55697DAF}" destId="{D91FA254-6058-4F91-A55F-F617C5DED3C9}" srcOrd="0" destOrd="0" parTransId="{4918908C-43F6-4859-B8D6-C2C88DF43E2D}" sibTransId="{515CD227-7CC5-4541-8F27-EE89A430A196}"/>
    <dgm:cxn modelId="{9C7ACAF3-438E-483B-BC88-E8383D48C030}" type="presOf" srcId="{C8FC5F96-2235-4661-BC9A-B19F55697DAF}" destId="{724D3AF3-1AEE-4029-9A7A-6568318A3A8E}" srcOrd="0" destOrd="0" presId="urn:microsoft.com/office/officeart/2005/8/layout/hProcess11"/>
    <dgm:cxn modelId="{55F45164-58B0-4B41-8EEA-796318B77490}" type="presOf" srcId="{D91FA254-6058-4F91-A55F-F617C5DED3C9}" destId="{14419B59-CF64-42C7-9BCF-9A440B364CCB}" srcOrd="0" destOrd="0" presId="urn:microsoft.com/office/officeart/2005/8/layout/hProcess11"/>
    <dgm:cxn modelId="{FA08C8C8-BD0C-486D-832A-3B5465E7D716}" type="presParOf" srcId="{724D3AF3-1AEE-4029-9A7A-6568318A3A8E}" destId="{3E48D8D2-310C-42CF-BFA1-4F6AA8C58C44}" srcOrd="0" destOrd="0" presId="urn:microsoft.com/office/officeart/2005/8/layout/hProcess11"/>
    <dgm:cxn modelId="{C0FBD090-7C91-476F-9814-D1E1B145E6CF}" type="presParOf" srcId="{724D3AF3-1AEE-4029-9A7A-6568318A3A8E}" destId="{0872A34A-4E82-4DD5-8F17-493E2A7BC261}" srcOrd="1" destOrd="0" presId="urn:microsoft.com/office/officeart/2005/8/layout/hProcess11"/>
    <dgm:cxn modelId="{071BEF83-0575-4002-9532-4DE82C989822}" type="presParOf" srcId="{0872A34A-4E82-4DD5-8F17-493E2A7BC261}" destId="{A53D1FF4-6E6A-4338-A041-5AB93F38C8CD}" srcOrd="0" destOrd="0" presId="urn:microsoft.com/office/officeart/2005/8/layout/hProcess11"/>
    <dgm:cxn modelId="{CF683B8B-0B03-4045-B562-8E0F40245D65}" type="presParOf" srcId="{A53D1FF4-6E6A-4338-A041-5AB93F38C8CD}" destId="{14419B59-CF64-42C7-9BCF-9A440B364CCB}" srcOrd="0" destOrd="0" presId="urn:microsoft.com/office/officeart/2005/8/layout/hProcess11"/>
    <dgm:cxn modelId="{7FC2F32F-4673-48F1-A8D1-84DD41E4E5A5}" type="presParOf" srcId="{A53D1FF4-6E6A-4338-A041-5AB93F38C8CD}" destId="{52D61162-8267-4B50-9C19-4EA860FE2F7A}" srcOrd="1" destOrd="0" presId="urn:microsoft.com/office/officeart/2005/8/layout/hProcess11"/>
    <dgm:cxn modelId="{5E4934F9-26B6-4F30-8E7C-EECC98CE6E1B}" type="presParOf" srcId="{A53D1FF4-6E6A-4338-A041-5AB93F38C8CD}" destId="{1EB725C9-153E-457C-AE75-BDF605F6A84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EFE598-82B1-4EC3-9C5A-07754C8B393F}">
      <dsp:nvSpPr>
        <dsp:cNvPr id="0" name=""/>
        <dsp:cNvSpPr/>
      </dsp:nvSpPr>
      <dsp:spPr>
        <a:xfrm>
          <a:off x="0" y="0"/>
          <a:ext cx="2592288" cy="259228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63500" dist="50800">
            <a:prstClr val="black">
              <a:alpha val="50000"/>
            </a:prstClr>
          </a:innerShdw>
        </a:effectLst>
        <a:scene3d>
          <a:camera prst="orthographicFront"/>
          <a:lightRig rig="soft" dir="t"/>
        </a:scene3d>
        <a:sp3d extrusionH="76200" contourW="12700" prstMaterial="dkEdge">
          <a:bevelT prst="convex"/>
          <a:bevelB prst="convex"/>
          <a:extrusionClr>
            <a:schemeClr val="accent6">
              <a:lumMod val="60000"/>
              <a:lumOff val="40000"/>
            </a:schemeClr>
          </a:extrusionClr>
          <a:contourClr>
            <a:schemeClr val="accent6">
              <a:lumMod val="50000"/>
            </a:schemeClr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этап</a:t>
          </a:r>
          <a:r>
            <a:rPr lang="en-US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5668" y="194421"/>
        <a:ext cx="1360951" cy="440688"/>
      </dsp:txXfrm>
    </dsp:sp>
    <dsp:sp modelId="{DD9D2D6F-485D-4897-A670-6D60B9E1A392}">
      <dsp:nvSpPr>
        <dsp:cNvPr id="0" name=""/>
        <dsp:cNvSpPr/>
      </dsp:nvSpPr>
      <dsp:spPr>
        <a:xfrm>
          <a:off x="360031" y="648071"/>
          <a:ext cx="1944216" cy="1944216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>
          <a:innerShdw blurRad="63500" dist="50800" dir="54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dkEdge"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II</a:t>
          </a: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этап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44755" y="1134125"/>
        <a:ext cx="1374768" cy="9721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F1616D-0A8E-452F-825B-713B06FE6BA3}">
      <dsp:nvSpPr>
        <dsp:cNvPr id="0" name=""/>
        <dsp:cNvSpPr/>
      </dsp:nvSpPr>
      <dsp:spPr>
        <a:xfrm rot="5400000">
          <a:off x="5261468" y="-2605937"/>
          <a:ext cx="692449" cy="5920220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Своевременное устранение возможных причин нарушенного  поведения, совершенствование регуляционных механизмов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647583" y="41751"/>
        <a:ext cx="5886417" cy="624843"/>
      </dsp:txXfrm>
    </dsp:sp>
    <dsp:sp modelId="{37DF9845-23CC-48FC-9A78-8DF012C868F8}">
      <dsp:nvSpPr>
        <dsp:cNvPr id="0" name=""/>
        <dsp:cNvSpPr/>
      </dsp:nvSpPr>
      <dsp:spPr>
        <a:xfrm>
          <a:off x="1148" y="2226"/>
          <a:ext cx="2646435" cy="70389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Профилактические мероприятия</a:t>
          </a:r>
          <a:endParaRPr lang="ru-RU" sz="16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509" y="36587"/>
        <a:ext cx="2577713" cy="635170"/>
      </dsp:txXfrm>
    </dsp:sp>
    <dsp:sp modelId="{909593D8-2500-41EF-8E1F-2D5220007B54}">
      <dsp:nvSpPr>
        <dsp:cNvPr id="0" name=""/>
        <dsp:cNvSpPr/>
      </dsp:nvSpPr>
      <dsp:spPr>
        <a:xfrm rot="5400000">
          <a:off x="5161313" y="-1771464"/>
          <a:ext cx="882800" cy="5922842"/>
        </a:xfrm>
        <a:prstGeom prst="round2SameRect">
          <a:avLst/>
        </a:prstGeom>
        <a:solidFill>
          <a:schemeClr val="accent5">
            <a:tint val="40000"/>
            <a:alpha val="90000"/>
            <a:hueOff val="-1847939"/>
            <a:satOff val="-3204"/>
            <a:lumOff val="-32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Всесторонний анализ поведения, выдвижение гипотезы по определению причин нарушенного поведения, составление индивидуальной программы, подбор специальных приёмов и методов.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641293" y="791651"/>
        <a:ext cx="5879747" cy="796610"/>
      </dsp:txXfrm>
    </dsp:sp>
    <dsp:sp modelId="{FC20900C-CAF4-4B29-B724-A2E83F2944E5}">
      <dsp:nvSpPr>
        <dsp:cNvPr id="0" name=""/>
        <dsp:cNvSpPr/>
      </dsp:nvSpPr>
      <dsp:spPr>
        <a:xfrm>
          <a:off x="1148" y="792088"/>
          <a:ext cx="2640144" cy="795735"/>
        </a:xfrm>
        <a:prstGeom prst="roundRect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Диагностическая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993" y="830933"/>
        <a:ext cx="2562454" cy="718045"/>
      </dsp:txXfrm>
    </dsp:sp>
    <dsp:sp modelId="{93BC49A6-E630-4D7F-AA3C-085E31F31389}">
      <dsp:nvSpPr>
        <dsp:cNvPr id="0" name=""/>
        <dsp:cNvSpPr/>
      </dsp:nvSpPr>
      <dsp:spPr>
        <a:xfrm rot="5400000">
          <a:off x="5190887" y="-874349"/>
          <a:ext cx="828765" cy="5925053"/>
        </a:xfrm>
        <a:prstGeom prst="round2SameRect">
          <a:avLst/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Психотерапевтическая помощь,	просвещение родителей,  проведение  тренингов родительской  эффективности.  Создание устойчивого позитивного эмоционального контакта с близкими.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642744" y="1714251"/>
        <a:ext cx="5884596" cy="747851"/>
      </dsp:txXfrm>
    </dsp:sp>
    <dsp:sp modelId="{5F67068C-9C08-4760-8C0A-8E7198ABC250}">
      <dsp:nvSpPr>
        <dsp:cNvPr id="0" name=""/>
        <dsp:cNvSpPr/>
      </dsp:nvSpPr>
      <dsp:spPr>
        <a:xfrm>
          <a:off x="1148" y="1677687"/>
          <a:ext cx="2641595" cy="820977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Просвещение и практическая работа с родителями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225" y="1717764"/>
        <a:ext cx="2561441" cy="740823"/>
      </dsp:txXfrm>
    </dsp:sp>
    <dsp:sp modelId="{EAB0CD41-87DE-4C85-B1F0-D5C771A68820}">
      <dsp:nvSpPr>
        <dsp:cNvPr id="0" name=""/>
        <dsp:cNvSpPr/>
      </dsp:nvSpPr>
      <dsp:spPr>
        <a:xfrm rot="5400000">
          <a:off x="5246310" y="1670"/>
          <a:ext cx="778166" cy="5864819"/>
        </a:xfrm>
        <a:prstGeom prst="round2SameRect">
          <a:avLst/>
        </a:prstGeom>
        <a:solidFill>
          <a:schemeClr val="accent5">
            <a:tint val="40000"/>
            <a:alpha val="90000"/>
            <a:hueOff val="-5543816"/>
            <a:satOff val="-9612"/>
            <a:lumOff val="-96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Повышение уровня осведомленности  и готовности к взаимодействию с учениками, имеющими отклонения в поведении. Сотрудничество с родителями.</a:t>
          </a:r>
          <a:endParaRPr lang="ru-RU" sz="3600" kern="1200" dirty="0"/>
        </a:p>
      </dsp:txBody>
      <dsp:txXfrm rot="-5400000">
        <a:off x="2702984" y="2582984"/>
        <a:ext cx="5826832" cy="702192"/>
      </dsp:txXfrm>
    </dsp:sp>
    <dsp:sp modelId="{11987F77-943B-4E4A-95EF-33B58055D0AF}">
      <dsp:nvSpPr>
        <dsp:cNvPr id="0" name=""/>
        <dsp:cNvSpPr/>
      </dsp:nvSpPr>
      <dsp:spPr>
        <a:xfrm>
          <a:off x="1148" y="2556569"/>
          <a:ext cx="2701835" cy="755021"/>
        </a:xfrm>
        <a:prstGeom prst="roundRect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Просветительская и практическая работа с учителями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005" y="2593426"/>
        <a:ext cx="2628121" cy="681307"/>
      </dsp:txXfrm>
    </dsp:sp>
    <dsp:sp modelId="{E05A5297-FDC1-4AE3-9EE0-6B8A42C4956E}">
      <dsp:nvSpPr>
        <dsp:cNvPr id="0" name=""/>
        <dsp:cNvSpPr/>
      </dsp:nvSpPr>
      <dsp:spPr>
        <a:xfrm rot="5400000">
          <a:off x="4545415" y="1523042"/>
          <a:ext cx="2176788" cy="5861906"/>
        </a:xfrm>
        <a:prstGeom prst="round2SameRect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u="none" kern="1200" dirty="0" smtClean="0">
              <a:latin typeface="Times New Roman" pitchFamily="18" charset="0"/>
              <a:cs typeface="Times New Roman" pitchFamily="18" charset="0"/>
            </a:rPr>
            <a:t>Направления работы: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1. Создание эмоционально благоприятной атмосферы в классе. 2. Формирование и развитие умения произвольно направлять свое внимание на испытываемые эмоциональные ощущения, анализировать и определять их характер. 3. Обучение приемлемым способам выражения эмоций и чувств при помощи мимики, пантомимики и речи. 4. Развитие способности к </a:t>
          </a:r>
          <a:r>
            <a:rPr lang="ru-RU" sz="1400" kern="1200" dirty="0" err="1" smtClean="0">
              <a:latin typeface="Times New Roman" pitchFamily="18" charset="0"/>
              <a:cs typeface="Times New Roman" pitchFamily="18" charset="0"/>
            </a:rPr>
            <a:t>эмпатии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5. Обучение техникам контроля негативных эмоциональных состояний, развитие навыков </a:t>
          </a:r>
          <a:r>
            <a:rPr lang="ru-RU" sz="1400" kern="1200" dirty="0" err="1" smtClean="0">
              <a:latin typeface="Times New Roman" pitchFamily="18" charset="0"/>
              <a:cs typeface="Times New Roman" pitchFamily="18" charset="0"/>
            </a:rPr>
            <a:t>саморегуляции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6.  Профилактика и коррекция тревожности. 7.  Формирование  конструктивных ответов на типичные поведенческие ситуации.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702856" y="3471863"/>
        <a:ext cx="5755644" cy="1964264"/>
      </dsp:txXfrm>
    </dsp:sp>
    <dsp:sp modelId="{60506B0A-3A28-496A-BF30-FC6F76EA2727}">
      <dsp:nvSpPr>
        <dsp:cNvPr id="0" name=""/>
        <dsp:cNvSpPr/>
      </dsp:nvSpPr>
      <dsp:spPr>
        <a:xfrm>
          <a:off x="0" y="3353469"/>
          <a:ext cx="2701708" cy="211913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dkEdge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 с учениками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3447" y="3456916"/>
        <a:ext cx="2494814" cy="19122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8D8D2-310C-42CF-BFA1-4F6AA8C58C44}">
      <dsp:nvSpPr>
        <dsp:cNvPr id="0" name=""/>
        <dsp:cNvSpPr/>
      </dsp:nvSpPr>
      <dsp:spPr>
        <a:xfrm>
          <a:off x="0" y="288017"/>
          <a:ext cx="1906241" cy="384022"/>
        </a:xfrm>
        <a:prstGeom prst="notchedRightArrow">
          <a:avLst/>
        </a:prstGeom>
        <a:solidFill>
          <a:schemeClr val="accent6">
            <a:lumMod val="5000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419B59-CF64-42C7-9BCF-9A440B364CCB}">
      <dsp:nvSpPr>
        <dsp:cNvPr id="0" name=""/>
        <dsp:cNvSpPr/>
      </dsp:nvSpPr>
      <dsp:spPr>
        <a:xfrm>
          <a:off x="0" y="0"/>
          <a:ext cx="1715616" cy="384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Программа «нормализации поведения»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1715616" cy="384022"/>
      </dsp:txXfrm>
    </dsp:sp>
    <dsp:sp modelId="{52D61162-8267-4B50-9C19-4EA860FE2F7A}">
      <dsp:nvSpPr>
        <dsp:cNvPr id="0" name=""/>
        <dsp:cNvSpPr/>
      </dsp:nvSpPr>
      <dsp:spPr>
        <a:xfrm>
          <a:off x="809805" y="432025"/>
          <a:ext cx="96005" cy="960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6449A-F1CC-4E37-AAA5-D457436813C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8CA62-708A-4D70-A562-A913719741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302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8CA62-708A-4D70-A562-A913719741F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86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8CA62-708A-4D70-A562-A913719741F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075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7899"/>
            <a:ext cx="7772400" cy="12620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7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988840"/>
            <a:ext cx="7886700" cy="1325563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приемы эмоциональной регуляции поведения обучающихся с ОВЗ в ситуациях обучения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4509120"/>
            <a:ext cx="7886700" cy="1531367"/>
          </a:xfrm>
        </p:spPr>
        <p:txBody>
          <a:bodyPr/>
          <a:lstStyle/>
          <a:p>
            <a:pPr marL="0" indent="0" algn="r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Мадлевская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Д.Д.,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квалификационная категория.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113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5010"/>
            <a:ext cx="8640960" cy="4970293"/>
          </a:xfrm>
        </p:spPr>
        <p:txBody>
          <a:bodyPr/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"/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«Эффективное взаимодействие»</a:t>
            </a:r>
            <a:endParaRPr lang="ru-RU" sz="1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u="sng" dirty="0">
                <a:latin typeface="Times New Roman" panose="02020603050405020304" pitchFamily="18" charset="0"/>
              </a:rPr>
              <a:t>Цель:</a:t>
            </a:r>
            <a:r>
              <a:rPr lang="ru-RU" sz="1600" dirty="0">
                <a:latin typeface="Times New Roman" panose="02020603050405020304" pitchFamily="18" charset="0"/>
              </a:rPr>
              <a:t> обучение учителей навыкам преодоления конфликтных ситуаций у агрессивных детей.</a:t>
            </a:r>
            <a:endParaRPr lang="ru-RU" sz="1600" dirty="0"/>
          </a:p>
          <a:p>
            <a:pPr algn="just"/>
            <a:r>
              <a:rPr lang="ru-RU" sz="1600" u="sng" dirty="0">
                <a:latin typeface="Times New Roman" panose="02020603050405020304" pitchFamily="18" charset="0"/>
              </a:rPr>
              <a:t>Ход упражнения:</a:t>
            </a:r>
            <a:endParaRPr lang="ru-RU" sz="1600" dirty="0"/>
          </a:p>
          <a:p>
            <a:pPr algn="just"/>
            <a:r>
              <a:rPr lang="ru-RU" sz="1600" b="1" dirty="0">
                <a:latin typeface="Times New Roman" panose="02020603050405020304" pitchFamily="18" charset="0"/>
              </a:rPr>
              <a:t>1 этап.</a:t>
            </a:r>
            <a:r>
              <a:rPr lang="ru-RU" sz="1600" dirty="0">
                <a:latin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</a:rPr>
              <a:t>Вербальный вариант</a:t>
            </a:r>
            <a:r>
              <a:rPr lang="ru-RU" sz="1600" dirty="0">
                <a:latin typeface="Times New Roman" panose="02020603050405020304" pitchFamily="18" charset="0"/>
              </a:rPr>
              <a:t>.</a:t>
            </a:r>
            <a:endParaRPr lang="ru-RU" sz="1600" dirty="0"/>
          </a:p>
          <a:p>
            <a:pPr algn="just"/>
            <a:r>
              <a:rPr lang="ru-RU" sz="1600" dirty="0">
                <a:latin typeface="Times New Roman" panose="02020603050405020304" pitchFamily="18" charset="0"/>
              </a:rPr>
              <a:t>Ведущий: «Агрессивные дети иногда проявляют агрессию, не зная других способов выражения своих чувств. Задача взрослого - научить их выходить из конфликтных ситуаций приемлемыми способами. Группа работает парами. Один из участников каждой пары держит в руках какой-либо значимый для него предмет (книгу, часы, тетрадь с записями и т. д.). Задача второго участника состоит в том, чтобы уговорить партнера отдать ему этот предмет. Первый участник может отдать предмет только тогда, когда он этого пожелает».</a:t>
            </a:r>
            <a:endParaRPr lang="ru-RU" sz="1600" dirty="0"/>
          </a:p>
          <a:p>
            <a:pPr indent="449580" algn="just"/>
            <a:r>
              <a:rPr lang="ru-RU" sz="1600" dirty="0">
                <a:latin typeface="Times New Roman" panose="02020603050405020304" pitchFamily="18" charset="0"/>
              </a:rPr>
              <a:t>Далее участники меняются ролями.</a:t>
            </a:r>
            <a:endParaRPr lang="ru-RU" sz="1600" dirty="0"/>
          </a:p>
          <a:p>
            <a:pPr algn="just"/>
            <a:r>
              <a:rPr lang="ru-RU" sz="1600" b="1" dirty="0">
                <a:latin typeface="Times New Roman" panose="02020603050405020304" pitchFamily="18" charset="0"/>
              </a:rPr>
              <a:t>2 этап.</a:t>
            </a:r>
            <a:r>
              <a:rPr lang="ru-RU" sz="1600" dirty="0">
                <a:latin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</a:rPr>
              <a:t>Невербальный вариант.</a:t>
            </a:r>
            <a:endParaRPr lang="ru-RU" sz="1600" dirty="0"/>
          </a:p>
          <a:p>
            <a:pPr indent="449580" algn="just"/>
            <a:r>
              <a:rPr lang="ru-RU" sz="1600" dirty="0">
                <a:latin typeface="Times New Roman" panose="02020603050405020304" pitchFamily="18" charset="0"/>
              </a:rPr>
              <a:t>Упражнение выполняется аналогично вербальному варианту, но с использованием только невербальных средств общения.</a:t>
            </a:r>
            <a:endParaRPr lang="ru-RU" sz="1600" dirty="0"/>
          </a:p>
          <a:p>
            <a:pPr indent="449580" algn="just"/>
            <a:r>
              <a:rPr lang="ru-RU" sz="1600" dirty="0">
                <a:latin typeface="Times New Roman" panose="02020603050405020304" pitchFamily="18" charset="0"/>
              </a:rPr>
              <a:t>Обсуждение упражнения целесообразно проводить после проведения обоих этапов. В ходе обсуждения участники по кругу делятся своими впечатлениями и отвечают на вопросы:  «Когда было легче просить предмет?»,  «Какие слова или действия партнера побудили вас отдать его?».</a:t>
            </a:r>
            <a:endParaRPr lang="ru-RU" sz="1600" dirty="0">
              <a:effectLst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53215" y="548680"/>
            <a:ext cx="56375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Самосовершенствование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6444208" y="6381328"/>
            <a:ext cx="2160240" cy="332656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 к Программе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74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19659"/>
          </a:xfrm>
        </p:spPr>
        <p:txBody>
          <a:bodyPr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Методы и приёмы «нормализации» поведения обучающихся с ОВЗ</a:t>
            </a:r>
            <a:br>
              <a:rPr lang="ru-RU" sz="2000" b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351338"/>
          </a:xfrm>
        </p:spPr>
        <p:txBody>
          <a:bodyPr/>
          <a:lstStyle/>
          <a:p>
            <a:pPr marL="457200" lvl="0" indent="-457200">
              <a:buAutoNum type="arabicPeriod"/>
            </a:pPr>
            <a:endParaRPr lang="ru-RU" sz="2000" dirty="0"/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Упражнения, направленные на формирование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и развитие умения произвольно направлять свое внимание на испытываемые эмоциональные ощущения, анализировать и определять их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характер:</a:t>
            </a:r>
          </a:p>
          <a:p>
            <a:pPr marL="0" lvl="0" indent="0" algn="just">
              <a:buNone/>
            </a:pPr>
            <a:endParaRPr lang="ru-RU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эмоцию»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Сюжетно-ролевая игра «Школа»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«Что было бы, если бы»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Игра «Художники»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7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Игры и упражнения, направленные на обучение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школьников приемлемым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способам выражения эмоций и чувств при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помощи мимики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пантомимики и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речи: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эмоцию»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«Испорченный телевизор»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«Мимический диктант»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://cs623127.vk.me/v623127413/6919/f9H3uDPiMq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49080"/>
            <a:ext cx="4140188" cy="2587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10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Игры и упражнения, направленные на развитие у учеников способности к </a:t>
            </a:r>
            <a:r>
              <a:rPr lang="ru-RU" sz="24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эмпатии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«Глаза в глаза»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Упражнение «Фотографии чувств»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«Танцы - противоположности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 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Фопель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100" name="Picture 4" descr="http://4.bp.blogspot.com/-3T4dfC2Snds/U6g8-ALSnDI/AAAAAAAAAhc/BAiRc3CQhlU/s1600/0_1066f6_b20f789d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76014"/>
            <a:ext cx="3119963" cy="339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30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 и  упражнения, направленные на обучение учеников техникам контроля негативных эмоциональных состояний, развитие навыков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«Разговор с руками» </a:t>
            </a:r>
            <a:endParaRPr lang="ru-RU" sz="3200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«Морские волны» </a:t>
            </a:r>
            <a:endParaRPr lang="ru-RU" sz="3200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«Час тишины и час «можно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«Запрещенное движение» </a:t>
            </a:r>
            <a:endParaRPr lang="ru-RU" sz="3200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«Расставь посты» </a:t>
            </a:r>
            <a:endParaRPr lang="ru-RU" sz="3200" dirty="0"/>
          </a:p>
        </p:txBody>
      </p:sp>
      <p:pic>
        <p:nvPicPr>
          <p:cNvPr id="5124" name="Picture 4" descr="http://klinika-dixion.ru/sites/default/files/meropriyatiya/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293096"/>
            <a:ext cx="4867275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14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133985" algn="l"/>
              </a:tabLs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Игры и тренинги, направленные на формирование конструктивных ответов на типичные поведенческие 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ситуации: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8407846" cy="4351338"/>
          </a:xfrm>
        </p:spPr>
        <p:txBody>
          <a:bodyPr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Мини-тренинг «Камушек в ботинке»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Фопеля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 «Проблемные ситуации» </a:t>
            </a:r>
            <a:endParaRPr lang="ru-RU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 «Попроси меня»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http://img-fotki.yandex.ru/get/6409/54833049.4d/0_99af2_f5e94d84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68687"/>
            <a:ext cx="3943350" cy="220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372200" y="6176963"/>
            <a:ext cx="2384809" cy="43204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 к Программе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348880"/>
            <a:ext cx="6264696" cy="792088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37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было бы, если бы…»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D:\Универ\Дипломная работа 2015г\методики\Прихожан картинки\tr_02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416" y="1772816"/>
            <a:ext cx="3672408" cy="33123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D:\Универ\Дипломная работа 2015г\методики\Прихожан картинки\tr_03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8926" y="1772816"/>
            <a:ext cx="3816424" cy="33123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6444208" y="5805264"/>
            <a:ext cx="1728192" cy="576064"/>
          </a:xfrm>
          <a:prstGeom prst="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84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приемы эмоциональной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регуляции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 обучающихся с ОВЗ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ситуациях обучения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980729"/>
            <a:ext cx="828092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Объект: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поведение школьников с ОВЗ.</a:t>
            </a:r>
          </a:p>
          <a:p>
            <a:pPr algn="just">
              <a:lnSpc>
                <a:spcPct val="150000"/>
              </a:lnSpc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Предмет: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механизмы регуляции поведения.</a:t>
            </a:r>
          </a:p>
          <a:p>
            <a:pPr algn="just"/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выявление возрастной динамики эмоциональной и мотивационной регуляции поведения школьников с ОВЗ в ситуациях обучения.</a:t>
            </a:r>
          </a:p>
          <a:p>
            <a:pPr algn="just">
              <a:lnSpc>
                <a:spcPct val="150000"/>
              </a:lnSpc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теоретический анализ проблем поведения школьников с интеллектуальной недостаточностью;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экспериментальное исследование возрастной динамики эмоциональной регуляции поведения школьников с ОВЗ в ситуациях обучения;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разработка путей и способов «нормализации» поведения обучающихся с ОВЗ. </a:t>
            </a:r>
          </a:p>
          <a:p>
            <a:pPr algn="just"/>
            <a:endParaRPr lang="ru-RU" sz="2000" b="1" u="sng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предположение о том, что в качестве психологических детерминант эмоциональной регуляции поведения школьников с ОВЗ выступают тревожность и агрессивность.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 по теоретической части исследования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908721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buFont typeface="Wingdings" pitchFamily="2" charset="2"/>
              <a:buChar char="q"/>
            </a:pPr>
            <a:r>
              <a:rPr lang="ru-RU" sz="1600" b="1" dirty="0" smtClean="0">
                <a:latin typeface="Times New Roman"/>
              </a:rPr>
              <a:t>Эмоциональная регуляция </a:t>
            </a:r>
            <a:r>
              <a:rPr lang="ru-RU" sz="1600" dirty="0" smtClean="0">
                <a:latin typeface="Times New Roman"/>
              </a:rPr>
              <a:t>представляется важнейшей составляющей регуляционной системы поведения, необходимой для успешного взаимодействия человека с окружающей средой.</a:t>
            </a:r>
          </a:p>
          <a:p>
            <a:pPr indent="449580"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/>
              </a:rPr>
              <a:t>К </a:t>
            </a:r>
            <a:r>
              <a:rPr lang="ru-RU" sz="1600" b="1" dirty="0" smtClean="0">
                <a:latin typeface="Times New Roman"/>
              </a:rPr>
              <a:t>детерминантам</a:t>
            </a:r>
            <a:r>
              <a:rPr lang="ru-RU" sz="1600" dirty="0" smtClean="0">
                <a:latin typeface="Times New Roman"/>
              </a:rPr>
              <a:t> эмоциональной регуляции относятся индивидуальные и типологические особенности личности, фактор времени и качественные особенности потребностей.</a:t>
            </a:r>
            <a:endParaRPr lang="ru-RU" sz="1600" dirty="0" smtClean="0"/>
          </a:p>
          <a:p>
            <a:pPr indent="449580"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/>
              </a:rPr>
              <a:t>Выраженность и своеобразие эмоциональной регуляции поведения зависят от наличия детерминант </a:t>
            </a:r>
            <a:r>
              <a:rPr lang="ru-RU" sz="1600" b="1" dirty="0" smtClean="0">
                <a:latin typeface="Times New Roman"/>
              </a:rPr>
              <a:t>агрессивности</a:t>
            </a:r>
            <a:r>
              <a:rPr lang="ru-RU" sz="1600" dirty="0" smtClean="0">
                <a:latin typeface="Times New Roman"/>
              </a:rPr>
              <a:t> и </a:t>
            </a:r>
            <a:r>
              <a:rPr lang="ru-RU" sz="1600" b="1" dirty="0" smtClean="0">
                <a:latin typeface="Times New Roman"/>
              </a:rPr>
              <a:t>тревожности</a:t>
            </a:r>
            <a:r>
              <a:rPr lang="ru-RU" sz="1600" dirty="0" smtClean="0">
                <a:latin typeface="Times New Roman"/>
              </a:rPr>
              <a:t>.</a:t>
            </a:r>
            <a:endParaRPr lang="ru-RU" sz="1600" dirty="0" smtClean="0"/>
          </a:p>
          <a:p>
            <a:pPr indent="449580"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/>
              </a:rPr>
              <a:t> Формирование эмоциональной регуляции происходит в ходе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интериоризации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социально приемлемых средств контроля и организации эмоционального поведения при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взаимодействии с социумом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Для школьников с ЗПР характерным является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недоразвитие эмоциональной сферы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причем слабость интеллектуального компонента в регуляции эмоций  представляется причиной неадекватности их применения.</a:t>
            </a:r>
          </a:p>
          <a:p>
            <a:pPr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Сочетание неблагоприятных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внешних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(условия эмоционального обеднения) 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внутренних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(незрелость личности, наличие  детерминант тревожности и агрессивности, своеобразие интеллектуальной деятельности) факторов обуславливает недостатки эмоциональной регуляции, влияющих на организацию поведения обучающихся с ЗПР.</a:t>
            </a:r>
          </a:p>
          <a:p>
            <a:pPr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Эмоциональная регуляция школьников с интеллектуальной недостаточностью имеет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возрастные динамические особенности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аффективность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поведения подростков, поверхностность, неустойчивость, неадекватность эмоций младших школьников и др.).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347864" y="1700808"/>
          <a:ext cx="2880320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9512" y="825579"/>
            <a:ext cx="2952328" cy="603242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</a:p>
          <a:p>
            <a:pPr algn="just"/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Фиксируемые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параметры: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-устойчивость положительного настроения;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адекватная ситуации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мимика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адекватность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пантомимики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проявление в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речи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эмоциональной выразительности;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адекватность статических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отсутствие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застреваемости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негативных эмоциях; 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адекватность реакции на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поощрение и порицание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проявление положительного эмоционального отношения к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коллективной деятельности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-адекватность реакции на сравнение с другими одноклассниками;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скованности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уроке; 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адекватность эмоционального отношения к трудному делу;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-отсутствие проявлений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агрессивности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страха перед и во время ответа на вопрос учителя;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-проявление терпимости во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фрустрирующей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ситуации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836712"/>
            <a:ext cx="2952328" cy="597086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 диагностических методик: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Проективная методика «Школа зверей»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С. Панченко, направленная на выявление общего уровня школьной тревожности.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Тест школьной тревожности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Филлипса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направленный на изучение уровня и характера проявления в поведении факторов тревожности, связанной со школой.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Проективная методика «Несуществующее животное»,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направленная на выявление личностных особенностей школьников.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Проективная методика  А.М. Прихожан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направленная на диагностику общего уровня школьной тревожности учащихся.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Графическая методика «Кактус»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М.А. Панфилова, направленная на исследование эмоциональной сферы ребенка, детерминации эмоциональной регуляции поведения.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9592" y="188640"/>
            <a:ext cx="752534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203214"/>
                </a:solidFill>
                <a:latin typeface="Times New Roman" pitchFamily="18" charset="0"/>
                <a:cs typeface="Times New Roman" pitchFamily="18" charset="0"/>
              </a:rPr>
              <a:t>Схема организации экспериментального этапа исследования</a:t>
            </a:r>
            <a:endParaRPr lang="ru-RU" sz="2000" b="1" dirty="0">
              <a:solidFill>
                <a:srgbClr val="20321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131840" y="1268760"/>
            <a:ext cx="936104" cy="864096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5076056" y="3645024"/>
            <a:ext cx="936104" cy="1440160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Стрелка вправо 23"/>
          <p:cNvSpPr/>
          <p:nvPr/>
        </p:nvSpPr>
        <p:spPr>
          <a:xfrm rot="5400000">
            <a:off x="4175956" y="4617132"/>
            <a:ext cx="936104" cy="576064"/>
          </a:xfrm>
          <a:prstGeom prst="rightArrow">
            <a:avLst>
              <a:gd name="adj1" fmla="val 50000"/>
              <a:gd name="adj2" fmla="val 52442"/>
            </a:avLst>
          </a:prstGeom>
          <a:solidFill>
            <a:schemeClr val="accent6">
              <a:lumMod val="75000"/>
            </a:schemeClr>
          </a:solidFill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 prstMaterial="dkEdge">
            <a:bevelT/>
            <a:bevelB w="101600" prst="riblet"/>
            <a:contourClr>
              <a:srgbClr val="00206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203848" y="5445224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Уровни</a:t>
            </a:r>
          </a:p>
          <a:p>
            <a:pPr algn="ctr"/>
            <a:r>
              <a:rPr lang="ru-RU" sz="24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эмоциональной  регуляции</a:t>
            </a:r>
            <a:endParaRPr lang="ru-RU" sz="2400" b="1" dirty="0">
              <a:solidFill>
                <a:srgbClr val="0016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право 1">
            <a:hlinkClick r:id="rId7" action="ppaction://hlinksldjump"/>
          </p:cNvPr>
          <p:cNvSpPr/>
          <p:nvPr/>
        </p:nvSpPr>
        <p:spPr>
          <a:xfrm>
            <a:off x="8028384" y="6510790"/>
            <a:ext cx="1008112" cy="282233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208587"/>
              </p:ext>
            </p:extLst>
          </p:nvPr>
        </p:nvGraphicFramePr>
        <p:xfrm>
          <a:off x="827584" y="1484784"/>
          <a:ext cx="7569851" cy="2088232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5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05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37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4035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Выраженность эмоциональных проявлений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Наименее выраженная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Умеренная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Выраженная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Наиболее выраженная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342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19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Количество учеников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66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Возрастная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категория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Младший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</a:rPr>
                        <a:t> школьный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 возраст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10%</a:t>
                      </a:r>
                      <a:endParaRPr lang="ru-RU" sz="20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10%</a:t>
                      </a:r>
                      <a:endParaRPr lang="ru-RU" sz="20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50%</a:t>
                      </a:r>
                      <a:endParaRPr lang="ru-RU" sz="20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30%</a:t>
                      </a:r>
                      <a:endParaRPr lang="ru-RU" sz="20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342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Подростковый возраст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Times New Roman"/>
                          <a:ea typeface="Times New Roman"/>
                        </a:rPr>
                        <a:t>13%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Times New Roman"/>
                          <a:ea typeface="Times New Roman"/>
                        </a:rPr>
                        <a:t>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Times New Roman"/>
                          <a:ea typeface="Times New Roman"/>
                        </a:rPr>
                        <a:t>30%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Times New Roman"/>
                          <a:ea typeface="Times New Roman"/>
                        </a:rPr>
                        <a:t>40%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B342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188640"/>
            <a:ext cx="8100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03214"/>
                </a:solidFill>
                <a:latin typeface="Times New Roman" pitchFamily="18" charset="0"/>
                <a:cs typeface="Times New Roman" pitchFamily="18" charset="0"/>
              </a:rPr>
              <a:t>Результаты экспериментальной части исследования</a:t>
            </a:r>
            <a:endParaRPr lang="ru-RU" sz="2000" b="1" dirty="0">
              <a:solidFill>
                <a:srgbClr val="20321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55576" y="826259"/>
            <a:ext cx="78843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Степени выраженности эмоциональных проявлений поведения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школьников с ЗПР (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=46, в %)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827584" y="4365104"/>
          <a:ext cx="763284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378904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Детерминанты эмоциональной регуляции школьников с недоразвитием интеллекта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 46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%)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80571366"/>
              </p:ext>
            </p:extLst>
          </p:nvPr>
        </p:nvGraphicFramePr>
        <p:xfrm>
          <a:off x="5076056" y="980728"/>
          <a:ext cx="3260148" cy="3163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43275826"/>
              </p:ext>
            </p:extLst>
          </p:nvPr>
        </p:nvGraphicFramePr>
        <p:xfrm>
          <a:off x="755576" y="980728"/>
          <a:ext cx="316835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47998" y="157862"/>
            <a:ext cx="83563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032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Уровни эмоциональной  регуляции школьников с недоразвитием интеллекта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032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2032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032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=46, в %)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4581128"/>
          <a:ext cx="8784976" cy="1728192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756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9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347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81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1. </a:t>
                      </a:r>
                    </a:p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Уровень наименее выраженной эмоциональной регуляции поведения с преобладанием оптимальной тревожности</a:t>
                      </a:r>
                      <a:endParaRPr lang="ru-RU" sz="1050" b="1" i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2. </a:t>
                      </a:r>
                    </a:p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Уровень эмоциональной регуляции поведения умеренной выраженности с преобладанием оптимальной тревожности</a:t>
                      </a:r>
                      <a:endParaRPr lang="ru-RU" sz="1050" b="1" i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3. </a:t>
                      </a:r>
                    </a:p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Уровень наименее выраженной эмоциональной регуляции поведения с преобладанием устойчивой тревожности</a:t>
                      </a:r>
                      <a:endParaRPr lang="ru-RU" sz="1050" b="1" i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4. </a:t>
                      </a:r>
                    </a:p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Уровень выраженной эмоциональной регуляции поведения с преобладанием устойчивой тревожности</a:t>
                      </a:r>
                      <a:endParaRPr lang="ru-RU" sz="1050" b="1" i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5. </a:t>
                      </a:r>
                    </a:p>
                    <a:p>
                      <a:pPr algn="ctr"/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Уровень наиболее выраженной эмоциональной регуляции поведения с преобладанием устойчивой тревожности и проявлений агрессивности</a:t>
                      </a:r>
                    </a:p>
                    <a:p>
                      <a:pPr algn="ctr"/>
                      <a:endParaRPr lang="ru-RU" sz="1050" b="1" i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88640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«нормализации» поведения обучающихся с ОВЗ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92553634"/>
              </p:ext>
            </p:extLst>
          </p:nvPr>
        </p:nvGraphicFramePr>
        <p:xfrm>
          <a:off x="395536" y="1052736"/>
          <a:ext cx="856895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9304" y="476672"/>
            <a:ext cx="7089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Работа с родителями обучающихся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412776"/>
            <a:ext cx="7560840" cy="472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"/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«Парафраз»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u="sng" dirty="0">
                <a:latin typeface="Times New Roman" panose="02020603050405020304" pitchFamily="18" charset="0"/>
              </a:rPr>
              <a:t>Цель</a:t>
            </a:r>
            <a:r>
              <a:rPr lang="ru-RU" dirty="0">
                <a:latin typeface="Times New Roman" panose="02020603050405020304" pitchFamily="18" charset="0"/>
              </a:rPr>
              <a:t>: Обучение родителей  «активному слушанию» своего ребенка.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Ход упражнения.</a:t>
            </a:r>
            <a:endParaRPr lang="ru-RU" dirty="0"/>
          </a:p>
          <a:p>
            <a:pPr indent="449580" algn="just"/>
            <a:r>
              <a:rPr lang="ru-RU" dirty="0">
                <a:latin typeface="Times New Roman" panose="02020603050405020304" pitchFamily="18" charset="0"/>
              </a:rPr>
              <a:t>Участникам раздаются карточки. На каждой карточке имеется высказывание одного из собеседников и несколько вариантов ответных фраз (по типу «парафраз») другого собеседника. Задание состоит в том, чтобы выбрать из нескольких вариантов тот «парафраз», в котором смысл услышанного передается наиболее точно.</a:t>
            </a:r>
            <a:endParaRPr lang="ru-RU" dirty="0"/>
          </a:p>
          <a:p>
            <a:pPr>
              <a:tabLst>
                <a:tab pos="1447800" algn="l"/>
              </a:tabLst>
            </a:pPr>
            <a:r>
              <a:rPr lang="ru-RU" u="sng" dirty="0">
                <a:latin typeface="Times New Roman" panose="02020603050405020304" pitchFamily="18" charset="0"/>
              </a:rPr>
              <a:t>Например:</a:t>
            </a:r>
            <a:r>
              <a:rPr lang="ru-RU" dirty="0">
                <a:latin typeface="Times New Roman" panose="02020603050405020304" pitchFamily="18" charset="0"/>
              </a:rPr>
              <a:t>	</a:t>
            </a:r>
            <a:endParaRPr lang="ru-RU" dirty="0"/>
          </a:p>
          <a:p>
            <a:pPr indent="449580"/>
            <a:r>
              <a:rPr lang="ru-RU" dirty="0">
                <a:latin typeface="Times New Roman" panose="02020603050405020304" pitchFamily="18" charset="0"/>
              </a:rPr>
              <a:t>«Сегодня на уроке математики я не поняла задание и сказала об этом учителю, а он мне сказал, что нужно быть внимательнее».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1.	Если я тебя правильно поняла, тебе не удалось разобраться с одним заданием по математике, и ты хотела, чтобы учитель помог тебе. А он не помог - это очень обидно.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2.	Если я тебя правильно поняла, ты  опять была невнимательной на уроке и поэтому не сумела справиться с заданием.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8540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836712"/>
            <a:ext cx="7704856" cy="563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"/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 «Передай другому» 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u="sng" dirty="0">
                <a:latin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</a:rPr>
              <a:t> обучение родителей «активному»  слушанию собеседника.</a:t>
            </a:r>
            <a:endParaRPr lang="ru-RU" dirty="0"/>
          </a:p>
          <a:p>
            <a:r>
              <a:rPr lang="ru-RU" u="sng" dirty="0">
                <a:latin typeface="Times New Roman" panose="02020603050405020304" pitchFamily="18" charset="0"/>
              </a:rPr>
              <a:t>Ход упражнения.</a:t>
            </a:r>
            <a:endParaRPr lang="ru-RU" dirty="0"/>
          </a:p>
          <a:p>
            <a:pPr indent="449580"/>
            <a:r>
              <a:rPr lang="ru-RU" dirty="0">
                <a:latin typeface="Times New Roman" panose="02020603050405020304" pitchFamily="18" charset="0"/>
              </a:rPr>
              <a:t>Это упражнение следует выполнять в парах, а также по кругу. 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1)	сначала один участник рассказывает о какой-то ситуации или говорит несколько фраз, отражающих, описывающих ситуацию;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2)	другой участник с помощью приема «парафраз» проверяет, правильно ли он понял собеседника;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3)	затем партнеры меняются ролями;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4)	в конце упражнения необходимо поделиться своими впечатлениями с партнером по следующей схеме: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—	что мешало выполнить задание;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—	что помогло;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—	что вы чувствовали, когда ваш собеседник неточно понимал смысл ваших слов;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</a:rPr>
              <a:t>—	что вы чувствовали, когда вашему собеседнику удавалось точно передать смысл услышанного.</a:t>
            </a:r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40991125"/>
              </p:ext>
            </p:extLst>
          </p:nvPr>
        </p:nvGraphicFramePr>
        <p:xfrm>
          <a:off x="6444208" y="5877272"/>
          <a:ext cx="1906241" cy="960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328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9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129</Template>
  <TotalTime>522</TotalTime>
  <Words>1570</Words>
  <Application>Microsoft Office PowerPoint</Application>
  <PresentationFormat>Экран (4:3)</PresentationFormat>
  <Paragraphs>172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129</vt:lpstr>
      <vt:lpstr>Методы и приемы эмоциональной регуляции поведения обучающихся с ОВЗ в ситуациях обучения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Самосовершенствование</vt:lpstr>
      <vt:lpstr>Методы и приёмы «нормализации» поведения обучающихся с ОВЗ </vt:lpstr>
      <vt:lpstr>Игры и упражнения, направленные на обучение школьников приемлемым способам выражения эмоций и чувств при помощи мимики, пантомимики и речи: </vt:lpstr>
      <vt:lpstr>Игры и упражнения, направленные на развитие у учеников способности к эмпатии: </vt:lpstr>
      <vt:lpstr>Игры  и  упражнения, направленные на обучение учеников техникам контроля негативных эмоциональных состояний, развитие навыков саморегуляции: </vt:lpstr>
      <vt:lpstr>Игры и тренинги, направленные на формирование конструктивных ответов на типичные поведенческие  ситуации: </vt:lpstr>
      <vt:lpstr>Презентация PowerPoint</vt:lpstr>
      <vt:lpstr>«Что было бы, если бы…»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Диана</dc:creator>
  <cp:lastModifiedBy>s13_user</cp:lastModifiedBy>
  <cp:revision>62</cp:revision>
  <dcterms:created xsi:type="dcterms:W3CDTF">2015-06-20T10:46:13Z</dcterms:created>
  <dcterms:modified xsi:type="dcterms:W3CDTF">2022-11-02T08:32:17Z</dcterms:modified>
</cp:coreProperties>
</file>