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1597976d948_0_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1597976d948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1597976d948_0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1597976d948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1597976d948_0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1597976d948_0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1597976d948_0_1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1597976d948_0_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1597976d948_0_1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1597976d948_0_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1597976d948_0_1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1597976d948_0_1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597976d948_0_1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1597976d948_0_1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1597976d94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1597976d94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1597976d948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1597976d948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1597976d948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1597976d948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1597976d948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1597976d948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1597976d948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1597976d948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597976d948_0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1597976d948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1597976d948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1597976d948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1597976d948_0_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1597976d948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C9F11B">
            <a:alpha val="96080"/>
          </a:srgbClr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Арифметические задачи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2"/>
          <p:cNvSpPr txBox="1"/>
          <p:nvPr>
            <p:ph type="title"/>
          </p:nvPr>
        </p:nvSpPr>
        <p:spPr>
          <a:xfrm>
            <a:off x="311700" y="230300"/>
            <a:ext cx="8520600" cy="8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5200"/>
              <a:t>№6</a:t>
            </a:r>
            <a:endParaRPr sz="5200"/>
          </a:p>
        </p:txBody>
      </p:sp>
      <p:sp>
        <p:nvSpPr>
          <p:cNvPr id="111" name="Google Shape;111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0000" lnSpcReduction="20000"/>
          </a:bodyPr>
          <a:lstStyle/>
          <a:p>
            <a:pPr indent="0" lvl="0" marL="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5200">
                <a:solidFill>
                  <a:schemeClr val="dk1"/>
                </a:solidFill>
              </a:rPr>
              <a:t>В первой стопке было в 4 раза больше журналов, чем во второй. В двух стопках вместе было 65 журналов.</a:t>
            </a:r>
            <a:endParaRPr b="1" sz="5200">
              <a:solidFill>
                <a:schemeClr val="dk1"/>
              </a:solidFill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5200">
                <a:solidFill>
                  <a:schemeClr val="dk1"/>
                </a:solidFill>
              </a:rPr>
              <a:t>Сколько журналов было в каждой стопке?</a:t>
            </a:r>
            <a:endParaRPr b="1" sz="5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3"/>
          <p:cNvSpPr txBox="1"/>
          <p:nvPr>
            <p:ph type="title"/>
          </p:nvPr>
        </p:nvSpPr>
        <p:spPr>
          <a:xfrm>
            <a:off x="493700" y="-207500"/>
            <a:ext cx="8520600" cy="7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5200"/>
              <a:t>Решение</a:t>
            </a:r>
            <a:endParaRPr sz="5200"/>
          </a:p>
        </p:txBody>
      </p:sp>
      <p:sp>
        <p:nvSpPr>
          <p:cNvPr id="117" name="Google Shape;117;p23"/>
          <p:cNvSpPr txBox="1"/>
          <p:nvPr>
            <p:ph idx="1" type="body"/>
          </p:nvPr>
        </p:nvSpPr>
        <p:spPr>
          <a:xfrm>
            <a:off x="222125" y="4111775"/>
            <a:ext cx="8520600" cy="67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19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400">
                <a:solidFill>
                  <a:schemeClr val="dk1"/>
                </a:solidFill>
              </a:rPr>
              <a:t>Ответ:  52 журнала было в первой стопке, 13 журналов было во второй стопке.</a:t>
            </a:r>
            <a:endParaRPr b="1" sz="2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9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5200">
              <a:solidFill>
                <a:schemeClr val="dk1"/>
              </a:solidFill>
            </a:endParaRPr>
          </a:p>
        </p:txBody>
      </p:sp>
      <p:pic>
        <p:nvPicPr>
          <p:cNvPr id="118" name="Google Shape;118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" y="544324"/>
            <a:ext cx="9507974" cy="3567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4"/>
          <p:cNvSpPr txBox="1"/>
          <p:nvPr>
            <p:ph type="title"/>
          </p:nvPr>
        </p:nvSpPr>
        <p:spPr>
          <a:xfrm>
            <a:off x="311700" y="0"/>
            <a:ext cx="8520600" cy="78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5200"/>
              <a:t>№7</a:t>
            </a:r>
            <a:endParaRPr sz="5200"/>
          </a:p>
        </p:txBody>
      </p:sp>
      <p:sp>
        <p:nvSpPr>
          <p:cNvPr id="124" name="Google Shape;124;p24"/>
          <p:cNvSpPr txBox="1"/>
          <p:nvPr>
            <p:ph idx="1" type="body"/>
          </p:nvPr>
        </p:nvSpPr>
        <p:spPr>
          <a:xfrm>
            <a:off x="311700" y="703725"/>
            <a:ext cx="8593500" cy="443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600">
                <a:solidFill>
                  <a:srgbClr val="4E4E3F"/>
                </a:solidFill>
                <a:highlight>
                  <a:srgbClr val="FFFFFF"/>
                </a:highlight>
              </a:rPr>
              <a:t>В фермерском хозяйстве </a:t>
            </a:r>
            <a:r>
              <a:rPr b="1" lang="ru" sz="3600">
                <a:solidFill>
                  <a:srgbClr val="76A900"/>
                </a:solidFill>
                <a:highlight>
                  <a:srgbClr val="FFFFFF"/>
                </a:highlight>
              </a:rPr>
              <a:t>2</a:t>
            </a:r>
            <a:r>
              <a:rPr b="1" lang="ru" sz="3600">
                <a:solidFill>
                  <a:srgbClr val="4E4E3F"/>
                </a:solidFill>
                <a:highlight>
                  <a:srgbClr val="FFFFFF"/>
                </a:highlight>
              </a:rPr>
              <a:t> га заняты усадьбой и постройками, под посевами — </a:t>
            </a:r>
            <a:r>
              <a:rPr b="1" lang="ru" sz="3600">
                <a:solidFill>
                  <a:srgbClr val="76A900"/>
                </a:solidFill>
                <a:highlight>
                  <a:srgbClr val="FFFFFF"/>
                </a:highlight>
              </a:rPr>
              <a:t>363</a:t>
            </a:r>
            <a:r>
              <a:rPr b="1" lang="ru" sz="3600">
                <a:solidFill>
                  <a:srgbClr val="4E4E3F"/>
                </a:solidFill>
                <a:highlight>
                  <a:srgbClr val="FFFFFF"/>
                </a:highlight>
              </a:rPr>
              <a:t> га, под сенокосом — </a:t>
            </a:r>
            <a:r>
              <a:rPr b="1" lang="ru" sz="3600">
                <a:solidFill>
                  <a:srgbClr val="76A900"/>
                </a:solidFill>
                <a:highlight>
                  <a:srgbClr val="FFFFFF"/>
                </a:highlight>
              </a:rPr>
              <a:t>314</a:t>
            </a:r>
            <a:r>
              <a:rPr b="1" lang="ru" sz="3600">
                <a:solidFill>
                  <a:srgbClr val="4E4E3F"/>
                </a:solidFill>
                <a:highlight>
                  <a:srgbClr val="FFFFFF"/>
                </a:highlight>
              </a:rPr>
              <a:t> га, под лесом — </a:t>
            </a:r>
            <a:r>
              <a:rPr b="1" lang="ru" sz="3600">
                <a:solidFill>
                  <a:srgbClr val="76A900"/>
                </a:solidFill>
                <a:highlight>
                  <a:srgbClr val="FFFFFF"/>
                </a:highlight>
              </a:rPr>
              <a:t>38</a:t>
            </a:r>
            <a:r>
              <a:rPr b="1" lang="ru" sz="3600">
                <a:solidFill>
                  <a:srgbClr val="4E4E3F"/>
                </a:solidFill>
                <a:highlight>
                  <a:srgbClr val="FFFFFF"/>
                </a:highlight>
              </a:rPr>
              <a:t> га и под выгоном — </a:t>
            </a:r>
            <a:r>
              <a:rPr b="1" lang="ru" sz="3600">
                <a:solidFill>
                  <a:srgbClr val="76A900"/>
                </a:solidFill>
                <a:highlight>
                  <a:srgbClr val="FFFFFF"/>
                </a:highlight>
              </a:rPr>
              <a:t>115</a:t>
            </a:r>
            <a:r>
              <a:rPr b="1" lang="ru" sz="3600">
                <a:solidFill>
                  <a:srgbClr val="4E4E3F"/>
                </a:solidFill>
                <a:highlight>
                  <a:srgbClr val="FFFFFF"/>
                </a:highlight>
              </a:rPr>
              <a:t> га.</a:t>
            </a:r>
            <a:endParaRPr b="1" sz="3600">
              <a:solidFill>
                <a:srgbClr val="4E4E3F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600">
                <a:solidFill>
                  <a:srgbClr val="4E4E3F"/>
                </a:solidFill>
                <a:highlight>
                  <a:srgbClr val="FFFFFF"/>
                </a:highlight>
              </a:rPr>
              <a:t>Сколько всего земли в пользовании у фермера?</a:t>
            </a:r>
            <a:endParaRPr b="1" sz="3600">
              <a:solidFill>
                <a:srgbClr val="4E4E3F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5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5"/>
          <p:cNvSpPr txBox="1"/>
          <p:nvPr>
            <p:ph type="title"/>
          </p:nvPr>
        </p:nvSpPr>
        <p:spPr>
          <a:xfrm>
            <a:off x="311700" y="0"/>
            <a:ext cx="8520600" cy="78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5200"/>
              <a:t>№8</a:t>
            </a:r>
            <a:endParaRPr sz="5200"/>
          </a:p>
        </p:txBody>
      </p:sp>
      <p:sp>
        <p:nvSpPr>
          <p:cNvPr id="130" name="Google Shape;130;p25"/>
          <p:cNvSpPr txBox="1"/>
          <p:nvPr>
            <p:ph idx="1" type="body"/>
          </p:nvPr>
        </p:nvSpPr>
        <p:spPr>
          <a:xfrm>
            <a:off x="311700" y="703725"/>
            <a:ext cx="8593500" cy="443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600">
                <a:solidFill>
                  <a:srgbClr val="4E4E3F"/>
                </a:solidFill>
                <a:highlight>
                  <a:srgbClr val="FFFFFF"/>
                </a:highlight>
              </a:rPr>
              <a:t>Сергей и Михаил выехали на своих машинах из одного гаража в одно и то же время и разъехались в противоположные стороны. Сергей ехал со скоростью </a:t>
            </a:r>
            <a:r>
              <a:rPr b="1" lang="ru" sz="3600">
                <a:solidFill>
                  <a:srgbClr val="76A900"/>
                </a:solidFill>
                <a:highlight>
                  <a:srgbClr val="FFFFFF"/>
                </a:highlight>
              </a:rPr>
              <a:t>85</a:t>
            </a:r>
            <a:r>
              <a:rPr b="1" lang="ru" sz="3600">
                <a:solidFill>
                  <a:srgbClr val="4E4E3F"/>
                </a:solidFill>
                <a:highlight>
                  <a:srgbClr val="FFFFFF"/>
                </a:highlight>
              </a:rPr>
              <a:t> км/ч, Михаил — </a:t>
            </a:r>
            <a:r>
              <a:rPr b="1" lang="ru" sz="3600">
                <a:solidFill>
                  <a:srgbClr val="76A900"/>
                </a:solidFill>
                <a:highlight>
                  <a:srgbClr val="FFFFFF"/>
                </a:highlight>
              </a:rPr>
              <a:t>72</a:t>
            </a:r>
            <a:r>
              <a:rPr b="1" lang="ru" sz="3600">
                <a:solidFill>
                  <a:srgbClr val="4E4E3F"/>
                </a:solidFill>
                <a:highlight>
                  <a:srgbClr val="FFFFFF"/>
                </a:highlight>
              </a:rPr>
              <a:t> км/ч. Найди расстояние между машинами через </a:t>
            </a:r>
            <a:r>
              <a:rPr b="1" lang="ru" sz="3600">
                <a:solidFill>
                  <a:srgbClr val="76A900"/>
                </a:solidFill>
                <a:highlight>
                  <a:srgbClr val="FFFFFF"/>
                </a:highlight>
              </a:rPr>
              <a:t>3</a:t>
            </a:r>
            <a:r>
              <a:rPr b="1" lang="ru" sz="3600">
                <a:solidFill>
                  <a:srgbClr val="4E4E3F"/>
                </a:solidFill>
                <a:highlight>
                  <a:srgbClr val="FFFFFF"/>
                </a:highlight>
              </a:rPr>
              <a:t> часа.</a:t>
            </a:r>
            <a:endParaRPr b="1" sz="3600">
              <a:solidFill>
                <a:srgbClr val="4E4E3F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5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600"/>
              <a:t>№8</a:t>
            </a:r>
            <a:endParaRPr b="1" sz="3600"/>
          </a:p>
        </p:txBody>
      </p:sp>
      <p:sp>
        <p:nvSpPr>
          <p:cNvPr id="136" name="Google Shape;136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3600">
                <a:solidFill>
                  <a:srgbClr val="4E4E3F"/>
                </a:solidFill>
                <a:highlight>
                  <a:srgbClr val="FFFFFF"/>
                </a:highlight>
              </a:rPr>
              <a:t>Ответ: расстояние между машинами через </a:t>
            </a:r>
            <a:r>
              <a:rPr b="1" lang="ru" sz="3600">
                <a:solidFill>
                  <a:srgbClr val="76A900"/>
                </a:solidFill>
                <a:highlight>
                  <a:srgbClr val="FFFFFF"/>
                </a:highlight>
              </a:rPr>
              <a:t>3</a:t>
            </a:r>
            <a:r>
              <a:rPr b="1" lang="ru" sz="3600">
                <a:solidFill>
                  <a:srgbClr val="4E4E3F"/>
                </a:solidFill>
                <a:highlight>
                  <a:srgbClr val="FFFFFF"/>
                </a:highlight>
              </a:rPr>
              <a:t> часа будет равным </a:t>
            </a:r>
            <a:r>
              <a:rPr b="1" lang="ru" sz="3600">
                <a:solidFill>
                  <a:schemeClr val="dk1"/>
                </a:solidFill>
                <a:highlight>
                  <a:srgbClr val="D8ECBE"/>
                </a:highlight>
              </a:rPr>
              <a:t>471</a:t>
            </a:r>
            <a:r>
              <a:rPr b="1" lang="ru" sz="3600">
                <a:solidFill>
                  <a:srgbClr val="4E4E3F"/>
                </a:solidFill>
                <a:highlight>
                  <a:srgbClr val="FFFFFF"/>
                </a:highlight>
              </a:rPr>
              <a:t> км.</a:t>
            </a:r>
            <a:endParaRPr b="1" sz="3600">
              <a:solidFill>
                <a:srgbClr val="4E4E3F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7"/>
          <p:cNvSpPr txBox="1"/>
          <p:nvPr>
            <p:ph type="title"/>
          </p:nvPr>
        </p:nvSpPr>
        <p:spPr>
          <a:xfrm>
            <a:off x="311700" y="204725"/>
            <a:ext cx="8520600" cy="81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600"/>
              <a:t>№9</a:t>
            </a:r>
            <a:endParaRPr b="1" sz="3600"/>
          </a:p>
        </p:txBody>
      </p:sp>
      <p:sp>
        <p:nvSpPr>
          <p:cNvPr id="142" name="Google Shape;142;p2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3600">
                <a:solidFill>
                  <a:srgbClr val="4E4E3F"/>
                </a:solidFill>
                <a:highlight>
                  <a:srgbClr val="FFFFFF"/>
                </a:highlight>
              </a:rPr>
              <a:t>Часы спешат на </a:t>
            </a:r>
            <a:r>
              <a:rPr b="1" lang="ru" sz="3600">
                <a:solidFill>
                  <a:srgbClr val="76A900"/>
                </a:solidFill>
                <a:highlight>
                  <a:srgbClr val="FFFFFF"/>
                </a:highlight>
              </a:rPr>
              <a:t>11</a:t>
            </a:r>
            <a:r>
              <a:rPr b="1" lang="ru" sz="3600">
                <a:solidFill>
                  <a:srgbClr val="4E4E3F"/>
                </a:solidFill>
                <a:highlight>
                  <a:srgbClr val="FFFFFF"/>
                </a:highlight>
              </a:rPr>
              <a:t> мин. и </a:t>
            </a:r>
            <a:r>
              <a:rPr b="1" lang="ru" sz="3600">
                <a:solidFill>
                  <a:srgbClr val="76A900"/>
                </a:solidFill>
                <a:highlight>
                  <a:srgbClr val="FFFFFF"/>
                </a:highlight>
              </a:rPr>
              <a:t>37</a:t>
            </a:r>
            <a:r>
              <a:rPr b="1" lang="ru" sz="3600">
                <a:solidFill>
                  <a:srgbClr val="4E4E3F"/>
                </a:solidFill>
                <a:highlight>
                  <a:srgbClr val="FFFFFF"/>
                </a:highlight>
              </a:rPr>
              <a:t> с. и показывают </a:t>
            </a:r>
            <a:r>
              <a:rPr b="1" lang="ru" sz="3600">
                <a:solidFill>
                  <a:srgbClr val="76A900"/>
                </a:solidFill>
                <a:highlight>
                  <a:srgbClr val="FFFFFF"/>
                </a:highlight>
              </a:rPr>
              <a:t>8</a:t>
            </a:r>
            <a:r>
              <a:rPr b="1" lang="ru" sz="3600">
                <a:solidFill>
                  <a:srgbClr val="4E4E3F"/>
                </a:solidFill>
                <a:highlight>
                  <a:srgbClr val="FFFFFF"/>
                </a:highlight>
              </a:rPr>
              <a:t> ч. </a:t>
            </a:r>
            <a:r>
              <a:rPr b="1" lang="ru" sz="3600">
                <a:solidFill>
                  <a:srgbClr val="76A900"/>
                </a:solidFill>
                <a:highlight>
                  <a:srgbClr val="FFFFFF"/>
                </a:highlight>
              </a:rPr>
              <a:t>22</a:t>
            </a:r>
            <a:r>
              <a:rPr b="1" lang="ru" sz="3600">
                <a:solidFill>
                  <a:srgbClr val="4E4E3F"/>
                </a:solidFill>
                <a:highlight>
                  <a:srgbClr val="FFFFFF"/>
                </a:highlight>
              </a:rPr>
              <a:t> мин. </a:t>
            </a:r>
            <a:r>
              <a:rPr b="1" lang="ru" sz="3600">
                <a:solidFill>
                  <a:srgbClr val="76A900"/>
                </a:solidFill>
                <a:highlight>
                  <a:srgbClr val="FFFFFF"/>
                </a:highlight>
              </a:rPr>
              <a:t>11</a:t>
            </a:r>
            <a:r>
              <a:rPr b="1" lang="ru" sz="3600">
                <a:solidFill>
                  <a:srgbClr val="4E4E3F"/>
                </a:solidFill>
                <a:highlight>
                  <a:srgbClr val="FFFFFF"/>
                </a:highlight>
              </a:rPr>
              <a:t> с.</a:t>
            </a:r>
            <a:endParaRPr b="1" sz="3600">
              <a:solidFill>
                <a:srgbClr val="4E4E3F"/>
              </a:solidFill>
              <a:highlight>
                <a:srgbClr val="FFFFFF"/>
              </a:highlight>
            </a:endParaRPr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3600">
                <a:solidFill>
                  <a:srgbClr val="4E4E3F"/>
                </a:solidFill>
                <a:highlight>
                  <a:srgbClr val="FFFFFF"/>
                </a:highlight>
              </a:rPr>
              <a:t>Запиши правильное время.</a:t>
            </a:r>
            <a:endParaRPr b="1" sz="3600">
              <a:solidFill>
                <a:srgbClr val="4E4E3F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8"/>
          <p:cNvSpPr txBox="1"/>
          <p:nvPr>
            <p:ph idx="1" type="body"/>
          </p:nvPr>
        </p:nvSpPr>
        <p:spPr>
          <a:xfrm>
            <a:off x="311700" y="0"/>
            <a:ext cx="8520600" cy="106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b="1" lang="ru" sz="3600"/>
              <a:t>№9</a:t>
            </a:r>
            <a:endParaRPr b="1" sz="3600"/>
          </a:p>
        </p:txBody>
      </p:sp>
      <p:pic>
        <p:nvPicPr>
          <p:cNvPr id="148" name="Google Shape;148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573750"/>
            <a:ext cx="9144000" cy="284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5200"/>
              <a:t>№1</a:t>
            </a:r>
            <a:endParaRPr sz="5200"/>
          </a:p>
        </p:txBody>
      </p:sp>
      <p:sp>
        <p:nvSpPr>
          <p:cNvPr id="60" name="Google Shape;60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0000" lnSpcReduction="10000"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5200">
                <a:solidFill>
                  <a:schemeClr val="dk1"/>
                </a:solidFill>
              </a:rPr>
              <a:t>Хоккейные коньки стоили 4500 руб. Сначала цену снизили на 20%, а потом эту сниженную цену повысили на 20%. Сколько стали стоить коньки после повышения цены? Запишите решение и ответ.</a:t>
            </a:r>
            <a:endParaRPr b="1" sz="5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311700" y="112375"/>
            <a:ext cx="8520600" cy="783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ru" sz="5200"/>
              <a:t>Решение:</a:t>
            </a:r>
            <a:endParaRPr/>
          </a:p>
        </p:txBody>
      </p:sp>
      <p:sp>
        <p:nvSpPr>
          <p:cNvPr id="66" name="Google Shape;66;p15"/>
          <p:cNvSpPr txBox="1"/>
          <p:nvPr>
            <p:ph idx="1" type="body"/>
          </p:nvPr>
        </p:nvSpPr>
        <p:spPr>
          <a:xfrm>
            <a:off x="311700" y="4068750"/>
            <a:ext cx="8520600" cy="107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0000" lnSpcReduction="20000"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200">
              <a:solidFill>
                <a:schemeClr val="dk1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5200">
                <a:solidFill>
                  <a:schemeClr val="dk1"/>
                </a:solidFill>
              </a:rPr>
              <a:t>Ответ: 4320 (руб.)</a:t>
            </a:r>
            <a:endParaRPr sz="5200">
              <a:solidFill>
                <a:schemeClr val="dk1"/>
              </a:solidFill>
            </a:endParaRPr>
          </a:p>
        </p:txBody>
      </p:sp>
      <p:pic>
        <p:nvPicPr>
          <p:cNvPr id="67" name="Google Shape;6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02350" y="1266950"/>
            <a:ext cx="9943224" cy="2739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230300"/>
            <a:ext cx="8520600" cy="78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5200"/>
              <a:t>№2</a:t>
            </a:r>
            <a:endParaRPr sz="5200"/>
          </a:p>
        </p:txBody>
      </p:sp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0000" lnSpcReduction="10000"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5200">
                <a:solidFill>
                  <a:schemeClr val="dk1"/>
                </a:solidFill>
              </a:rPr>
              <a:t>Цены на яблоки сначала выросли на 60%, а затем понизились на 20%. Сколько изначально стоили яблоки, если после понижения цен они стали стоить 128 руб? Запишите решение и ответ.</a:t>
            </a:r>
            <a:endParaRPr b="1" sz="5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/>
          <p:nvPr>
            <p:ph type="title"/>
          </p:nvPr>
        </p:nvSpPr>
        <p:spPr>
          <a:xfrm>
            <a:off x="311700" y="230300"/>
            <a:ext cx="8520600" cy="78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5200"/>
              <a:t>Решение</a:t>
            </a:r>
            <a:endParaRPr sz="5200"/>
          </a:p>
        </p:txBody>
      </p:sp>
      <p:sp>
        <p:nvSpPr>
          <p:cNvPr id="79" name="Google Shape;79;p17"/>
          <p:cNvSpPr txBox="1"/>
          <p:nvPr>
            <p:ph idx="1" type="body"/>
          </p:nvPr>
        </p:nvSpPr>
        <p:spPr>
          <a:xfrm>
            <a:off x="311700" y="1152475"/>
            <a:ext cx="8520600" cy="399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47500"/>
          </a:bodyPr>
          <a:lstStyle/>
          <a:p>
            <a:pPr indent="24130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5581">
                <a:solidFill>
                  <a:schemeClr val="dk1"/>
                </a:solidFill>
              </a:rPr>
              <a:t>После понижения цена составила 80% от той, что была после повышения, то есть </a:t>
            </a:r>
            <a:endParaRPr b="1" sz="5581">
              <a:solidFill>
                <a:schemeClr val="dk1"/>
              </a:solidFill>
            </a:endParaRPr>
          </a:p>
          <a:p>
            <a:pPr indent="-396954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AutoNum type="arabicParenR"/>
            </a:pPr>
            <a:r>
              <a:rPr b="1" lang="ru" sz="5581">
                <a:solidFill>
                  <a:schemeClr val="dk1"/>
                </a:solidFill>
              </a:rPr>
              <a:t>128 : 0,8 = 160 руб. — цена после повышения. </a:t>
            </a:r>
            <a:endParaRPr b="1" sz="5581">
              <a:solidFill>
                <a:schemeClr val="dk1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5581">
                <a:solidFill>
                  <a:schemeClr val="dk1"/>
                </a:solidFill>
              </a:rPr>
              <a:t>Поскольку цену изначально повысили на 60%, то 160 руб. составляет 160% от первоначальной цены, а тогда изначально цена составляла </a:t>
            </a:r>
            <a:endParaRPr b="1" sz="5581">
              <a:solidFill>
                <a:schemeClr val="dk1"/>
              </a:solidFill>
            </a:endParaRPr>
          </a:p>
          <a:p>
            <a:pPr indent="-396954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AutoNum type="arabicParenR"/>
            </a:pPr>
            <a:r>
              <a:rPr b="1" lang="ru" sz="5581">
                <a:solidFill>
                  <a:schemeClr val="dk1"/>
                </a:solidFill>
              </a:rPr>
              <a:t>160 : 1,6 = 100 руб.</a:t>
            </a:r>
            <a:endParaRPr b="1" sz="5581">
              <a:solidFill>
                <a:schemeClr val="dk1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5581">
                <a:solidFill>
                  <a:schemeClr val="dk1"/>
                </a:solidFill>
              </a:rPr>
              <a:t>Ответ: 100 руб.</a:t>
            </a:r>
            <a:endParaRPr b="1" sz="5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8"/>
          <p:cNvSpPr txBox="1"/>
          <p:nvPr>
            <p:ph type="title"/>
          </p:nvPr>
        </p:nvSpPr>
        <p:spPr>
          <a:xfrm>
            <a:off x="311700" y="230300"/>
            <a:ext cx="8520600" cy="78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5200"/>
              <a:t>№3</a:t>
            </a:r>
            <a:endParaRPr sz="5200"/>
          </a:p>
        </p:txBody>
      </p:sp>
      <p:sp>
        <p:nvSpPr>
          <p:cNvPr id="85" name="Google Shape;85;p18"/>
          <p:cNvSpPr txBox="1"/>
          <p:nvPr>
            <p:ph idx="1" type="body"/>
          </p:nvPr>
        </p:nvSpPr>
        <p:spPr>
          <a:xfrm>
            <a:off x="311700" y="1152600"/>
            <a:ext cx="8520600" cy="399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0000"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5200">
                <a:solidFill>
                  <a:schemeClr val="dk1"/>
                </a:solidFill>
              </a:rPr>
              <a:t>Какое наименьшее количество роз надо добавить к 186 уже имеющимся розам, чтобы получившееся количество цветов можно было полностью разложить по букетам по 7 роз в каждом?</a:t>
            </a:r>
            <a:endParaRPr b="1" sz="5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9"/>
          <p:cNvSpPr txBox="1"/>
          <p:nvPr>
            <p:ph type="title"/>
          </p:nvPr>
        </p:nvSpPr>
        <p:spPr>
          <a:xfrm>
            <a:off x="311700" y="61175"/>
            <a:ext cx="8520600" cy="57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200"/>
              <a:t>№4</a:t>
            </a:r>
            <a:endParaRPr sz="3200"/>
          </a:p>
        </p:txBody>
      </p:sp>
      <p:sp>
        <p:nvSpPr>
          <p:cNvPr id="91" name="Google Shape;91;p19"/>
          <p:cNvSpPr txBox="1"/>
          <p:nvPr>
            <p:ph idx="1" type="body"/>
          </p:nvPr>
        </p:nvSpPr>
        <p:spPr>
          <a:xfrm>
            <a:off x="311700" y="550175"/>
            <a:ext cx="8520600" cy="4593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400">
                <a:solidFill>
                  <a:schemeClr val="dk1"/>
                </a:solidFill>
              </a:rPr>
              <a:t>Необходимо, чтобы общее число роз без остатка делилось на 7. Тогда: </a:t>
            </a:r>
            <a:endParaRPr b="1" sz="2400">
              <a:solidFill>
                <a:schemeClr val="dk1"/>
              </a:solidFill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400">
                <a:solidFill>
                  <a:schemeClr val="dk1"/>
                </a:solidFill>
              </a:rPr>
              <a:t> </a:t>
            </a:r>
            <a:endParaRPr b="1" sz="2400">
              <a:solidFill>
                <a:schemeClr val="dk1"/>
              </a:solidFill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400">
                <a:solidFill>
                  <a:schemeClr val="dk1"/>
                </a:solidFill>
              </a:rPr>
              <a:t>Таким образом, необходимо найти ближайшее число, которое делится на 7 без остатка и найти, сколько роз необходимо добавить. Получим: 27*7-186=3 розы необходимо добавить.</a:t>
            </a:r>
            <a:endParaRPr b="1" sz="2400">
              <a:solidFill>
                <a:schemeClr val="dk1"/>
              </a:solidFill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400">
                <a:solidFill>
                  <a:schemeClr val="dk1"/>
                </a:solidFill>
              </a:rPr>
              <a:t>Ответ: 3.</a:t>
            </a:r>
            <a:endParaRPr b="1" sz="2400">
              <a:solidFill>
                <a:schemeClr val="dk1"/>
              </a:solidFill>
            </a:endParaRPr>
          </a:p>
        </p:txBody>
      </p:sp>
      <p:pic>
        <p:nvPicPr>
          <p:cNvPr id="92" name="Google Shape;9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16450" y="1305075"/>
            <a:ext cx="3595750" cy="1266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0"/>
          <p:cNvSpPr txBox="1"/>
          <p:nvPr>
            <p:ph type="title"/>
          </p:nvPr>
        </p:nvSpPr>
        <p:spPr>
          <a:xfrm>
            <a:off x="311700" y="230300"/>
            <a:ext cx="8520600" cy="78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5200"/>
              <a:t>№5</a:t>
            </a:r>
            <a:endParaRPr sz="5200"/>
          </a:p>
        </p:txBody>
      </p:sp>
      <p:sp>
        <p:nvSpPr>
          <p:cNvPr id="98" name="Google Shape;98;p20"/>
          <p:cNvSpPr txBox="1"/>
          <p:nvPr>
            <p:ph idx="1" type="body"/>
          </p:nvPr>
        </p:nvSpPr>
        <p:spPr>
          <a:xfrm>
            <a:off x="311700" y="1152475"/>
            <a:ext cx="8593500" cy="399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0000"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5200">
                <a:solidFill>
                  <a:schemeClr val="dk1"/>
                </a:solidFill>
              </a:rPr>
              <a:t>Два велосипедиста выехали одновременно навстречу друг другу с одинаковой скоростью.</a:t>
            </a:r>
            <a:endParaRPr b="1" sz="5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5200">
                <a:solidFill>
                  <a:schemeClr val="dk1"/>
                </a:solidFill>
              </a:rPr>
              <a:t>Через какое время они встретятся, если расстояние между ними — 72 км, а скорость — 12 км/ч?»</a:t>
            </a:r>
            <a:endParaRPr b="1" sz="5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1"/>
          <p:cNvSpPr txBox="1"/>
          <p:nvPr>
            <p:ph type="title"/>
          </p:nvPr>
        </p:nvSpPr>
        <p:spPr>
          <a:xfrm>
            <a:off x="311700" y="230300"/>
            <a:ext cx="8520600" cy="78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5200"/>
              <a:t>№5</a:t>
            </a:r>
            <a:endParaRPr sz="5200"/>
          </a:p>
        </p:txBody>
      </p:sp>
      <p:sp>
        <p:nvSpPr>
          <p:cNvPr id="104" name="Google Shape;104;p21"/>
          <p:cNvSpPr txBox="1"/>
          <p:nvPr>
            <p:ph idx="1" type="body"/>
          </p:nvPr>
        </p:nvSpPr>
        <p:spPr>
          <a:xfrm>
            <a:off x="311700" y="1152475"/>
            <a:ext cx="7915500" cy="399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5581">
              <a:solidFill>
                <a:schemeClr val="dk1"/>
              </a:solidFill>
            </a:endParaRPr>
          </a:p>
        </p:txBody>
      </p:sp>
      <p:pic>
        <p:nvPicPr>
          <p:cNvPr id="105" name="Google Shape;105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017800"/>
            <a:ext cx="7999269" cy="4030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