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397a5d19fd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1397a5d19fd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397a5d19fd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397a5d19fd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397a5d19fd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1397a5d19fd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397a5d19f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1397a5d19f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397a5d19fd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397a5d19f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397a5d19fd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397a5d19fd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397a5d19fd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1397a5d19fd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397a5d19fd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397a5d19fd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397a5d19fd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397a5d19fd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397a5d19fd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397a5d19fd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397a5d19fd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397a5d19fd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C9DAF8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296725"/>
            <a:ext cx="8520600" cy="118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Прямая. Луч. Отрезок.</a:t>
            </a:r>
            <a:endParaRPr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250" y="1604600"/>
            <a:ext cx="3333750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98525" y="1550300"/>
            <a:ext cx="3533775" cy="304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1325" y="-2"/>
            <a:ext cx="700134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0048" y="0"/>
            <a:ext cx="692396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3002" y="-4"/>
            <a:ext cx="7017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257400" y="175350"/>
            <a:ext cx="8520600" cy="45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 lnSpcReduction="20000"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70"/>
              <a:buFont typeface="Arial"/>
              <a:buNone/>
            </a:pPr>
            <a:r>
              <a:rPr b="1" lang="ru" sz="9600">
                <a:solidFill>
                  <a:schemeClr val="dk1"/>
                </a:solidFill>
                <a:highlight>
                  <a:srgbClr val="00FFFF"/>
                </a:highlight>
              </a:rPr>
              <a:t>№1.</a:t>
            </a:r>
            <a:r>
              <a:rPr b="1" lang="ru" sz="9600">
                <a:solidFill>
                  <a:schemeClr val="dk1"/>
                </a:solidFill>
                <a:highlight>
                  <a:srgbClr val="FFFFFF"/>
                </a:highlight>
              </a:rPr>
              <a:t> Начерти отрезок </a:t>
            </a:r>
            <a:endParaRPr b="1" sz="96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70"/>
              <a:buFont typeface="Arial"/>
              <a:buNone/>
            </a:pPr>
            <a:r>
              <a:rPr b="1" lang="ru" sz="9600">
                <a:solidFill>
                  <a:schemeClr val="dk1"/>
                </a:solidFill>
                <a:highlight>
                  <a:srgbClr val="FFFFFF"/>
                </a:highlight>
              </a:rPr>
              <a:t>AB= 11 см. 2 мм.</a:t>
            </a:r>
            <a:endParaRPr b="1" sz="9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271425"/>
            <a:ext cx="8520600" cy="465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53"/>
              <a:buFont typeface="Arial"/>
              <a:buNone/>
            </a:pPr>
            <a:r>
              <a:rPr b="1" lang="ru" sz="7700">
                <a:solidFill>
                  <a:schemeClr val="dk1"/>
                </a:solidFill>
                <a:highlight>
                  <a:srgbClr val="00FFFF"/>
                </a:highlight>
              </a:rPr>
              <a:t>№2.</a:t>
            </a:r>
            <a:r>
              <a:rPr b="1" lang="ru" sz="7700">
                <a:solidFill>
                  <a:schemeClr val="dk1"/>
                </a:solidFill>
                <a:highlight>
                  <a:srgbClr val="FFFFFF"/>
                </a:highlight>
              </a:rPr>
              <a:t>  Нарисуй луч OC.</a:t>
            </a:r>
            <a:endParaRPr b="1" sz="77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53"/>
              <a:buFont typeface="Arial"/>
              <a:buNone/>
            </a:pPr>
            <a:r>
              <a:rPr b="1" lang="ru" sz="7700">
                <a:solidFill>
                  <a:schemeClr val="dk1"/>
                </a:solidFill>
                <a:highlight>
                  <a:srgbClr val="00FFFF"/>
                </a:highlight>
              </a:rPr>
              <a:t>№3. </a:t>
            </a:r>
            <a:r>
              <a:rPr b="1" lang="ru" sz="7700">
                <a:solidFill>
                  <a:schemeClr val="dk1"/>
                </a:solidFill>
                <a:highlight>
                  <a:srgbClr val="FFFFFF"/>
                </a:highlight>
              </a:rPr>
              <a:t>Нарисуй прямую NT</a:t>
            </a:r>
            <a:endParaRPr b="1" sz="77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>
            <p:ph idx="1" type="body"/>
          </p:nvPr>
        </p:nvSpPr>
        <p:spPr>
          <a:xfrm>
            <a:off x="311700" y="434275"/>
            <a:ext cx="8520600" cy="413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4800">
                <a:solidFill>
                  <a:schemeClr val="dk1"/>
                </a:solidFill>
                <a:highlight>
                  <a:srgbClr val="00FFFF"/>
                </a:highlight>
              </a:rPr>
              <a:t>№4. </a:t>
            </a:r>
            <a:r>
              <a:rPr b="1" lang="ru" sz="4800">
                <a:solidFill>
                  <a:schemeClr val="dk1"/>
                </a:solidFill>
                <a:highlight>
                  <a:srgbClr val="FFFFFF"/>
                </a:highlight>
              </a:rPr>
              <a:t>На прямой AB отмечена точка С. AB=7см, AC=5 см. Найдите длину СB.</a:t>
            </a:r>
            <a:endParaRPr sz="4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7"/>
          <p:cNvSpPr txBox="1"/>
          <p:nvPr>
            <p:ph idx="1" type="body"/>
          </p:nvPr>
        </p:nvSpPr>
        <p:spPr>
          <a:xfrm>
            <a:off x="242550" y="149275"/>
            <a:ext cx="8658900" cy="48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highlight>
                  <a:srgbClr val="00FFFF"/>
                </a:highlight>
              </a:rPr>
              <a:t>№5 </a:t>
            </a:r>
            <a:r>
              <a:rPr b="1" lang="ru" sz="3000">
                <a:solidFill>
                  <a:schemeClr val="dk1"/>
                </a:solidFill>
                <a:highlight>
                  <a:srgbClr val="FFFFFF"/>
                </a:highlight>
              </a:rPr>
              <a:t>Одна сторона прямоугольника ABCD равна 3 см, другая сторона — в 4 раза больше.Определи площадь  и периметр прямоугольника.                 </a:t>
            </a:r>
            <a:endParaRPr sz="3000"/>
          </a:p>
        </p:txBody>
      </p:sp>
      <p:pic>
        <p:nvPicPr>
          <p:cNvPr id="77" name="Google Shape;7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05675" y="2741400"/>
            <a:ext cx="6040800" cy="2221975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7"/>
          <p:cNvSpPr txBox="1"/>
          <p:nvPr/>
        </p:nvSpPr>
        <p:spPr>
          <a:xfrm>
            <a:off x="1343550" y="3555675"/>
            <a:ext cx="16422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/>
              <a:t>3 см</a:t>
            </a:r>
            <a:endParaRPr b="1" sz="3000"/>
          </a:p>
        </p:txBody>
      </p:sp>
      <p:sp>
        <p:nvSpPr>
          <p:cNvPr id="79" name="Google Shape;79;p17"/>
          <p:cNvSpPr txBox="1"/>
          <p:nvPr/>
        </p:nvSpPr>
        <p:spPr>
          <a:xfrm>
            <a:off x="3569225" y="4098525"/>
            <a:ext cx="3813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/>
              <a:t>в 4 раза &gt;, чем AB</a:t>
            </a:r>
            <a:endParaRPr b="1" sz="3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idx="1" type="body"/>
          </p:nvPr>
        </p:nvSpPr>
        <p:spPr>
          <a:xfrm>
            <a:off x="242550" y="149275"/>
            <a:ext cx="8658900" cy="48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highlight>
                  <a:srgbClr val="00FFFF"/>
                </a:highlight>
              </a:rPr>
              <a:t>№6 </a:t>
            </a:r>
            <a:r>
              <a:rPr b="1" lang="ru" sz="3000">
                <a:solidFill>
                  <a:schemeClr val="dk1"/>
                </a:solidFill>
                <a:highlight>
                  <a:srgbClr val="FFFFFF"/>
                </a:highlight>
              </a:rPr>
              <a:t>Одна сторона прямоугольника ABCD равна 5 см, другая сторона — в 2 раза больше.Определи площадь  и периметр прямоугольника.                 </a:t>
            </a:r>
            <a:endParaRPr sz="3000"/>
          </a:p>
        </p:txBody>
      </p:sp>
      <p:pic>
        <p:nvPicPr>
          <p:cNvPr id="85" name="Google Shape;8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62100" y="2334250"/>
            <a:ext cx="5484375" cy="262912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8"/>
          <p:cNvSpPr txBox="1"/>
          <p:nvPr/>
        </p:nvSpPr>
        <p:spPr>
          <a:xfrm>
            <a:off x="2171400" y="3452025"/>
            <a:ext cx="1397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/>
              <a:t> 5 см</a:t>
            </a:r>
            <a:endParaRPr b="1" sz="3000"/>
          </a:p>
        </p:txBody>
      </p:sp>
      <p:sp>
        <p:nvSpPr>
          <p:cNvPr id="87" name="Google Shape;87;p18"/>
          <p:cNvSpPr txBox="1"/>
          <p:nvPr/>
        </p:nvSpPr>
        <p:spPr>
          <a:xfrm>
            <a:off x="3997638" y="3949250"/>
            <a:ext cx="3813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/>
              <a:t>в 2 раза &gt;, чем AB</a:t>
            </a:r>
            <a:endParaRPr b="1" sz="3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b="1" lang="ru" sz="3000">
                <a:highlight>
                  <a:srgbClr val="00FFFF"/>
                </a:highlight>
              </a:rPr>
              <a:t>№7</a:t>
            </a:r>
            <a:endParaRPr>
              <a:highlight>
                <a:srgbClr val="00FFFF"/>
              </a:highlight>
            </a:endParaRPr>
          </a:p>
        </p:txBody>
      </p:sp>
      <p:sp>
        <p:nvSpPr>
          <p:cNvPr id="93" name="Google Shape;93;p19"/>
          <p:cNvSpPr txBox="1"/>
          <p:nvPr>
            <p:ph idx="1" type="body"/>
          </p:nvPr>
        </p:nvSpPr>
        <p:spPr>
          <a:xfrm>
            <a:off x="311700" y="11253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highlight>
                  <a:srgbClr val="FFFFFF"/>
                </a:highlight>
              </a:rPr>
              <a:t>Напиши числа в виде суммы разрядных слагаемых двумя способами:</a:t>
            </a:r>
            <a:endParaRPr b="1" sz="3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AutoNum type="arabicParenR"/>
            </a:pPr>
            <a:r>
              <a:rPr b="1" lang="ru" sz="3600">
                <a:solidFill>
                  <a:schemeClr val="dk1"/>
                </a:solidFill>
                <a:highlight>
                  <a:srgbClr val="FFFFFF"/>
                </a:highlight>
              </a:rPr>
              <a:t>   56789</a:t>
            </a:r>
            <a:endParaRPr b="1" sz="36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AutoNum type="arabicParenR"/>
            </a:pPr>
            <a:r>
              <a:rPr b="1" lang="ru" sz="3600">
                <a:solidFill>
                  <a:schemeClr val="dk1"/>
                </a:solidFill>
                <a:highlight>
                  <a:srgbClr val="FFFFFF"/>
                </a:highlight>
              </a:rPr>
              <a:t>   12345</a:t>
            </a:r>
            <a:endParaRPr b="1" sz="36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AutoNum type="arabicParenR"/>
            </a:pPr>
            <a:r>
              <a:rPr b="1" lang="ru" sz="3600">
                <a:solidFill>
                  <a:schemeClr val="dk1"/>
                </a:solidFill>
                <a:highlight>
                  <a:srgbClr val="FFFFFF"/>
                </a:highlight>
              </a:rPr>
              <a:t>   23945</a:t>
            </a:r>
            <a:endParaRPr b="1" sz="360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0" name="Google Shape;10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425" y="-107128"/>
            <a:ext cx="8780600" cy="535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1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Верно или неверно?</a:t>
            </a:r>
            <a:endParaRPr/>
          </a:p>
        </p:txBody>
      </p:sp>
      <p:pic>
        <p:nvPicPr>
          <p:cNvPr id="106" name="Google Shape;10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9975" y="510150"/>
            <a:ext cx="7611475" cy="453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