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5" r:id="rId3"/>
    <p:sldId id="271" r:id="rId4"/>
    <p:sldId id="257" r:id="rId5"/>
    <p:sldId id="272" r:id="rId6"/>
    <p:sldId id="266" r:id="rId7"/>
    <p:sldId id="260" r:id="rId8"/>
    <p:sldId id="258" r:id="rId9"/>
    <p:sldId id="259" r:id="rId10"/>
    <p:sldId id="261" r:id="rId11"/>
    <p:sldId id="262" r:id="rId12"/>
    <p:sldId id="263" r:id="rId13"/>
    <p:sldId id="264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24744"/>
            <a:ext cx="6172200" cy="1894362"/>
          </a:xfrm>
        </p:spPr>
        <p:txBody>
          <a:bodyPr/>
          <a:lstStyle/>
          <a:p>
            <a:r>
              <a:rPr lang="ru-RU" sz="3200" kern="150" dirty="0">
                <a:solidFill>
                  <a:schemeClr val="tx1"/>
                </a:solidFill>
                <a:latin typeface="Times New Roman"/>
                <a:ea typeface="Andale Sans UI"/>
                <a:cs typeface="Tahoma"/>
              </a:rPr>
              <a:t>Средства выразительности устной речи. Формы речи: монолог и диалог.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5003322"/>
            <a:ext cx="4462264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Презентацию подготовила 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Аидинова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Эльмаз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Джевдетовна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596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 </a:t>
            </a:r>
            <a:r>
              <a:rPr lang="ru-RU" b="1" dirty="0">
                <a:solidFill>
                  <a:schemeClr val="tx1"/>
                </a:solidFill>
              </a:rPr>
              <a:t>Упражнение «Жесты» 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124744"/>
            <a:ext cx="7241232" cy="534920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i="1" dirty="0" smtClean="0"/>
              <a:t>Прочитайте </a:t>
            </a:r>
            <a:r>
              <a:rPr lang="ru-RU" i="1" dirty="0"/>
              <a:t>предложения из произведений художественной литературы. Как жесты персонажей помогают передать их интонацию? Постарайтесь воспроизвести эти жесты.</a:t>
            </a:r>
          </a:p>
          <a:p>
            <a:pPr marL="0" indent="0" algn="just">
              <a:buNone/>
            </a:pPr>
            <a:r>
              <a:rPr lang="ru-RU" sz="2800" dirty="0" smtClean="0"/>
              <a:t>1. Грозно </a:t>
            </a:r>
            <a:r>
              <a:rPr lang="ru-RU" sz="2800" dirty="0"/>
              <a:t>колдун </a:t>
            </a:r>
            <a:r>
              <a:rPr lang="ru-RU" sz="2800" b="1" u="sng" dirty="0"/>
              <a:t>погрозил пальцем</a:t>
            </a:r>
            <a:r>
              <a:rPr lang="ru-RU" sz="2800" dirty="0"/>
              <a:t>. «Разве я тебя просил говорить про это?» — сказал он суровым голосом, и воздушная красавица задрожала (Н. Гоголь). </a:t>
            </a:r>
            <a:endParaRPr lang="ru-RU" sz="2800" dirty="0" smtClean="0"/>
          </a:p>
          <a:p>
            <a:pPr marL="514350" indent="-514350" algn="just">
              <a:buAutoNum type="arabicPeriod"/>
            </a:pP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2. «Оля!» — сказала она и </a:t>
            </a:r>
            <a:r>
              <a:rPr lang="ru-RU" sz="2800" b="1" u="sng" dirty="0"/>
              <a:t> всплеснула  руками</a:t>
            </a:r>
            <a:r>
              <a:rPr lang="ru-RU" sz="2800" dirty="0"/>
              <a:t>, и уж не могла говорить от  волнения (А.  Чехов).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7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УПРАЖНЕНИЕ «ЖЕСТЫ»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200" dirty="0"/>
              <a:t>3. «Ах, отцы мои!  — Он  </a:t>
            </a:r>
            <a:r>
              <a:rPr lang="ru-RU" sz="3200" b="1" u="sng" dirty="0"/>
              <a:t>схватился за голову</a:t>
            </a:r>
            <a:r>
              <a:rPr lang="ru-RU" sz="3200" dirty="0"/>
              <a:t>.  — Да кто же мне цветы привезёт?» (Л.  Толстой). </a:t>
            </a:r>
            <a:endParaRPr lang="ru-RU" sz="3200" dirty="0" smtClean="0"/>
          </a:p>
          <a:p>
            <a:pPr marL="0" indent="0" algn="just">
              <a:buNone/>
            </a:pPr>
            <a:endParaRPr lang="ru-RU" sz="3200" dirty="0"/>
          </a:p>
          <a:p>
            <a:pPr marL="0" indent="0" algn="just">
              <a:buNone/>
            </a:pPr>
            <a:r>
              <a:rPr lang="ru-RU" sz="3200" dirty="0"/>
              <a:t>4.  Полицейский приблизил к самому носу Сашки </a:t>
            </a:r>
            <a:r>
              <a:rPr lang="ru-RU" sz="3200" b="1" u="sng" dirty="0"/>
              <a:t>указательный палец,</a:t>
            </a:r>
            <a:r>
              <a:rPr lang="ru-RU" sz="3200" dirty="0"/>
              <a:t> поднятый вверх, и грозно покачал им влево и вправо: «Ник-как-ких!» (А. Куприн).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8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881192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ТРИАДА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«</a:t>
            </a:r>
            <a:r>
              <a:rPr lang="ru-RU" sz="2400" b="1" dirty="0">
                <a:solidFill>
                  <a:srgbClr val="FF0000"/>
                </a:solidFill>
              </a:rPr>
              <a:t>МОНОЛОГ-ДИАЛОГ-ПОЛИЛОГ»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58351711"/>
              </p:ext>
            </p:extLst>
          </p:nvPr>
        </p:nvGraphicFramePr>
        <p:xfrm>
          <a:off x="994410" y="1772816"/>
          <a:ext cx="6961966" cy="3968745"/>
        </p:xfrm>
        <a:graphic>
          <a:graphicData uri="http://schemas.openxmlformats.org/drawingml/2006/table">
            <a:tbl>
              <a:tblPr firstRow="1" firstCol="1" bandRow="1"/>
              <a:tblGrid>
                <a:gridCol w="2156771"/>
                <a:gridCol w="2354539"/>
                <a:gridCol w="2450656"/>
              </a:tblGrid>
              <a:tr h="3968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монолог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пришло к нам из франц. яз. в 18 веке;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monos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2000" b="1" u="sng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один,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ru-RU" sz="20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ogos</a:t>
                      </a:r>
                      <a:r>
                        <a:rPr lang="ru-RU" sz="20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u="sng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r>
                        <a:rPr lang="ru-RU" sz="2000" u="sng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«диалог»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(от греч.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διάλογος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разговор, беседа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dia</a:t>
                      </a:r>
                      <a:r>
                        <a:rPr lang="ru-RU" sz="20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u="sng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два,</a:t>
                      </a:r>
                      <a:endParaRPr lang="ru-RU" sz="20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logos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b="1" u="sng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слово.</a:t>
                      </a:r>
                      <a:endParaRPr lang="ru-RU" sz="2000" b="1" u="sng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20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полилог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обозначает разговор многих участников.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греч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polys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 </a:t>
                      </a:r>
                      <a:r>
                        <a:rPr lang="ru-RU" sz="2000" b="1" u="sng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много</a:t>
                      </a:r>
                      <a:endParaRPr lang="ru-RU" sz="2000" b="1" u="sng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logos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ru-RU" sz="20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u="sng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слово.</a:t>
                      </a:r>
                      <a:r>
                        <a:rPr lang="ru-RU" sz="2000" u="sng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000" u="sng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83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lvl="0" indent="-274320" algn="ctr">
              <a:spcBef>
                <a:spcPts val="600"/>
              </a:spcBef>
            </a:pPr>
            <a:r>
              <a:rPr lang="ru-RU" sz="2400" b="1" cap="none" dirty="0">
                <a:solidFill>
                  <a:schemeClr val="tx1"/>
                </a:solidFill>
                <a:ea typeface="+mn-ea"/>
                <a:cs typeface="+mn-cs"/>
              </a:rPr>
              <a:t>РАБОТА В ПАРАХ. «ДИАЛОГ – МОНОЛОГ».</a:t>
            </a:r>
            <a:r>
              <a:rPr lang="ru-RU" sz="2400" cap="none" dirty="0">
                <a:solidFill>
                  <a:schemeClr val="tx1"/>
                </a:solidFill>
                <a:ea typeface="+mn-ea"/>
                <a:cs typeface="+mn-cs"/>
              </a:rPr>
              <a:t/>
            </a:r>
            <a:br>
              <a:rPr lang="ru-RU" sz="2400" cap="none" dirty="0">
                <a:solidFill>
                  <a:schemeClr val="tx1"/>
                </a:solidFill>
                <a:ea typeface="+mn-ea"/>
                <a:cs typeface="+mn-cs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Составьте </a:t>
            </a:r>
            <a:r>
              <a:rPr lang="ru-RU" dirty="0"/>
              <a:t>и разыграйте диалоги </a:t>
            </a:r>
            <a:r>
              <a:rPr lang="ru-RU" dirty="0" smtClean="0"/>
              <a:t>(</a:t>
            </a:r>
            <a:r>
              <a:rPr lang="ru-RU" i="1" dirty="0" smtClean="0"/>
              <a:t>5 </a:t>
            </a:r>
            <a:r>
              <a:rPr lang="ru-RU" i="1" dirty="0"/>
              <a:t>реплик от каждого</a:t>
            </a:r>
            <a:r>
              <a:rPr lang="ru-RU" dirty="0"/>
              <a:t>) в одной из ситуаций: </a:t>
            </a:r>
            <a:r>
              <a:rPr lang="ru-RU" b="1" dirty="0" smtClean="0">
                <a:solidFill>
                  <a:srgbClr val="C00000"/>
                </a:solidFill>
              </a:rPr>
              <a:t>«В библиотеке», </a:t>
            </a:r>
            <a:r>
              <a:rPr lang="ru-RU" b="1" u="sng" dirty="0" smtClean="0">
                <a:solidFill>
                  <a:srgbClr val="C00000"/>
                </a:solidFill>
              </a:rPr>
              <a:t>«Увлечения», </a:t>
            </a:r>
            <a:r>
              <a:rPr lang="ru-RU" b="1" u="sng" dirty="0">
                <a:solidFill>
                  <a:srgbClr val="C00000"/>
                </a:solidFill>
              </a:rPr>
              <a:t>«Разговор по телефону», «В школе».</a:t>
            </a:r>
            <a:r>
              <a:rPr lang="ru-RU" dirty="0"/>
              <a:t>  Используйте этикетные слова.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84984"/>
            <a:ext cx="6015384" cy="346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79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«ВОЙНА И МИР». </a:t>
            </a:r>
            <a:br>
              <a:rPr lang="ru-RU" sz="2400" b="1" dirty="0" smtClean="0"/>
            </a:br>
            <a:r>
              <a:rPr lang="ru-RU" sz="2400" b="1" dirty="0" smtClean="0"/>
              <a:t>Наташа Ростова</a:t>
            </a:r>
            <a:endParaRPr lang="ru-RU" sz="2400" b="1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568952" cy="548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544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163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5853264"/>
          </a:xfrm>
        </p:spPr>
        <p:txBody>
          <a:bodyPr/>
          <a:lstStyle/>
          <a:p>
            <a:pPr marL="0" lvl="0" indent="0" algn="ctr">
              <a:lnSpc>
                <a:spcPct val="115000"/>
              </a:lnSpc>
              <a:spcAft>
                <a:spcPts val="1500"/>
              </a:spcAft>
              <a:buClr>
                <a:srgbClr val="FE8637"/>
              </a:buClr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РЕФЛЕКСИЯ</a:t>
            </a:r>
          </a:p>
          <a:p>
            <a:pPr marL="0" lvl="0" indent="0">
              <a:lnSpc>
                <a:spcPct val="115000"/>
              </a:lnSpc>
              <a:spcAft>
                <a:spcPts val="1500"/>
              </a:spcAft>
              <a:buClr>
                <a:srgbClr val="FE8637"/>
              </a:buClr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Выберите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фразеологизм/-ы,  которые характеризуют вашу  работу сегодня.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buClr>
                <a:srgbClr val="FE8637"/>
              </a:buClr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 успел глазом моргнуть.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buClr>
                <a:srgbClr val="FE8637"/>
              </a:buClr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Работал не покладая рук.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buClr>
                <a:srgbClr val="FE8637"/>
              </a:buClr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Работал спустя рукава.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buClr>
                <a:srgbClr val="FE8637"/>
              </a:buClr>
              <a:buNone/>
              <a:tabLst>
                <a:tab pos="2152650" algn="l"/>
              </a:tabLst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Зарубил себе на носу.	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buClr>
                <a:srgbClr val="FE8637"/>
              </a:buClr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Считал ворон.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buClr>
                <a:srgbClr val="FE8637"/>
              </a:buClr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Бил баклуши.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Витал в облаках.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01208"/>
            <a:ext cx="8495705" cy="155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935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ДОМАШНЕЕ ЗАДАНИЕ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Уровень 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найти и выучить три скороговорки.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Уровень Б: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подобрать диалог из художественного произведения и подготовить его выразительное чтение.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710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СЛОВАРНЫЙ ДИКТАНТ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Д</a:t>
            </a:r>
            <a:r>
              <a:rPr lang="ru-RU" dirty="0"/>
              <a:t>..р..</a:t>
            </a:r>
            <a:r>
              <a:rPr lang="ru-RU" dirty="0" err="1" smtClean="0"/>
              <a:t>жёр</a:t>
            </a:r>
            <a:r>
              <a:rPr lang="ru-RU" dirty="0" smtClean="0"/>
              <a:t> </a:t>
            </a:r>
            <a:r>
              <a:rPr lang="ru-RU" dirty="0"/>
              <a:t>           </a:t>
            </a:r>
            <a:r>
              <a:rPr lang="ru-RU" b="1" dirty="0"/>
              <a:t>М</a:t>
            </a:r>
            <a:r>
              <a:rPr lang="ru-RU" dirty="0"/>
              <a:t>..</a:t>
            </a:r>
            <a:r>
              <a:rPr lang="ru-RU" dirty="0" err="1"/>
              <a:t>ршрутный</a:t>
            </a:r>
            <a:endParaRPr lang="ru-RU" dirty="0"/>
          </a:p>
          <a:p>
            <a:pPr marL="0" indent="0">
              <a:buNone/>
            </a:pPr>
            <a:r>
              <a:rPr lang="ru-RU" b="1" dirty="0" err="1"/>
              <a:t>И</a:t>
            </a:r>
            <a:r>
              <a:rPr lang="ru-RU" dirty="0" err="1"/>
              <a:t>нж</a:t>
            </a:r>
            <a:r>
              <a:rPr lang="ru-RU" dirty="0"/>
              <a:t>..</a:t>
            </a:r>
            <a:r>
              <a:rPr lang="ru-RU" dirty="0" err="1"/>
              <a:t>нер</a:t>
            </a:r>
            <a:r>
              <a:rPr lang="ru-RU" dirty="0"/>
              <a:t>            </a:t>
            </a:r>
            <a:r>
              <a:rPr lang="ru-RU" b="1" dirty="0" err="1"/>
              <a:t>О</a:t>
            </a:r>
            <a:r>
              <a:rPr lang="ru-RU" dirty="0" err="1"/>
              <a:t>ч..видный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А</a:t>
            </a:r>
            <a:r>
              <a:rPr lang="ru-RU" dirty="0"/>
              <a:t>л..</a:t>
            </a:r>
            <a:r>
              <a:rPr lang="ru-RU" dirty="0" err="1"/>
              <a:t>ея</a:t>
            </a:r>
            <a:r>
              <a:rPr lang="ru-RU" dirty="0"/>
              <a:t>                 </a:t>
            </a:r>
            <a:r>
              <a:rPr lang="ru-RU" b="1" dirty="0" err="1"/>
              <a:t>Н</a:t>
            </a:r>
            <a:r>
              <a:rPr lang="ru-RU" dirty="0" err="1"/>
              <a:t>езавис</a:t>
            </a:r>
            <a:r>
              <a:rPr lang="ru-RU" dirty="0"/>
              <a:t>..</a:t>
            </a:r>
            <a:r>
              <a:rPr lang="ru-RU" dirty="0" err="1"/>
              <a:t>мый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Л</a:t>
            </a:r>
            <a:r>
              <a:rPr lang="ru-RU" dirty="0"/>
              <a:t>..</a:t>
            </a:r>
            <a:r>
              <a:rPr lang="ru-RU" dirty="0" err="1"/>
              <a:t>генда</a:t>
            </a:r>
            <a:r>
              <a:rPr lang="ru-RU" dirty="0"/>
              <a:t>             </a:t>
            </a:r>
            <a:r>
              <a:rPr lang="ru-RU" b="1" dirty="0" err="1" smtClean="0"/>
              <a:t>О</a:t>
            </a:r>
            <a:r>
              <a:rPr lang="ru-RU" dirty="0" err="1" smtClean="0"/>
              <a:t>гуреч</a:t>
            </a:r>
            <a:r>
              <a:rPr lang="ru-RU" dirty="0"/>
              <a:t>..</a:t>
            </a:r>
            <a:r>
              <a:rPr lang="ru-RU" dirty="0" err="1"/>
              <a:t>ный</a:t>
            </a:r>
            <a:endParaRPr lang="ru-RU" dirty="0"/>
          </a:p>
          <a:p>
            <a:pPr marL="0" indent="0">
              <a:buNone/>
            </a:pPr>
            <a:r>
              <a:rPr lang="ru-RU" b="1" dirty="0" err="1"/>
              <a:t>О</a:t>
            </a:r>
            <a:r>
              <a:rPr lang="ru-RU" dirty="0" err="1"/>
              <a:t>бл</a:t>
            </a:r>
            <a:r>
              <a:rPr lang="ru-RU" dirty="0"/>
              <a:t>..ко               </a:t>
            </a:r>
            <a:r>
              <a:rPr lang="ru-RU" b="1" dirty="0" err="1"/>
              <a:t>Л</a:t>
            </a:r>
            <a:r>
              <a:rPr lang="ru-RU" dirty="0" err="1"/>
              <a:t>юбве</a:t>
            </a:r>
            <a:r>
              <a:rPr lang="ru-RU" dirty="0"/>
              <a:t>..</a:t>
            </a:r>
            <a:r>
              <a:rPr lang="ru-RU" dirty="0" err="1"/>
              <a:t>бильный</a:t>
            </a:r>
            <a:endParaRPr lang="ru-RU" dirty="0"/>
          </a:p>
          <a:p>
            <a:pPr marL="0" indent="0">
              <a:buNone/>
            </a:pPr>
            <a:r>
              <a:rPr lang="ru-RU" b="1" dirty="0" err="1"/>
              <a:t>Г</a:t>
            </a:r>
            <a:r>
              <a:rPr lang="ru-RU" dirty="0" err="1"/>
              <a:t>ал</a:t>
            </a:r>
            <a:r>
              <a:rPr lang="ru-RU" dirty="0"/>
              <a:t>..рея              </a:t>
            </a:r>
            <a:r>
              <a:rPr lang="ru-RU" b="1" dirty="0" err="1" smtClean="0"/>
              <a:t>О</a:t>
            </a:r>
            <a:r>
              <a:rPr lang="ru-RU" dirty="0" err="1" smtClean="0"/>
              <a:t>бр</a:t>
            </a:r>
            <a:r>
              <a:rPr lang="ru-RU" dirty="0"/>
              <a:t>..</a:t>
            </a:r>
            <a:r>
              <a:rPr lang="ru-RU" dirty="0" err="1"/>
              <a:t>зный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                            </a:t>
            </a:r>
            <a:r>
              <a:rPr lang="ru-RU" b="1" dirty="0" err="1"/>
              <a:t>Г</a:t>
            </a:r>
            <a:r>
              <a:rPr lang="ru-RU" dirty="0" err="1"/>
              <a:t>иган</a:t>
            </a:r>
            <a:r>
              <a:rPr lang="ru-RU" dirty="0"/>
              <a:t>..</a:t>
            </a:r>
            <a:r>
              <a:rPr lang="ru-RU" dirty="0" err="1"/>
              <a:t>ский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Критерии оценивания:       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 </a:t>
            </a:r>
            <a:r>
              <a:rPr lang="ru-RU" i="1" dirty="0"/>
              <a:t>0-1 ошибка – 5          </a:t>
            </a:r>
            <a:endParaRPr lang="ru-RU" i="1" dirty="0" smtClean="0"/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2 </a:t>
            </a:r>
            <a:r>
              <a:rPr lang="ru-RU" i="1" dirty="0"/>
              <a:t>ошибки – 4              </a:t>
            </a:r>
            <a:endParaRPr lang="ru-RU" i="1" dirty="0" smtClean="0"/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 </a:t>
            </a:r>
            <a:r>
              <a:rPr lang="ru-RU" i="1" dirty="0"/>
              <a:t>3-4 ошибки –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4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СЛОВАРНЫЙ ДИКТАНТ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Д</a:t>
            </a:r>
            <a:r>
              <a:rPr lang="ru-RU" b="1" u="sng" dirty="0" smtClean="0"/>
              <a:t>и</a:t>
            </a:r>
            <a:r>
              <a:rPr lang="ru-RU" dirty="0" smtClean="0"/>
              <a:t>р</a:t>
            </a:r>
            <a:r>
              <a:rPr lang="ru-RU" b="1" u="sng" dirty="0" smtClean="0"/>
              <a:t>и</a:t>
            </a:r>
            <a:r>
              <a:rPr lang="ru-RU" dirty="0" smtClean="0"/>
              <a:t>жёр </a:t>
            </a:r>
            <a:r>
              <a:rPr lang="ru-RU" dirty="0"/>
              <a:t>          </a:t>
            </a:r>
            <a:r>
              <a:rPr lang="ru-RU" b="1" dirty="0"/>
              <a:t>М</a:t>
            </a:r>
            <a:r>
              <a:rPr lang="ru-RU" b="1" u="sng" dirty="0"/>
              <a:t>а</a:t>
            </a:r>
            <a:r>
              <a:rPr lang="ru-RU" dirty="0"/>
              <a:t>ршрутный</a:t>
            </a:r>
          </a:p>
          <a:p>
            <a:pPr marL="0" indent="0">
              <a:buNone/>
            </a:pPr>
            <a:r>
              <a:rPr lang="ru-RU" b="1" dirty="0"/>
              <a:t>И</a:t>
            </a:r>
            <a:r>
              <a:rPr lang="ru-RU" dirty="0"/>
              <a:t>нж</a:t>
            </a:r>
            <a:r>
              <a:rPr lang="ru-RU" b="1" u="sng" dirty="0"/>
              <a:t>е</a:t>
            </a:r>
            <a:r>
              <a:rPr lang="ru-RU" dirty="0"/>
              <a:t>нер            </a:t>
            </a:r>
            <a:r>
              <a:rPr lang="ru-RU" b="1" dirty="0"/>
              <a:t>О</a:t>
            </a:r>
            <a:r>
              <a:rPr lang="ru-RU" dirty="0"/>
              <a:t>ч</a:t>
            </a:r>
            <a:r>
              <a:rPr lang="ru-RU" b="1" u="sng" dirty="0"/>
              <a:t>е</a:t>
            </a:r>
            <a:r>
              <a:rPr lang="ru-RU" dirty="0"/>
              <a:t>видный</a:t>
            </a:r>
          </a:p>
          <a:p>
            <a:pPr marL="0" indent="0">
              <a:buNone/>
            </a:pPr>
            <a:r>
              <a:rPr lang="ru-RU" b="1" dirty="0"/>
              <a:t>А</a:t>
            </a:r>
            <a:r>
              <a:rPr lang="ru-RU" dirty="0"/>
              <a:t>л</a:t>
            </a:r>
            <a:r>
              <a:rPr lang="ru-RU" b="1" u="sng" dirty="0"/>
              <a:t>л</a:t>
            </a:r>
            <a:r>
              <a:rPr lang="ru-RU" dirty="0"/>
              <a:t>ея                 </a:t>
            </a:r>
            <a:r>
              <a:rPr lang="ru-RU" b="1" dirty="0"/>
              <a:t>Н</a:t>
            </a:r>
            <a:r>
              <a:rPr lang="ru-RU" dirty="0"/>
              <a:t>езавис</a:t>
            </a:r>
            <a:r>
              <a:rPr lang="ru-RU" b="1" u="sng" dirty="0"/>
              <a:t>и</a:t>
            </a:r>
            <a:r>
              <a:rPr lang="ru-RU" dirty="0"/>
              <a:t>мый</a:t>
            </a:r>
          </a:p>
          <a:p>
            <a:pPr marL="0" indent="0">
              <a:buNone/>
            </a:pPr>
            <a:r>
              <a:rPr lang="ru-RU" b="1" dirty="0"/>
              <a:t>Л</a:t>
            </a:r>
            <a:r>
              <a:rPr lang="ru-RU" b="1" u="sng" dirty="0"/>
              <a:t>е</a:t>
            </a:r>
            <a:r>
              <a:rPr lang="ru-RU" dirty="0"/>
              <a:t>генда              </a:t>
            </a:r>
            <a:r>
              <a:rPr lang="ru-RU" b="1" dirty="0"/>
              <a:t>О</a:t>
            </a:r>
            <a:r>
              <a:rPr lang="ru-RU" dirty="0"/>
              <a:t>гуре</a:t>
            </a:r>
            <a:r>
              <a:rPr lang="ru-RU" b="1" u="sng" dirty="0"/>
              <a:t>чн</a:t>
            </a:r>
            <a:r>
              <a:rPr lang="ru-RU" dirty="0"/>
              <a:t>ый</a:t>
            </a:r>
          </a:p>
          <a:p>
            <a:pPr marL="0" indent="0">
              <a:buNone/>
            </a:pPr>
            <a:r>
              <a:rPr lang="ru-RU" b="1" dirty="0"/>
              <a:t>О</a:t>
            </a:r>
            <a:r>
              <a:rPr lang="ru-RU" dirty="0"/>
              <a:t>бл</a:t>
            </a:r>
            <a:r>
              <a:rPr lang="ru-RU" b="1" u="sng" dirty="0"/>
              <a:t>а</a:t>
            </a:r>
            <a:r>
              <a:rPr lang="ru-RU" dirty="0"/>
              <a:t>ко               </a:t>
            </a:r>
            <a:r>
              <a:rPr lang="ru-RU" dirty="0" smtClean="0"/>
              <a:t> </a:t>
            </a:r>
            <a:r>
              <a:rPr lang="ru-RU" b="1" dirty="0" smtClean="0"/>
              <a:t>Л</a:t>
            </a:r>
            <a:r>
              <a:rPr lang="ru-RU" dirty="0" smtClean="0"/>
              <a:t>юбве</a:t>
            </a:r>
            <a:r>
              <a:rPr lang="ru-RU" b="1" u="sng" dirty="0" smtClean="0"/>
              <a:t>о</a:t>
            </a:r>
            <a:r>
              <a:rPr lang="ru-RU" dirty="0" smtClean="0"/>
              <a:t>бильный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Г</a:t>
            </a:r>
            <a:r>
              <a:rPr lang="ru-RU" dirty="0"/>
              <a:t>ал</a:t>
            </a:r>
            <a:r>
              <a:rPr lang="ru-RU" b="1" u="sng" dirty="0"/>
              <a:t>е</a:t>
            </a:r>
            <a:r>
              <a:rPr lang="ru-RU" dirty="0"/>
              <a:t>рея              </a:t>
            </a:r>
            <a:r>
              <a:rPr lang="ru-RU" b="1" dirty="0" smtClean="0"/>
              <a:t>О</a:t>
            </a:r>
            <a:r>
              <a:rPr lang="ru-RU" dirty="0" smtClean="0"/>
              <a:t>бр</a:t>
            </a:r>
            <a:r>
              <a:rPr lang="ru-RU" b="1" u="sng" dirty="0" smtClean="0"/>
              <a:t>а</a:t>
            </a:r>
            <a:r>
              <a:rPr lang="ru-RU" dirty="0" smtClean="0"/>
              <a:t>зный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                            </a:t>
            </a:r>
            <a:r>
              <a:rPr lang="ru-RU" b="1" dirty="0" smtClean="0"/>
              <a:t>Г</a:t>
            </a:r>
            <a:r>
              <a:rPr lang="ru-RU" dirty="0" smtClean="0"/>
              <a:t>иган</a:t>
            </a:r>
            <a:r>
              <a:rPr lang="ru-RU" b="1" u="sng" dirty="0" smtClean="0"/>
              <a:t>т</a:t>
            </a:r>
            <a:r>
              <a:rPr lang="ru-RU" dirty="0" smtClean="0"/>
              <a:t>ский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1800" b="1" dirty="0"/>
              <a:t>Критерии оценивания:      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/>
              <a:t> </a:t>
            </a:r>
            <a:r>
              <a:rPr lang="ru-RU" sz="1800" i="1" dirty="0"/>
              <a:t>0-1 ошибка – 5          </a:t>
            </a:r>
          </a:p>
          <a:p>
            <a:pPr>
              <a:buFont typeface="Wingdings" pitchFamily="2" charset="2"/>
              <a:buChar char="Ø"/>
            </a:pPr>
            <a:r>
              <a:rPr lang="ru-RU" sz="1800" i="1" dirty="0"/>
              <a:t>2 ошибки – 4              </a:t>
            </a:r>
          </a:p>
          <a:p>
            <a:pPr>
              <a:buFont typeface="Wingdings" pitchFamily="2" charset="2"/>
              <a:buChar char="Ø"/>
            </a:pPr>
            <a:r>
              <a:rPr lang="ru-RU" sz="1800" i="1" dirty="0"/>
              <a:t> 3-4 ошибки – 3</a:t>
            </a:r>
            <a:endParaRPr lang="ru-RU" sz="1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82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Средства выразительности устной речи. Формы речи: монолог и диалог.</a:t>
            </a:r>
          </a:p>
          <a:p>
            <a:pPr algn="ctr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205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052736"/>
            <a:ext cx="7467600" cy="48737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/>
              <a:t>Цель </a:t>
            </a:r>
            <a:r>
              <a:rPr lang="ru-RU" b="1" dirty="0"/>
              <a:t>урока: </a:t>
            </a:r>
            <a:r>
              <a:rPr lang="ru-RU" dirty="0" smtClean="0"/>
              <a:t>сформировать </a:t>
            </a:r>
            <a:r>
              <a:rPr lang="ru-RU" dirty="0"/>
              <a:t>представление о </a:t>
            </a:r>
            <a:r>
              <a:rPr lang="ru-RU" dirty="0" smtClean="0"/>
              <a:t>средствах выразительности устной речи, закрепить понятия «монолог» и «диалог».</a:t>
            </a:r>
          </a:p>
          <a:p>
            <a:pPr marL="0" indent="0" algn="just">
              <a:buNone/>
            </a:pPr>
            <a:r>
              <a:rPr lang="ru-RU" b="1" dirty="0" smtClean="0"/>
              <a:t>Задачи </a:t>
            </a:r>
            <a:r>
              <a:rPr lang="ru-RU" b="1" dirty="0"/>
              <a:t>урока: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проанализировать речевую ситуацию, приведенную в </a:t>
            </a:r>
            <a:r>
              <a:rPr lang="ru-RU" dirty="0" smtClean="0"/>
              <a:t>видеофрагменте; 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провести </a:t>
            </a:r>
            <a:r>
              <a:rPr lang="ru-RU" dirty="0" smtClean="0"/>
              <a:t>интонационную разминку, </a:t>
            </a:r>
            <a:r>
              <a:rPr lang="ru-RU" dirty="0"/>
              <a:t>направленную на развитие ораторского мастерства;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дополнить текст средствами выразительности, используя слова для справок.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06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lvl="0" indent="-274320" algn="ctr">
              <a:spcBef>
                <a:spcPts val="600"/>
              </a:spcBef>
            </a:pPr>
            <a:r>
              <a:rPr lang="ru-RU" sz="2400" b="1" cap="none" dirty="0">
                <a:solidFill>
                  <a:prstClr val="black"/>
                </a:solidFill>
                <a:ea typeface="+mn-ea"/>
                <a:cs typeface="+mn-cs"/>
              </a:rPr>
              <a:t>ЛИСТ САМООЦЕНИВАНИЯ</a:t>
            </a:r>
            <a:br>
              <a:rPr lang="ru-RU" sz="2400" b="1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651798"/>
              </p:ext>
            </p:extLst>
          </p:nvPr>
        </p:nvGraphicFramePr>
        <p:xfrm>
          <a:off x="395536" y="2132856"/>
          <a:ext cx="8280920" cy="2262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Что я хочу от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урока?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Что я получил от урока?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43950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solidFill>
                  <a:prstClr val="black"/>
                </a:solidFill>
                <a:ea typeface="+mn-ea"/>
                <a:cs typeface="+mn-cs"/>
              </a:rPr>
              <a:t>СРЕДСТВА ВЫРАЗИТЕЛЬНОСТИ УСТНОЙ РЕЧИ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828092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80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ИНТОНАЦИОННАЯ РАЗМИНКА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45118012"/>
              </p:ext>
            </p:extLst>
          </p:nvPr>
        </p:nvGraphicFramePr>
        <p:xfrm>
          <a:off x="755576" y="1628800"/>
          <a:ext cx="7554921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755492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ФРАЗЫ – ОТТЕНКИ ИНТОНАЦИИ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383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верю</a:t>
                      </a:r>
                      <a:r>
                        <a:rPr lang="ru-RU" sz="2400" b="0" u="none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радость, удивление, печаль, гнев, надежда, безразличие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Вот и всё</a:t>
                      </a:r>
                      <a:r>
                        <a:rPr lang="ru-RU" sz="2400" b="1" u="none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радость, удивление, печаль, гнев, надежда, безразличие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Ты думаешь?</a:t>
                      </a:r>
                      <a:r>
                        <a:rPr lang="ru-RU" sz="2400" b="1" u="none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радость, удивление, печаль, гнев, надежда, безразличие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замечательно</a:t>
                      </a:r>
                      <a:r>
                        <a:rPr lang="ru-RU" sz="2400" b="1" u="none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радость, удивление, печаль, гнев, надежда, безразличие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77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ТОН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259632" y="1600200"/>
            <a:ext cx="6665167" cy="487375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ru-RU" dirty="0"/>
              <a:t>Тон может быть </a:t>
            </a:r>
            <a:r>
              <a:rPr lang="ru-RU" b="1" i="1" u="sng" dirty="0"/>
              <a:t>восходящим, нисходящим или ровным</a:t>
            </a:r>
            <a:r>
              <a:rPr lang="ru-RU" dirty="0"/>
              <a:t>. В русском языке для повествовательных предложений характерна интонация конца предложения  — понижение тона в конце высказывания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Дополните  синонимический ряд.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Тон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 — бодрый, вежливый, виноватый, вкрадчивый, властный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,___________________________________________________________________________________.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5"/>
            <a:ext cx="988867" cy="110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31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164</TotalTime>
  <Words>377</Words>
  <Application>Microsoft Office PowerPoint</Application>
  <PresentationFormat>Экран (4:3)</PresentationFormat>
  <Paragraphs>85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Средства выразительности устной речи. Формы речи: монолог и диалог.</vt:lpstr>
      <vt:lpstr>СЛОВАРНЫЙ ДИКТАНТ </vt:lpstr>
      <vt:lpstr>СЛОВАРНЫЙ ДИКТАНТ </vt:lpstr>
      <vt:lpstr>Презентация PowerPoint</vt:lpstr>
      <vt:lpstr>Презентация PowerPoint</vt:lpstr>
      <vt:lpstr>ЛИСТ САМООЦЕНИВАНИЯ </vt:lpstr>
      <vt:lpstr>СРЕДСТВА ВЫРАЗИТЕЛЬНОСТИ УСТНОЙ РЕЧИ</vt:lpstr>
      <vt:lpstr>ИНТОНАЦИОННАЯ РАЗМИНКА</vt:lpstr>
      <vt:lpstr>ТОН</vt:lpstr>
      <vt:lpstr> Упражнение «Жесты»  </vt:lpstr>
      <vt:lpstr>УПРАЖНЕНИЕ «ЖЕСТЫ»  </vt:lpstr>
      <vt:lpstr>ТРИАДА  «МОНОЛОГ-ДИАЛОГ-ПОЛИЛОГ»</vt:lpstr>
      <vt:lpstr>РАБОТА В ПАРАХ. «ДИАЛОГ – МОНОЛОГ». </vt:lpstr>
      <vt:lpstr>«ВОЙНА И МИР».  Наташа Ростова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2022-03-31T15:23:46Z</dcterms:created>
  <dcterms:modified xsi:type="dcterms:W3CDTF">2022-11-02T09:00:22Z</dcterms:modified>
</cp:coreProperties>
</file>