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66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6" y="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57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67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929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530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17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614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0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948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090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628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35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30742-CB86-47ED-AE5C-D011BB4951B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304E2-201F-4226-BF45-0F5F4B73F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50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Проблема личности в философии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447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Автономность и целостность личности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Целостность личности</a:t>
            </a:r>
            <a:r>
              <a:rPr lang="ru-RU" dirty="0"/>
              <a:t> (внутренняя целостность личности) - качество личности, отражающее ее способность в критических ситуациях сохраняет свою жизненную стратегию, остается приверженной своим жизненным позициям и ценностным ориентациям. </a:t>
            </a:r>
          </a:p>
          <a:p>
            <a:r>
              <a:rPr lang="ru-RU" b="1" dirty="0"/>
              <a:t>Целостность </a:t>
            </a:r>
            <a:r>
              <a:rPr lang="ru-RU" dirty="0"/>
              <a:t>- это когда человек имеет смелость посмотреть на вещи как есть, сделать свои выводы и, если необходимо, сказать об этом.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325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Автономность и целостность личности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Автономия </a:t>
            </a:r>
            <a:r>
              <a:rPr lang="ru-RU" b="1" dirty="0" smtClean="0"/>
              <a:t>личности -</a:t>
            </a:r>
            <a:r>
              <a:rPr lang="ru-RU" dirty="0" smtClean="0"/>
              <a:t> </a:t>
            </a:r>
            <a:r>
              <a:rPr lang="ru-RU" dirty="0"/>
              <a:t>способность к профессиональному и личностному самоопределению, полаганию себя как субъекта выбора и жизненного существования.</a:t>
            </a:r>
          </a:p>
          <a:p>
            <a:r>
              <a:rPr lang="ru-RU" dirty="0" smtClean="0"/>
              <a:t>Концепция </a:t>
            </a:r>
            <a:r>
              <a:rPr lang="ru-RU" dirty="0"/>
              <a:t>автономии играет важную роль в философии вообще и философии образования в частности. </a:t>
            </a:r>
            <a:endParaRPr lang="ru-RU" dirty="0" smtClean="0"/>
          </a:p>
          <a:p>
            <a:r>
              <a:rPr lang="ru-RU" dirty="0" smtClean="0"/>
              <a:t>Философы, </a:t>
            </a:r>
            <a:r>
              <a:rPr lang="ru-RU" dirty="0"/>
              <a:t>начиная с И. Канта, настойчиво утверждали, что люди, представленные в своем лучшем качестве, автономны.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0808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Структура и составные элементы личности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Социологическая структура</a:t>
            </a:r>
            <a:r>
              <a:rPr lang="ru-RU" dirty="0"/>
              <a:t> личности включает совокупность объективных и субъективных свойств индивида, возникающих и функционирующих в процессе его разнообразной деятельности, под влиянием тех общностей и объединений, в которые входит человек. </a:t>
            </a:r>
            <a:endParaRPr lang="ru-RU" dirty="0" smtClean="0"/>
          </a:p>
          <a:p>
            <a:r>
              <a:rPr lang="ru-RU" dirty="0" smtClean="0"/>
              <a:t>Важнейшая характеристика </a:t>
            </a:r>
            <a:r>
              <a:rPr lang="ru-RU" dirty="0"/>
              <a:t>социальной структуры личности </a:t>
            </a:r>
            <a:r>
              <a:rPr lang="ru-RU" dirty="0" smtClean="0"/>
              <a:t>– это  </a:t>
            </a:r>
            <a:r>
              <a:rPr lang="ru-RU" dirty="0"/>
              <a:t>ее деятельность как самостоятельность и как взаимодействие с другими людьми, что фиксируется понятием субъекта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62584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Три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части в психической структуре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личности (по Фрейду)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Ид ("Оно") - источник энергии, направленный на получение удовольствия.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высвобождении энергии ослабляется напряжение и личность испытывает чувство удовольствия "Оно" побуждает нас к сексу, а также осуществлять такие функции организма, как прием пищи и отправление естественных надобностей.</a:t>
            </a:r>
          </a:p>
        </p:txBody>
      </p:sp>
    </p:spTree>
    <p:extLst>
      <p:ext uri="{BB962C8B-B14F-4D97-AF65-F5344CB8AC3E}">
        <p14:creationId xmlns:p14="http://schemas.microsoft.com/office/powerpoint/2010/main" val="451250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Три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части в психической структуре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личности (по Фрейду)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Эго ("Я") контролирует поведение человека, в какой-то мере напоминая светофор, помогающий личности ориентироваться в окружающем мире. </a:t>
            </a:r>
            <a:endParaRPr lang="ru-RU" dirty="0" smtClean="0"/>
          </a:p>
          <a:p>
            <a:r>
              <a:rPr lang="ru-RU" dirty="0" smtClean="0"/>
              <a:t>Эго </a:t>
            </a:r>
            <a:r>
              <a:rPr lang="ru-RU" dirty="0"/>
              <a:t>руководствуется главным образом принципом реальности. Эго регулирует выбор подходящего объекта, позволяющего преодолеть напряженность, связанную с Ид. Например, когда Ид испытывает голод, Эго запрещает нам употреблять в пищу автомобильные шины или ядовитые ягоды; удовлетворение нашего побуждения откладывается до момента выбора подходящей пищи. </a:t>
            </a:r>
          </a:p>
        </p:txBody>
      </p:sp>
    </p:spTree>
    <p:extLst>
      <p:ext uri="{BB962C8B-B14F-4D97-AF65-F5344CB8AC3E}">
        <p14:creationId xmlns:p14="http://schemas.microsoft.com/office/powerpoint/2010/main" val="3080448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Три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части в психической структуре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личности (по Фрейду)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Суперэго - это идеализированный родитель, оно осуществляет нравственную или оценочную функцию. </a:t>
            </a:r>
            <a:endParaRPr lang="ru-RU" dirty="0" smtClean="0"/>
          </a:p>
          <a:p>
            <a:r>
              <a:rPr lang="ru-RU" dirty="0" smtClean="0"/>
              <a:t>Суперэго </a:t>
            </a:r>
            <a:r>
              <a:rPr lang="ru-RU" dirty="0"/>
              <a:t>регулирует поведение и стремится усовершенствовать его в соответствии со стандартами родителей, а в дальнейшем и общества в целом. </a:t>
            </a:r>
          </a:p>
        </p:txBody>
      </p:sp>
    </p:spTree>
    <p:extLst>
      <p:ext uri="{BB962C8B-B14F-4D97-AF65-F5344CB8AC3E}">
        <p14:creationId xmlns:p14="http://schemas.microsoft.com/office/powerpoint/2010/main" val="2061850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Два мира личности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внутренний</a:t>
            </a:r>
            <a:r>
              <a:rPr lang="ru-RU" dirty="0"/>
              <a:t>, мир сознания, скрытый от других и зачастую непонятный и неосознанно " живущий " для самой личности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деятельностный</a:t>
            </a:r>
            <a:r>
              <a:rPr lang="ru-RU" dirty="0"/>
              <a:t>, открытый для людей, позволяющий им не только наблюдать внешние проявления личности, но и проникать в ее внутреннюю жизнь, догадываться о том, какие страсти и их борения овладевают человеком</a:t>
            </a:r>
          </a:p>
        </p:txBody>
      </p:sp>
    </p:spTree>
    <p:extLst>
      <p:ext uri="{BB962C8B-B14F-4D97-AF65-F5344CB8AC3E}">
        <p14:creationId xmlns:p14="http://schemas.microsoft.com/office/powerpoint/2010/main" val="3530173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Ценностные ориентации - 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важный </a:t>
            </a:r>
            <a:r>
              <a:rPr lang="ru-RU" dirty="0"/>
              <a:t>элемент внутренней структуры личности и регулятор ее поведения - ценностные ориентации. </a:t>
            </a:r>
            <a:endParaRPr lang="ru-RU" dirty="0" smtClean="0"/>
          </a:p>
          <a:p>
            <a:r>
              <a:rPr lang="ru-RU" dirty="0" smtClean="0"/>
              <a:t>Они </a:t>
            </a:r>
            <a:r>
              <a:rPr lang="ru-RU" dirty="0"/>
              <a:t>отражают направленность личности на определенные ценности и интересы, предпочтительное отношение к тем или иным из них. </a:t>
            </a:r>
            <a:endParaRPr lang="ru-RU" dirty="0" smtClean="0"/>
          </a:p>
          <a:p>
            <a:r>
              <a:rPr lang="ru-RU" dirty="0" smtClean="0"/>
              <a:t>Поэтому </a:t>
            </a:r>
            <a:r>
              <a:rPr lang="ru-RU" dirty="0"/>
              <a:t>ценностные ориентации, так же как и потребности и интересы, являются одним из основных факторов, регулирующих мотивацию деятельности. Именно в ценностных ориентациях, как в чем-то конкретном и определенном, могут проявляться интересы личности. </a:t>
            </a:r>
          </a:p>
        </p:txBody>
      </p:sp>
    </p:spTree>
    <p:extLst>
      <p:ext uri="{BB962C8B-B14F-4D97-AF65-F5344CB8AC3E}">
        <p14:creationId xmlns:p14="http://schemas.microsoft.com/office/powerpoint/2010/main" val="35885804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Физическая личность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каждом из нас телесная организация представляет существенный компонент нашей физической личности, а некоторые части тела могут быть названы нашими в теснейшем смысле </a:t>
            </a:r>
            <a:r>
              <a:rPr lang="ru-RU" dirty="0" smtClean="0"/>
              <a:t>слова.</a:t>
            </a:r>
          </a:p>
          <a:p>
            <a:r>
              <a:rPr lang="ru-RU" dirty="0"/>
              <a:t>Все мы имеем бессознательное влечение охранять наши тела, облекать их в платья, снабженные украшениями, лелеять наших родителей, жену и детей и приискивать себе собственный уголок, в котором мы могли бы жить, совершенствуя свою домашнюю обстановку.</a:t>
            </a:r>
          </a:p>
        </p:txBody>
      </p:sp>
    </p:spTree>
    <p:extLst>
      <p:ext uri="{BB962C8B-B14F-4D97-AF65-F5344CB8AC3E}">
        <p14:creationId xmlns:p14="http://schemas.microsoft.com/office/powerpoint/2010/main" val="1879766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Социальная личность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 </a:t>
            </a:r>
            <a:r>
              <a:rPr lang="ru-RU" dirty="0"/>
              <a:t>человека столько социальных личностей, сколько индивидов признают в нем личность и имеют о ней представление. Посягнуть на это представление - значит посягнуть на самого человека. </a:t>
            </a:r>
            <a:endParaRPr lang="ru-RU" dirty="0" smtClean="0"/>
          </a:p>
          <a:p>
            <a:r>
              <a:rPr lang="ru-RU" dirty="0" smtClean="0"/>
              <a:t>Всякий </a:t>
            </a:r>
            <a:r>
              <a:rPr lang="ru-RU" dirty="0"/>
              <a:t>человек имеет столько же различных социальных личностей, сколько имеется различных групп людей, мнением которых он дорожит.</a:t>
            </a:r>
          </a:p>
        </p:txBody>
      </p:sp>
    </p:spTree>
    <p:extLst>
      <p:ext uri="{BB962C8B-B14F-4D97-AF65-F5344CB8AC3E}">
        <p14:creationId xmlns:p14="http://schemas.microsoft.com/office/powerpoint/2010/main" val="4045793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Индивид-индивидуальность-личность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00110"/>
          </a:xfrm>
        </p:spPr>
        <p:txBody>
          <a:bodyPr/>
          <a:lstStyle/>
          <a:p>
            <a:r>
              <a:rPr lang="ru-RU" b="1" dirty="0"/>
              <a:t>Индивид</a:t>
            </a:r>
            <a:r>
              <a:rPr lang="ru-RU" dirty="0"/>
              <a:t> (от лат. </a:t>
            </a:r>
            <a:r>
              <a:rPr lang="ru-RU" dirty="0" err="1"/>
              <a:t>individuum</a:t>
            </a:r>
            <a:r>
              <a:rPr lang="ru-RU" dirty="0"/>
              <a:t> – неделимый, неразделенный) – это единичный представитель человеческого рода, конкретный носитель всех социальных и психологических черт человечества: разума, воли, потребностей, интересов и т. д. (человек как отдельная особь среди других людей).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926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Духовная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личность - 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полное объединение отдельных состояний сознания, конкретно взятых духовных способностей и свойств. </a:t>
            </a:r>
            <a:endParaRPr lang="ru-RU" dirty="0" smtClean="0"/>
          </a:p>
          <a:p>
            <a:r>
              <a:rPr lang="ru-RU" dirty="0" smtClean="0"/>
              <a:t>Это </a:t>
            </a:r>
            <a:r>
              <a:rPr lang="ru-RU" dirty="0"/>
              <a:t>объединение в каждую отдельную минуту может стать объектом нашей мысли и вызвать эмоции, аналогичные эмоциям, производимым в нас другими сторонами нашей личности</a:t>
            </a:r>
          </a:p>
        </p:txBody>
      </p:sp>
    </p:spTree>
    <p:extLst>
      <p:ext uri="{BB962C8B-B14F-4D97-AF65-F5344CB8AC3E}">
        <p14:creationId xmlns:p14="http://schemas.microsoft.com/office/powerpoint/2010/main" val="33503820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Деградация личности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/>
              <a:t>Деграда́ция</a:t>
            </a:r>
            <a:r>
              <a:rPr lang="ru-RU" dirty="0"/>
              <a:t> (от лат. </a:t>
            </a:r>
            <a:r>
              <a:rPr lang="ru-RU" dirty="0" err="1"/>
              <a:t>degradatio</a:t>
            </a:r>
            <a:r>
              <a:rPr lang="ru-RU" dirty="0"/>
              <a:t>, буквально — снижение), регрессия — процесс ухудшения характеристик какого-либо объекта с течением времени, движение назад, постепенное ухудшение, упадок, снижение качества, разрушение материи вследствие внешнего воздействия по законам природы и времени.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2876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Деградация личности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Деградация личности может выражаться и в развитии благодушия, беспечности, безволия. Наиболее тяжелый вид деградации личности - маразм - своеобразная беззаботность, глубокое слабоумие при потере контактов с окружающей средой, полном безразличии к окружающему.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08066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Деградация личности - 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Одна </a:t>
            </a:r>
            <a:r>
              <a:rPr lang="ru-RU" dirty="0"/>
              <a:t>из причин деградации личности - алкоголизм, при котором наблюдаются тяжелые соматические и неврологические расстройства, вызванные злоупотреблением алкоголя. Больные теряют социальные связи и способность к профессиональной, а затем и вообще к трудовой деятельности</a:t>
            </a:r>
            <a:r>
              <a:rPr lang="ru-RU" dirty="0" smtClean="0"/>
              <a:t>.</a:t>
            </a:r>
          </a:p>
          <a:p>
            <a:r>
              <a:rPr lang="ru-RU" dirty="0" err="1"/>
              <a:t>Поведенчески</a:t>
            </a:r>
            <a:r>
              <a:rPr lang="ru-RU" dirty="0"/>
              <a:t> это выражается в неадекватности, непредсказуемости поступков больных.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2100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Индивид-индивидуальность-личность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0011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Индивидуальность </a:t>
            </a:r>
            <a:r>
              <a:rPr lang="ru-RU" dirty="0"/>
              <a:t>– это неповторимое своеобразие проявлений человека, подчеркивающая исключительность, многосторонность и гармоничность, естественность и непринужденность его деятельности (человек как один из многих, но с учетом его личных особенностей: внешний облик, манера поведения, характер и т. д.).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39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Индивид-индивидуальность-личность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00110"/>
          </a:xfrm>
        </p:spPr>
        <p:txBody>
          <a:bodyPr>
            <a:normAutofit/>
          </a:bodyPr>
          <a:lstStyle/>
          <a:p>
            <a:r>
              <a:rPr lang="ru-RU" b="1" dirty="0"/>
              <a:t>Личность</a:t>
            </a:r>
            <a:r>
              <a:rPr lang="ru-RU" dirty="0"/>
              <a:t> (от лат. </a:t>
            </a:r>
            <a:r>
              <a:rPr lang="ru-RU" dirty="0" err="1"/>
              <a:t>persona</a:t>
            </a:r>
            <a:r>
              <a:rPr lang="ru-RU" dirty="0"/>
              <a:t> – особа) – это человеческий индивид, являющийся субъектом сознательной деятельности, обладающий совокупностью социально значимых черт, свойств и качеств, которые он реализует в общественной жизни (человек с социально значимыми качествами).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327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solidFill>
                  <a:schemeClr val="accent5">
                    <a:lumMod val="75000"/>
                  </a:schemeClr>
                </a:solidFill>
              </a:rPr>
              <a:t>Биологическое</a:t>
            </a:r>
            <a:r>
              <a:rPr lang="ru-RU" dirty="0"/>
              <a:t> - это общее по происхождению, хотя и не обязательно тождественное у человека с животными. Оно близко, но не однозначно природному - существующему и развивающемуся в человеке независимо от влияния на него других людей. Все наследственное в человеке биологическое, но не все биологическое наследственно.</a:t>
            </a:r>
          </a:p>
        </p:txBody>
      </p:sp>
    </p:spTree>
    <p:extLst>
      <p:ext uri="{BB962C8B-B14F-4D97-AF65-F5344CB8AC3E}">
        <p14:creationId xmlns:p14="http://schemas.microsoft.com/office/powerpoint/2010/main" val="674897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solidFill>
                  <a:schemeClr val="accent5">
                    <a:lumMod val="75000"/>
                  </a:schemeClr>
                </a:solidFill>
              </a:rPr>
              <a:t>Социальное</a:t>
            </a:r>
            <a:r>
              <a:rPr lang="ru-RU" dirty="0"/>
              <a:t> - это все то в человеке, что возникло в нем в процессе антропогенеза и истории человечества и возникает в онтогенезе в результате общения с другими людьми. Социальное не совпадает полностью с приобретенным в личном опыте, так как не все, что приобретено человеком в процессе его индивидуальной жизни, социально. В то же время человек социален уже в момент своего рождения. </a:t>
            </a:r>
          </a:p>
        </p:txBody>
      </p:sp>
    </p:spTree>
    <p:extLst>
      <p:ext uri="{BB962C8B-B14F-4D97-AF65-F5344CB8AC3E}">
        <p14:creationId xmlns:p14="http://schemas.microsoft.com/office/powerpoint/2010/main" val="3610673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Социализация личности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Социализация </a:t>
            </a:r>
            <a:r>
              <a:rPr lang="ru-RU" dirty="0"/>
              <a:t>— процесс усвоения индивидом образцов поведения, психологических установок, социальных норм и ценностей, знаний, навыков, позволяющих ему успешно функционировать в обществе.</a:t>
            </a:r>
          </a:p>
          <a:p>
            <a:r>
              <a:rPr lang="ru-RU" dirty="0" smtClean="0"/>
              <a:t>Тип</a:t>
            </a:r>
            <a:r>
              <a:rPr lang="ru-RU" dirty="0"/>
              <a:t>, модель процесса социализации определяется тем, каким ценностям привержено общество, какой тип социальных </a:t>
            </a:r>
            <a:r>
              <a:rPr lang="ru-RU" dirty="0" smtClean="0"/>
              <a:t>взаимодействий </a:t>
            </a:r>
            <a:r>
              <a:rPr lang="ru-RU" dirty="0"/>
              <a:t>должен быть воспроизведен</a:t>
            </a:r>
            <a:r>
              <a:rPr lang="ru-RU" dirty="0" smtClean="0"/>
              <a:t>.</a:t>
            </a:r>
          </a:p>
          <a:p>
            <a:r>
              <a:rPr lang="ru-RU" dirty="0"/>
              <a:t>Социализация не только дает нам возможность общаться друг с другом посредством освоенных социальных ролей. Она также обеспечивает сохранение общества. Хотя количество его членов постоянно меняется, так как люди рождаются и умирают, социализация способствует сохранению самого общества, прививая новым гражданам общепринятые идеалы, ценности, образцы поведения.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1084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Социализация личности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Социализация не только дает нам возможность общаться друг с другом посредством освоенных социальных ролей. Она также обеспечивает сохранение общества. Хотя количество его членов постоянно меняется, так как люди рождаются и умирают, социализация способствует сохранению самого общества, прививая новым гражданам общепринятые идеалы, ценности, образцы поведения. </a:t>
            </a:r>
          </a:p>
          <a:p>
            <a:r>
              <a:rPr lang="ru-RU" dirty="0"/>
              <a:t>Задача социализации - подготовить индивида к выполнению социальных ролей.</a:t>
            </a:r>
          </a:p>
        </p:txBody>
      </p:sp>
    </p:spTree>
    <p:extLst>
      <p:ext uri="{BB962C8B-B14F-4D97-AF65-F5344CB8AC3E}">
        <p14:creationId xmlns:p14="http://schemas.microsoft.com/office/powerpoint/2010/main" val="2842534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Социализация личности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Человек </a:t>
            </a:r>
            <a:r>
              <a:rPr lang="ru-RU" dirty="0" smtClean="0"/>
              <a:t>– это основной объект социализации, </a:t>
            </a:r>
            <a:r>
              <a:rPr lang="ru-RU" dirty="0"/>
              <a:t>т.е. тот, кого надо “включить” в разнообразную систему общественных отношений, и </a:t>
            </a:r>
            <a:r>
              <a:rPr lang="ru-RU" dirty="0" smtClean="0"/>
              <a:t>одновременно субъект, </a:t>
            </a:r>
            <a:r>
              <a:rPr lang="ru-RU" dirty="0"/>
              <a:t>т.е. тот, кто активно усваивает нормы и ценности современного ему общества,  социализации. </a:t>
            </a:r>
            <a:endParaRPr lang="ru-RU" dirty="0" smtClean="0"/>
          </a:p>
          <a:p>
            <a:r>
              <a:rPr lang="ru-RU" dirty="0" smtClean="0"/>
              <a:t>Агенты </a:t>
            </a:r>
            <a:r>
              <a:rPr lang="ru-RU" dirty="0"/>
              <a:t>социализации - люди и учреждения, ответственные за обучение культурным нормам и усвоение социальных ролей. </a:t>
            </a:r>
            <a:endParaRPr lang="ru-RU" dirty="0" smtClean="0"/>
          </a:p>
          <a:p>
            <a:r>
              <a:rPr lang="ru-RU" dirty="0" smtClean="0"/>
              <a:t>Агенты первичной </a:t>
            </a:r>
            <a:r>
              <a:rPr lang="ru-RU" dirty="0"/>
              <a:t>социализации </a:t>
            </a:r>
            <a:r>
              <a:rPr lang="ru-RU" dirty="0" smtClean="0"/>
              <a:t>– родители, братья </a:t>
            </a:r>
            <a:r>
              <a:rPr lang="ru-RU" dirty="0"/>
              <a:t>и </a:t>
            </a:r>
            <a:r>
              <a:rPr lang="ru-RU" dirty="0" smtClean="0"/>
              <a:t>сестры, бабушки </a:t>
            </a:r>
            <a:r>
              <a:rPr lang="ru-RU" dirty="0"/>
              <a:t>и </a:t>
            </a:r>
            <a:r>
              <a:rPr lang="ru-RU" dirty="0" smtClean="0"/>
              <a:t>дедушки, близкие </a:t>
            </a:r>
            <a:r>
              <a:rPr lang="ru-RU" dirty="0"/>
              <a:t>и </a:t>
            </a:r>
            <a:r>
              <a:rPr lang="ru-RU" dirty="0" smtClean="0"/>
              <a:t>дальние родственники, няни, друзья </a:t>
            </a:r>
            <a:r>
              <a:rPr lang="ru-RU" dirty="0"/>
              <a:t>семьи, </a:t>
            </a:r>
            <a:r>
              <a:rPr lang="ru-RU" dirty="0" smtClean="0"/>
              <a:t>сверстники, учителя, тренеры, врачи, лидеры </a:t>
            </a:r>
            <a:r>
              <a:rPr lang="ru-RU" dirty="0"/>
              <a:t>молодежных группировок; первичная социализация включает семью, родственников и друзей; </a:t>
            </a:r>
            <a:endParaRPr lang="ru-RU" dirty="0" smtClean="0"/>
          </a:p>
          <a:p>
            <a:r>
              <a:rPr lang="ru-RU" dirty="0" smtClean="0"/>
              <a:t>Агенты </a:t>
            </a:r>
            <a:r>
              <a:rPr lang="ru-RU" dirty="0"/>
              <a:t>вторичной социализации - </a:t>
            </a:r>
            <a:r>
              <a:rPr lang="ru-RU" dirty="0" smtClean="0"/>
              <a:t>представители </a:t>
            </a:r>
            <a:r>
              <a:rPr lang="ru-RU" dirty="0"/>
              <a:t>администрации школы, университета, предприятия, армии, полиции, церкви, государства, сотрудников телевидения, радио, печати, партий, суда 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3122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1356</Words>
  <Application>Microsoft Office PowerPoint</Application>
  <PresentationFormat>Широкоэкранный</PresentationFormat>
  <Paragraphs>63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Тема Office</vt:lpstr>
      <vt:lpstr>Проблема личности в философии</vt:lpstr>
      <vt:lpstr>Индивид-индивидуальность-личность</vt:lpstr>
      <vt:lpstr>Индивид-индивидуальность-личность</vt:lpstr>
      <vt:lpstr>Индивид-индивидуальность-личность</vt:lpstr>
      <vt:lpstr>Презентация PowerPoint</vt:lpstr>
      <vt:lpstr>Презентация PowerPoint</vt:lpstr>
      <vt:lpstr>Социализация личности</vt:lpstr>
      <vt:lpstr>Социализация личности</vt:lpstr>
      <vt:lpstr>Социализация личности</vt:lpstr>
      <vt:lpstr>Автономность и целостность личности</vt:lpstr>
      <vt:lpstr>Автономность и целостность личности</vt:lpstr>
      <vt:lpstr>Структура и составные элементы личности</vt:lpstr>
      <vt:lpstr>Три части в психической структуре личности (по Фрейду)</vt:lpstr>
      <vt:lpstr>Три части в психической структуре личности (по Фрейду)</vt:lpstr>
      <vt:lpstr>Три части в психической структуре личности (по Фрейду)</vt:lpstr>
      <vt:lpstr>Два мира личности</vt:lpstr>
      <vt:lpstr>Ценностные ориентации - </vt:lpstr>
      <vt:lpstr>Физическая личность</vt:lpstr>
      <vt:lpstr>Социальная личность</vt:lpstr>
      <vt:lpstr>Духовная личность - </vt:lpstr>
      <vt:lpstr>Деградация личности</vt:lpstr>
      <vt:lpstr>Деградация личности</vt:lpstr>
      <vt:lpstr>Деградация личности -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Проблема личности в философии</dc:title>
  <dc:creator>Пользователь Windows</dc:creator>
  <cp:lastModifiedBy>Пользователь Windows</cp:lastModifiedBy>
  <cp:revision>7</cp:revision>
  <dcterms:created xsi:type="dcterms:W3CDTF">2021-11-16T15:58:17Z</dcterms:created>
  <dcterms:modified xsi:type="dcterms:W3CDTF">2021-11-16T16:58:10Z</dcterms:modified>
</cp:coreProperties>
</file>