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8" r:id="rId2"/>
    <p:sldId id="256" r:id="rId3"/>
    <p:sldId id="260" r:id="rId4"/>
    <p:sldId id="297" r:id="rId5"/>
    <p:sldId id="263" r:id="rId6"/>
    <p:sldId id="296" r:id="rId7"/>
    <p:sldId id="259" r:id="rId8"/>
    <p:sldId id="261" r:id="rId9"/>
    <p:sldId id="295" r:id="rId10"/>
    <p:sldId id="298" r:id="rId11"/>
    <p:sldId id="274" r:id="rId12"/>
    <p:sldId id="300" r:id="rId13"/>
    <p:sldId id="269" r:id="rId14"/>
    <p:sldId id="301" r:id="rId15"/>
    <p:sldId id="302" r:id="rId16"/>
    <p:sldId id="303" r:id="rId17"/>
    <p:sldId id="304" r:id="rId18"/>
    <p:sldId id="305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4E60"/>
    <a:srgbClr val="748A98"/>
    <a:srgbClr val="4F9B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134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E12882-7095-4A32-8EC1-DE6EF67F11F0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AB0877-9EB4-4FA2-AFE5-0DFA045A9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01401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F7241A6-EEEE-430E-B384-55B81692157D}" type="slidenum">
              <a:rPr lang="ru-RU"/>
              <a:pPr/>
              <a:t>5</a:t>
            </a:fld>
            <a:endParaRPr lang="ru-RU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EF1432-8C5C-4167-B176-F2CDF7B55FA2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z="1000"/>
              <a:t>В качестве основного транспортного средства англичане выбрали низкорослых маньчжурских лошадок, также у них были собаки, и даже моторные сани – новинка для того времени. До Южного полюса было 800 миль пути по страшным, разбитым бездонными трещинами, ледникам, на это маршруте (+ 800 обратно!) их ждали сорокоградусные морозы даже в разгар антарктического лета, свирепая пурга с полной потерей видимости, всевозможные лишения, травмы, обморожения, гибель всех лошадей, поломка мотонарт… когда до цели оставалось 150 миль, повернули назад последние участки группы сопровождения, и 5 англичан тащили нарты на себе последние десятки миль до ЮП.  </a:t>
            </a:r>
          </a:p>
          <a:p>
            <a:pPr eaLnBrk="1" hangingPunct="1"/>
            <a:r>
              <a:rPr lang="ru-RU" sz="1000"/>
              <a:t>17 янв 1912 г. Скотт и его товарищи пришли в математическую точку ЮП. Здесь они увидели остатки чужого лагеря, следы нарт, собачьих лап и флаг Норвегии…</a:t>
            </a:r>
          </a:p>
          <a:p>
            <a:pPr eaLnBrk="1" hangingPunct="1"/>
            <a:r>
              <a:rPr lang="ru-RU" sz="1000"/>
              <a:t>Они тронулись в обратный путь от склада с продуктами до склада. Люди быстро теряли силы, неожиданно умер самый молодой из них – Эдгар Эванс. Другой – Лооуренс Отс -    отморозил ноги и руки, и чтобы не быть обузой для других. покинул палатку, добровольно уйдя на смерть…Трое оставшихся надолго застряли во льдах из-за метелей. До ближайшего склада, где их ждала пища и тепло, они не дошли всего 11 миль,  всего 11 из 1600, который они почти полностью прошли в оба конца!</a:t>
            </a:r>
          </a:p>
          <a:p>
            <a:pPr eaLnBrk="1" hangingPunct="1"/>
            <a:r>
              <a:rPr lang="ru-RU" sz="1000"/>
              <a:t>Рядом с телом Скотта  лежала сумка с дневниками и прощальными письмами. Тут же были и 35 фунтов геологических образцов, собранных на скалах Антарктики.</a:t>
            </a:r>
          </a:p>
          <a:p>
            <a:pPr eaLnBrk="1" hangingPunct="1"/>
            <a:r>
              <a:rPr lang="ru-RU" sz="1000"/>
              <a:t>5 погибшим  воздвигнут памятник на побережье Антарктиды со словами «Бороться и искать, найти и не сдаваться!»</a:t>
            </a:r>
          </a:p>
          <a:p>
            <a:pPr eaLnBrk="1" hangingPunct="1"/>
            <a:endParaRPr lang="ru-RU" sz="1000"/>
          </a:p>
          <a:p>
            <a:pPr eaLnBrk="1" hangingPunct="1"/>
            <a:r>
              <a:rPr lang="en-US" sz="1000"/>
              <a:t>http://www.ahmadtea.ua/811/</a:t>
            </a:r>
            <a:endParaRPr lang="ru-RU" sz="10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A1782A2-C27C-46CA-BD88-175FB0DE438D}" type="slidenum">
              <a:rPr lang="ru-RU"/>
              <a:pPr/>
              <a:t>13</a:t>
            </a:fld>
            <a:endParaRPr lang="ru-RU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0845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672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0768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7724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1062038" y="1766888"/>
            <a:ext cx="3808412" cy="4113212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22850" y="1766888"/>
            <a:ext cx="3808413" cy="41132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50B9FF-4FD3-4928-AEA9-BBED73DC0F46}" type="datetime1">
              <a:rPr lang="ru-RU"/>
              <a:pPr>
                <a:defRPr/>
              </a:pPr>
              <a:t>02.02.2023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B967E2-4CF8-499B-A151-973368290E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37373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424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59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06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421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7172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036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5755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509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A9D8BC-3F7A-4360-BB6D-F1FCB3470FB4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93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676FB13-9298-46BC-9B7A-8194CCB82C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706582"/>
            <a:ext cx="7886700" cy="5470381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</a:p>
          <a:p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Этот южный материк</a:t>
            </a:r>
          </a:p>
          <a:p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И не мал, и не велик</a:t>
            </a:r>
          </a:p>
          <a:p>
            <a:r>
              <a:rPr lang="ru-RU" dirty="0" err="1">
                <a:solidFill>
                  <a:schemeClr val="bg1"/>
                </a:solidFill>
                <a:latin typeface="Arial Black" panose="020B0A04020102020204" pitchFamily="34" charset="0"/>
              </a:rPr>
              <a:t>Нунатаки</a:t>
            </a:r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, снег и льдины,</a:t>
            </a:r>
          </a:p>
          <a:p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И веселые пингвины</a:t>
            </a:r>
          </a:p>
          <a:p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Здесь давно нашли приют.</a:t>
            </a:r>
          </a:p>
          <a:p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Материк тот как зовут?</a:t>
            </a:r>
          </a:p>
          <a:p>
            <a:pPr marL="0" indent="0">
              <a:buNone/>
            </a:pPr>
            <a:b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4FCA49E-55A8-4F1B-9306-51D544039A67}"/>
              </a:ext>
            </a:extLst>
          </p:cNvPr>
          <p:cNvSpPr/>
          <p:nvPr/>
        </p:nvSpPr>
        <p:spPr>
          <a:xfrm>
            <a:off x="692727" y="4364182"/>
            <a:ext cx="7772400" cy="170410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Arial Black" panose="020B0A04020102020204" pitchFamily="34" charset="0"/>
              </a:rPr>
              <a:t>О каком материке идёт речь?</a:t>
            </a:r>
          </a:p>
          <a:p>
            <a:pPr algn="ctr"/>
            <a:r>
              <a:rPr lang="ru-RU" sz="2400" dirty="0">
                <a:latin typeface="Arial Black" panose="020B0A04020102020204" pitchFamily="34" charset="0"/>
              </a:rPr>
              <a:t>Сформулируйте тему урока.</a:t>
            </a:r>
          </a:p>
          <a:p>
            <a:pPr algn="ctr"/>
            <a:r>
              <a:rPr lang="ru-RU" sz="2400" dirty="0">
                <a:latin typeface="Arial Black" panose="020B0A04020102020204" pitchFamily="34" charset="0"/>
              </a:rPr>
              <a:t>Какие вопросы должны рассмотреть на уроке?</a:t>
            </a:r>
          </a:p>
        </p:txBody>
      </p:sp>
    </p:spTree>
    <p:extLst>
      <p:ext uri="{BB962C8B-B14F-4D97-AF65-F5344CB8AC3E}">
        <p14:creationId xmlns:p14="http://schemas.microsoft.com/office/powerpoint/2010/main" val="303338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FA4B37-E7BC-4B9A-9F79-BEB358DA4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solidFill>
                  <a:schemeClr val="bg1"/>
                </a:solidFill>
                <a:latin typeface="Arial Black" panose="020B0A04020102020204" pitchFamily="34" charset="0"/>
              </a:rPr>
              <a:t>Покорение Южного полюса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61A03016-96B4-44D8-B37D-B3B7BFC0E91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60650" y="1253331"/>
            <a:ext cx="4616663" cy="435133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A325439-7CE5-4856-AAF3-DD6F4A4899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465" y="1315676"/>
            <a:ext cx="2282939" cy="2508179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48666A0-2740-4439-88F3-A641F1C962EA}"/>
              </a:ext>
            </a:extLst>
          </p:cNvPr>
          <p:cNvSpPr/>
          <p:nvPr/>
        </p:nvSpPr>
        <p:spPr>
          <a:xfrm>
            <a:off x="193964" y="3920836"/>
            <a:ext cx="2166686" cy="168383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bg1"/>
                </a:solidFill>
              </a:rPr>
              <a:t>Путешественник          </a:t>
            </a:r>
            <a:r>
              <a:rPr lang="ru-RU" b="1" dirty="0" err="1">
                <a:solidFill>
                  <a:schemeClr val="bg1"/>
                </a:solidFill>
              </a:rPr>
              <a:t>Руал</a:t>
            </a:r>
            <a:r>
              <a:rPr lang="ru-RU" b="1" dirty="0">
                <a:solidFill>
                  <a:schemeClr val="bg1"/>
                </a:solidFill>
              </a:rPr>
              <a:t> Амундсен               14 декабря 1911года достиг Южного полюса.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0502152-BE1D-4E18-9BCE-EE9A848BA4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1061" y="1241912"/>
            <a:ext cx="2282939" cy="2581943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FADA47B5-75EA-4902-A384-0326B9532EDD}"/>
              </a:ext>
            </a:extLst>
          </p:cNvPr>
          <p:cNvSpPr/>
          <p:nvPr/>
        </p:nvSpPr>
        <p:spPr>
          <a:xfrm>
            <a:off x="6813559" y="3823855"/>
            <a:ext cx="2282939" cy="17808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18 </a:t>
            </a:r>
            <a:r>
              <a:rPr lang="ru-RU" b="1" dirty="0"/>
              <a:t>января 1912- покорение Южного полюса командой Роберта Скотта.</a:t>
            </a:r>
          </a:p>
        </p:txBody>
      </p:sp>
    </p:spTree>
    <p:extLst>
      <p:ext uri="{BB962C8B-B14F-4D97-AF65-F5344CB8AC3E}">
        <p14:creationId xmlns:p14="http://schemas.microsoft.com/office/powerpoint/2010/main" val="14189629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728" y="857232"/>
            <a:ext cx="7239000" cy="7620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b="1" dirty="0">
                <a:solidFill>
                  <a:schemeClr val="bg1"/>
                </a:solidFill>
                <a:latin typeface="Century Gothic" pitchFamily="34" charset="0"/>
              </a:rPr>
              <a:t>Роберт </a:t>
            </a:r>
            <a:r>
              <a:rPr lang="ru-RU" sz="4000" b="1" dirty="0" err="1">
                <a:solidFill>
                  <a:schemeClr val="bg1"/>
                </a:solidFill>
                <a:latin typeface="Century Gothic" pitchFamily="34" charset="0"/>
              </a:rPr>
              <a:t>Фолькон</a:t>
            </a:r>
            <a:r>
              <a:rPr lang="ru-RU" sz="4000" b="1" dirty="0">
                <a:solidFill>
                  <a:schemeClr val="bg1"/>
                </a:solidFill>
                <a:latin typeface="Century Gothic" pitchFamily="34" charset="0"/>
              </a:rPr>
              <a:t> Скотт</a:t>
            </a:r>
            <a:r>
              <a:rPr lang="ru-RU" sz="2000" b="1" dirty="0">
                <a:solidFill>
                  <a:schemeClr val="bg1"/>
                </a:solidFill>
                <a:latin typeface="Century Gothic" pitchFamily="34" charset="0"/>
              </a:rPr>
              <a:t>     </a:t>
            </a:r>
            <a:br>
              <a:rPr lang="ru-RU" sz="2000" b="1" dirty="0">
                <a:solidFill>
                  <a:schemeClr val="bg1"/>
                </a:solidFill>
                <a:latin typeface="Century Gothic" pitchFamily="34" charset="0"/>
              </a:rPr>
            </a:br>
            <a:r>
              <a:rPr lang="ru-RU" sz="2000" b="1" dirty="0">
                <a:solidFill>
                  <a:schemeClr val="bg1"/>
                </a:solidFill>
                <a:latin typeface="Century Gothic" pitchFamily="34" charset="0"/>
              </a:rPr>
              <a:t>      </a:t>
            </a:r>
            <a:r>
              <a:rPr lang="ru-RU" sz="2300" b="1" i="1" dirty="0">
                <a:solidFill>
                  <a:schemeClr val="bg1"/>
                </a:solidFill>
                <a:latin typeface="Century Gothic" pitchFamily="34" charset="0"/>
              </a:rPr>
              <a:t>капитан </a:t>
            </a:r>
            <a:r>
              <a:rPr lang="en-US" sz="2300" b="1" i="1" dirty="0">
                <a:solidFill>
                  <a:schemeClr val="bg1"/>
                </a:solidFill>
                <a:latin typeface="Century Gothic" pitchFamily="34" charset="0"/>
              </a:rPr>
              <a:t>I</a:t>
            </a:r>
            <a:r>
              <a:rPr lang="ru-RU" sz="2300" b="1" i="1" dirty="0">
                <a:solidFill>
                  <a:schemeClr val="bg1"/>
                </a:solidFill>
                <a:latin typeface="Century Gothic" pitchFamily="34" charset="0"/>
              </a:rPr>
              <a:t> ранга, кавалер ордена Виктории</a:t>
            </a:r>
            <a:r>
              <a:rPr lang="ru-RU" sz="4000" dirty="0">
                <a:solidFill>
                  <a:schemeClr val="bg1"/>
                </a:solidFill>
                <a:latin typeface="Century Gothic" pitchFamily="34" charset="0"/>
              </a:rPr>
              <a:t> 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1674" y="1916113"/>
            <a:ext cx="4926590" cy="3960812"/>
          </a:xfrm>
        </p:spPr>
        <p:txBody>
          <a:bodyPr>
            <a:normAutofit/>
          </a:bodyPr>
          <a:lstStyle/>
          <a:p>
            <a:pPr eaLnBrk="1" hangingPunct="1">
              <a:buFontTx/>
              <a:buNone/>
            </a:pPr>
            <a:r>
              <a:rPr lang="ru-RU" sz="3000" b="1" dirty="0">
                <a:solidFill>
                  <a:schemeClr val="bg1"/>
                </a:solidFill>
                <a:latin typeface="Monotype Corsiva" pitchFamily="66" charset="0"/>
              </a:rPr>
              <a:t>    </a:t>
            </a:r>
            <a:r>
              <a:rPr lang="ru-RU" sz="2300" b="1" i="1" dirty="0">
                <a:solidFill>
                  <a:schemeClr val="bg1"/>
                </a:solidFill>
                <a:latin typeface="Century Gothic" pitchFamily="34" charset="0"/>
              </a:rPr>
              <a:t>«Если бы мы остались в живых, то какую бы я поведал повесть о твердости, выносливости и отваге моих товарищей! Мои неровные строки и наши мертвые тела должны поведать эту повесть».</a:t>
            </a: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6659563" y="6508750"/>
            <a:ext cx="244951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accent2"/>
            </a:outerShdw>
          </a:effec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ru-RU" sz="1200" b="0" i="1" dirty="0">
                <a:solidFill>
                  <a:srgbClr val="C0C0C0"/>
                </a:solidFill>
              </a:rPr>
              <a:t> </a:t>
            </a:r>
            <a:endParaRPr lang="en-US" sz="1200" b="0" i="1" dirty="0">
              <a:solidFill>
                <a:srgbClr val="C0C0C0"/>
              </a:solidFill>
              <a:latin typeface="Arial Narrow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6DB6C2C-6C1D-4B59-BA08-7F21A4EAEA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4544" y="1849657"/>
            <a:ext cx="2687783" cy="40316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Последняя запись в дневнике Роберта Скотта сделана 29 марта 1912 года: </a:t>
            </a:r>
            <a:r>
              <a:rPr lang="ru-RU" b="1" dirty="0">
                <a:solidFill>
                  <a:schemeClr val="bg1"/>
                </a:solidFill>
                <a:latin typeface="Arial Black" panose="020B0A04020102020204" pitchFamily="34" charset="0"/>
              </a:rPr>
              <a:t>«Мы знали, что мы идём на риск. Обстоятельства против нас, и потому у нас нет причин жаловаться. Смерть уже близка. Ради Бога, позаботьтесь о   наших близких!..»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06007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236C8F1F-E97A-4374-9081-95B29BCEEA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454" y="365126"/>
            <a:ext cx="6367895" cy="1325563"/>
          </a:xfrm>
        </p:spPr>
        <p:txBody>
          <a:bodyPr>
            <a:normAutofit/>
          </a:bodyPr>
          <a:lstStyle/>
          <a:p>
            <a:r>
              <a:rPr lang="ru-RU" sz="3600" b="1" dirty="0" err="1">
                <a:solidFill>
                  <a:schemeClr val="bg1"/>
                </a:solidFill>
                <a:latin typeface="Arial Black" panose="020B0A04020102020204" pitchFamily="34" charset="0"/>
              </a:rPr>
              <a:t>Руал</a:t>
            </a:r>
            <a:r>
              <a:rPr lang="ru-RU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 Амундсен</a:t>
            </a:r>
          </a:p>
        </p:txBody>
      </p:sp>
      <p:sp>
        <p:nvSpPr>
          <p:cNvPr id="9221" name="Rectangle 5"/>
          <p:cNvSpPr>
            <a:spLocks noGrp="1" noChangeArrowheads="1"/>
          </p:cNvSpPr>
          <p:nvPr>
            <p:ph idx="1"/>
          </p:nvPr>
        </p:nvSpPr>
        <p:spPr>
          <a:xfrm>
            <a:off x="4343400" y="1825625"/>
            <a:ext cx="4171950" cy="435133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000" dirty="0"/>
              <a:t> </a:t>
            </a:r>
          </a:p>
          <a:p>
            <a:pPr eaLnBrk="1" hangingPunct="1">
              <a:buFontTx/>
              <a:buNone/>
            </a:pPr>
            <a:endParaRPr lang="ru-RU" sz="2000" dirty="0"/>
          </a:p>
          <a:p>
            <a:pPr eaLnBrk="1" hangingPunct="1">
              <a:buFontTx/>
              <a:buNone/>
            </a:pPr>
            <a:r>
              <a:rPr lang="ru-RU" sz="2800" b="1" dirty="0">
                <a:solidFill>
                  <a:schemeClr val="bg1"/>
                </a:solidFill>
                <a:latin typeface="Arial Narrow" pitchFamily="34" charset="0"/>
              </a:rPr>
              <a:t>«…Я пожертвовал бы славой , что бы вернуть Р. Скотта к жизни . Мой триумф омрачен мыслью о его трагедии .Она преследует меня …»</a:t>
            </a:r>
          </a:p>
        </p:txBody>
      </p:sp>
      <p:sp>
        <p:nvSpPr>
          <p:cNvPr id="9219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ru-RU" dirty="0"/>
              <a:t> </a:t>
            </a:r>
          </a:p>
        </p:txBody>
      </p:sp>
      <p:pic>
        <p:nvPicPr>
          <p:cNvPr id="9223" name="Picture 7" descr="C:\Documents and Settings\Владелец\Application Data\Microsoft\Media Catalog\Копия Амундсен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3154" y="1357299"/>
            <a:ext cx="3860246" cy="4662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build="p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08F318-165C-48D2-8097-702D7EF261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Антарктида – материк мира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34DBCD6E-23D1-4868-A66A-1F55B8CD6D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250" y="1690689"/>
            <a:ext cx="6477500" cy="480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4735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730430-760C-46B6-8A60-695305E933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BA992C2-D576-41B0-807B-5F10383D39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6BFDE0F-C977-46DC-8ECC-C4DDB4580B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9018" y="155575"/>
            <a:ext cx="6733309" cy="340315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14F5919-8BE0-4A5A-B24B-AB2A301798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673" y="3324133"/>
            <a:ext cx="5278582" cy="337829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5E4C20D-5855-476F-BB76-6146D35EC8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75274" y="4303750"/>
            <a:ext cx="3668726" cy="192608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E9AC817-2CDB-4EF3-B287-F93C0C56599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0454" b="23434"/>
          <a:stretch/>
        </p:blipFill>
        <p:spPr>
          <a:xfrm>
            <a:off x="0" y="0"/>
            <a:ext cx="2634301" cy="2175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4614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3F57E9-0642-4A81-8786-1B62B83F52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38547"/>
            <a:ext cx="7886700" cy="114458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Животный и растительный мир Антарктиды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CB040779-021C-4BF8-829D-C84C26FA5F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82607" y="884667"/>
            <a:ext cx="2236702" cy="218043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9BF782D-8253-4121-BE52-4423E61507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8619" y="3089564"/>
            <a:ext cx="4839854" cy="362989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7222447-CBBE-4FAB-A8AC-0A9610953C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11" y="1192645"/>
            <a:ext cx="4405745" cy="330430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8B6CDE3-5E03-4864-97D7-5E37A1BC4E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6027" y="4688790"/>
            <a:ext cx="3189469" cy="2125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3444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1B22BA0-8D0D-4A78-9ADA-B039F0FC84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1738" y="106262"/>
            <a:ext cx="3656734" cy="248657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D972839-5FBA-403C-90B0-7A1627ADBE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9781" y="2506661"/>
            <a:ext cx="5458691" cy="409401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EA8A9A4-26EA-4293-8B1D-B945CD93FC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164283" cy="3442855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79BBBB5-3B07-4103-AD80-894BA2A859A2}"/>
              </a:ext>
            </a:extLst>
          </p:cNvPr>
          <p:cNvSpPr/>
          <p:nvPr/>
        </p:nvSpPr>
        <p:spPr>
          <a:xfrm>
            <a:off x="2564825" y="19739"/>
            <a:ext cx="2599458" cy="3956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Морской леопард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82836B5-4745-4AAF-BD10-EAEA1DACFC8B}"/>
              </a:ext>
            </a:extLst>
          </p:cNvPr>
          <p:cNvSpPr/>
          <p:nvPr/>
        </p:nvSpPr>
        <p:spPr>
          <a:xfrm>
            <a:off x="7103919" y="2506662"/>
            <a:ext cx="1804553" cy="4154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Морской слон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1736F96-0506-48FC-A35E-E02150E7C0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123891"/>
            <a:ext cx="3599938" cy="2398459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CE24D68B-3F08-442D-878A-9846DD864544}"/>
              </a:ext>
            </a:extLst>
          </p:cNvPr>
          <p:cNvSpPr/>
          <p:nvPr/>
        </p:nvSpPr>
        <p:spPr>
          <a:xfrm>
            <a:off x="0" y="4123891"/>
            <a:ext cx="1510145" cy="4065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Поморник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D12410E-2D27-4B0E-BCDD-2E3C4859085C}"/>
              </a:ext>
            </a:extLst>
          </p:cNvPr>
          <p:cNvSpPr/>
          <p:nvPr/>
        </p:nvSpPr>
        <p:spPr>
          <a:xfrm>
            <a:off x="7439890" y="0"/>
            <a:ext cx="1730953" cy="4154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Альбатрос</a:t>
            </a:r>
          </a:p>
        </p:txBody>
      </p:sp>
    </p:spTree>
    <p:extLst>
      <p:ext uri="{BB962C8B-B14F-4D97-AF65-F5344CB8AC3E}">
        <p14:creationId xmlns:p14="http://schemas.microsoft.com/office/powerpoint/2010/main" val="28813266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4A221F-A2E8-4650-AC52-EA84B9574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Домашнее задание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D8E6060-A202-46F7-B914-7AF8CB3E5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solidFill>
                  <a:schemeClr val="bg1"/>
                </a:solidFill>
              </a:rPr>
              <a:t>Параграф 34, работа в </a:t>
            </a:r>
            <a:r>
              <a:rPr lang="ru-RU" b="1" dirty="0" err="1">
                <a:solidFill>
                  <a:schemeClr val="bg1"/>
                </a:solidFill>
              </a:rPr>
              <a:t>ЯКлассе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8455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0160" y="1865375"/>
            <a:ext cx="5507175" cy="1312473"/>
          </a:xfrm>
        </p:spPr>
        <p:txBody>
          <a:bodyPr>
            <a:normAutofit/>
          </a:bodyPr>
          <a:lstStyle/>
          <a:p>
            <a:pPr algn="l"/>
            <a:r>
              <a:rPr lang="ru-RU" b="1" dirty="0">
                <a:solidFill>
                  <a:schemeClr val="bg1"/>
                </a:solidFill>
                <a:latin typeface="+mn-lt"/>
              </a:rPr>
              <a:t>Антарктида</a:t>
            </a:r>
            <a:endParaRPr lang="en-US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1164" y="3645790"/>
            <a:ext cx="4506052" cy="1078610"/>
          </a:xfrm>
        </p:spPr>
        <p:txBody>
          <a:bodyPr>
            <a:normAutofit lnSpcReduction="10000"/>
          </a:bodyPr>
          <a:lstStyle/>
          <a:p>
            <a:pPr algn="l"/>
            <a:r>
              <a:rPr lang="ru-RU" dirty="0">
                <a:solidFill>
                  <a:schemeClr val="bg1"/>
                </a:solidFill>
              </a:rPr>
              <a:t>Цели урока: формирование представлений об особенностях Антарктиды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CCDF13-F486-46FB-A1D0-46D0BB35EAA2}"/>
              </a:ext>
            </a:extLst>
          </p:cNvPr>
          <p:cNvSpPr txBox="1"/>
          <p:nvPr/>
        </p:nvSpPr>
        <p:spPr>
          <a:xfrm>
            <a:off x="4835236" y="304800"/>
            <a:ext cx="362989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Затерта во льдах Антарктида,</a:t>
            </a:r>
            <a:b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 </a:t>
            </a:r>
            <a:r>
              <a:rPr lang="ru-RU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шапкою</a:t>
            </a: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спит материк</a:t>
            </a:r>
            <a:b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Здесь даже не скажет фемида,</a:t>
            </a:r>
            <a:b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Насколько он все же велик.</a:t>
            </a:r>
            <a:b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0B4C23C-61FD-4104-B275-DD75476E0C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0068" y="3177848"/>
            <a:ext cx="3629891" cy="3680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7368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Arial Black" panose="020B0A04020102020204" pitchFamily="34" charset="0"/>
              </a:rPr>
              <a:t>Определить географическое положение Антарктиды.</a:t>
            </a:r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166255" y="1825625"/>
            <a:ext cx="3889851" cy="435133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dirty="0">
                <a:solidFill>
                  <a:schemeClr val="bg1"/>
                </a:solidFill>
                <a:latin typeface="Arial Black" panose="020B0A04020102020204" pitchFamily="34" charset="0"/>
              </a:rPr>
              <a:t>1.Определить, как расположен материк относительно экватора, полярных кругов.</a:t>
            </a:r>
          </a:p>
          <a:p>
            <a:pPr>
              <a:buNone/>
            </a:pPr>
            <a:r>
              <a:rPr lang="ru-RU" sz="2000" b="1" dirty="0">
                <a:solidFill>
                  <a:schemeClr val="bg1"/>
                </a:solidFill>
                <a:latin typeface="Arial Black" panose="020B0A04020102020204" pitchFamily="34" charset="0"/>
              </a:rPr>
              <a:t>2.Определить  координаты крайней северной точки.</a:t>
            </a:r>
          </a:p>
          <a:p>
            <a:pPr>
              <a:buNone/>
            </a:pPr>
            <a:r>
              <a:rPr lang="ru-RU" sz="2000" b="1" dirty="0">
                <a:solidFill>
                  <a:schemeClr val="bg1"/>
                </a:solidFill>
                <a:latin typeface="Arial Black" panose="020B0A04020102020204" pitchFamily="34" charset="0"/>
              </a:rPr>
              <a:t>3.Определить, какие океаны и моря омывают  материк.</a:t>
            </a:r>
          </a:p>
          <a:p>
            <a:pPr>
              <a:buNone/>
            </a:pPr>
            <a:r>
              <a:rPr lang="ru-RU" sz="2000" b="1" dirty="0">
                <a:solidFill>
                  <a:schemeClr val="bg1"/>
                </a:solidFill>
                <a:latin typeface="Arial Black" panose="020B0A04020102020204" pitchFamily="34" charset="0"/>
              </a:rPr>
              <a:t>4.Как расположен материк относительно других материков.</a:t>
            </a:r>
          </a:p>
        </p:txBody>
      </p:sp>
      <p:pic>
        <p:nvPicPr>
          <p:cNvPr id="14" name="Picture 2" descr="Географическое положение Антарктид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56106" y="1928802"/>
            <a:ext cx="5087894" cy="4114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43238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Arial Black" panose="020B0A04020102020204" pitchFamily="34" charset="0"/>
              </a:rPr>
              <a:t>История открытия Антарктиды.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108365"/>
            <a:ext cx="7972452" cy="5017799"/>
          </a:xfrm>
        </p:spPr>
        <p:txBody>
          <a:bodyPr>
            <a:normAutofit/>
          </a:bodyPr>
          <a:lstStyle/>
          <a:p>
            <a:pPr algn="ctr">
              <a:spcBef>
                <a:spcPct val="50000"/>
              </a:spcBef>
              <a:buClr>
                <a:schemeClr val="tx2"/>
              </a:buClr>
              <a:buSzPct val="95000"/>
              <a:buFont typeface="Wingdings" pitchFamily="2" charset="2"/>
              <a:buNone/>
            </a:pPr>
            <a:r>
              <a:rPr lang="ru-RU" sz="2400" b="1" dirty="0">
                <a:solidFill>
                  <a:schemeClr val="bg1"/>
                </a:solidFill>
                <a:latin typeface="Arial Black" panose="020B0A04020102020204" pitchFamily="34" charset="0"/>
              </a:rPr>
              <a:t>Несколько веков назад во многих </a:t>
            </a:r>
          </a:p>
          <a:p>
            <a:pPr algn="ctr">
              <a:spcBef>
                <a:spcPct val="50000"/>
              </a:spcBef>
              <a:buClr>
                <a:schemeClr val="tx2"/>
              </a:buClr>
              <a:buSzPct val="95000"/>
              <a:buFont typeface="Wingdings" pitchFamily="2" charset="2"/>
              <a:buNone/>
            </a:pPr>
            <a:r>
              <a:rPr lang="ru-RU" sz="2400" b="1" dirty="0">
                <a:solidFill>
                  <a:schemeClr val="bg1"/>
                </a:solidFill>
                <a:latin typeface="Arial Black" panose="020B0A04020102020204" pitchFamily="34" charset="0"/>
              </a:rPr>
              <a:t>странах мира существовали легенды ,</a:t>
            </a:r>
          </a:p>
          <a:p>
            <a:pPr algn="ctr">
              <a:spcBef>
                <a:spcPct val="50000"/>
              </a:spcBef>
              <a:buClr>
                <a:schemeClr val="tx2"/>
              </a:buClr>
              <a:buSzPct val="95000"/>
              <a:buFont typeface="Wingdings" pitchFamily="2" charset="2"/>
              <a:buNone/>
            </a:pPr>
            <a:r>
              <a:rPr lang="ru-RU" sz="2400" b="1" dirty="0">
                <a:solidFill>
                  <a:schemeClr val="bg1"/>
                </a:solidFill>
                <a:latin typeface="Arial Black" panose="020B0A04020102020204" pitchFamily="34" charset="0"/>
              </a:rPr>
              <a:t>строились предположения , даже </a:t>
            </a:r>
          </a:p>
          <a:p>
            <a:pPr algn="ctr">
              <a:spcBef>
                <a:spcPct val="50000"/>
              </a:spcBef>
              <a:buClr>
                <a:schemeClr val="tx2"/>
              </a:buClr>
              <a:buSzPct val="95000"/>
              <a:buFont typeface="Wingdings" pitchFamily="2" charset="2"/>
              <a:buNone/>
            </a:pPr>
            <a:r>
              <a:rPr lang="ru-RU" sz="2400" b="1" dirty="0">
                <a:solidFill>
                  <a:schemeClr val="bg1"/>
                </a:solidFill>
                <a:latin typeface="Arial Black" panose="020B0A04020102020204" pitchFamily="34" charset="0"/>
              </a:rPr>
              <a:t>делались расчеты о существовании </a:t>
            </a:r>
          </a:p>
          <a:p>
            <a:pPr algn="ctr">
              <a:spcBef>
                <a:spcPct val="50000"/>
              </a:spcBef>
              <a:buClr>
                <a:schemeClr val="tx2"/>
              </a:buClr>
              <a:buSzPct val="95000"/>
              <a:buFont typeface="Wingdings" pitchFamily="2" charset="2"/>
              <a:buNone/>
            </a:pPr>
            <a:r>
              <a:rPr lang="ru-RU" sz="2400" b="1" dirty="0">
                <a:solidFill>
                  <a:schemeClr val="bg1"/>
                </a:solidFill>
                <a:latin typeface="Arial Black" panose="020B0A04020102020204" pitchFamily="34" charset="0"/>
              </a:rPr>
              <a:t>материка далеко на юге.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C8B4B5B-24F0-4B33-BF6D-4059291FAF2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53" t="15998" r="2027" b="8942"/>
          <a:stretch/>
        </p:blipFill>
        <p:spPr>
          <a:xfrm>
            <a:off x="3311237" y="3779837"/>
            <a:ext cx="5832763" cy="307816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4C6A4BA-D02B-4A31-AE6A-15F816E8E1D0}" type="slidenum">
              <a:rPr lang="ru-RU"/>
              <a:pPr/>
              <a:t>5</a:t>
            </a:fld>
            <a:endParaRPr lang="ru-RU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>
          <a:xfrm>
            <a:off x="517525" y="334963"/>
            <a:ext cx="8596313" cy="117475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dirty="0"/>
              <a:t> </a:t>
            </a:r>
            <a:r>
              <a:rPr lang="ru-RU" sz="2600" b="1" dirty="0">
                <a:solidFill>
                  <a:schemeClr val="bg1"/>
                </a:solidFill>
                <a:latin typeface="Arial Black" panose="020B0A04020102020204" pitchFamily="34" charset="0"/>
              </a:rPr>
              <a:t>Одним из первых попытку найти Южный материк предпринял в 1772 – 1775 годах </a:t>
            </a:r>
            <a:r>
              <a:rPr lang="ru-RU" sz="3000" b="1" dirty="0">
                <a:solidFill>
                  <a:schemeClr val="bg1"/>
                </a:solidFill>
                <a:latin typeface="Arial Black" panose="020B0A04020102020204" pitchFamily="34" charset="0"/>
              </a:rPr>
              <a:t>Джеймс Кук</a:t>
            </a:r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body" sz="half" idx="2"/>
          </p:nvPr>
        </p:nvSpPr>
        <p:spPr>
          <a:xfrm>
            <a:off x="3574466" y="1766887"/>
            <a:ext cx="5403279" cy="4589463"/>
          </a:xfrm>
        </p:spPr>
        <p:txBody>
          <a:bodyPr>
            <a:normAutofit/>
          </a:bodyPr>
          <a:lstStyle/>
          <a:p>
            <a:pPr eaLnBrk="1" hangingPunct="1">
              <a:buNone/>
            </a:pPr>
            <a:r>
              <a:rPr lang="ru-RU" sz="2400" b="1" dirty="0"/>
              <a:t>   </a:t>
            </a:r>
            <a:r>
              <a:rPr lang="ru-RU" sz="2400" b="1" dirty="0">
                <a:solidFill>
                  <a:schemeClr val="bg1"/>
                </a:solidFill>
              </a:rPr>
              <a:t>«… Я смело могу сказать   что ни один человек никогда не решиться проникнуть на юг дальше , чем это удалось мне. Земли , что могут находиться южнее никогда не будут исследованы…»</a:t>
            </a:r>
          </a:p>
          <a:p>
            <a:pPr>
              <a:buNone/>
            </a:pPr>
            <a:r>
              <a:rPr lang="ru-RU" sz="2400" b="1" dirty="0">
                <a:solidFill>
                  <a:schemeClr val="bg1"/>
                </a:solidFill>
              </a:rPr>
              <a:t>«Если кто-либо обнаружит решимость и упорство…и проникнет далее меня на юг, я не буду завидовать славе его открытий. Но должен сказать, что миру его открытия не принесут никакой пользы».</a:t>
            </a:r>
          </a:p>
          <a:p>
            <a:pPr eaLnBrk="1" hangingPunct="1">
              <a:buNone/>
            </a:pP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10" name="Клип 9"/>
          <p:cNvPicPr>
            <a:picLocks noGrp="1"/>
          </p:cNvPicPr>
          <p:nvPr>
            <p:ph type="clipArt"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12737" y="1766888"/>
            <a:ext cx="3261729" cy="411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1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utoUpdateAnimBg="0"/>
      <p:bldP spid="6153" grpId="0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0B95A0-D6D7-4C68-824E-9862F1626B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BFAC8A0-4059-4720-B6BB-D6A31237F65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ABD0F12-4DCA-407E-9769-4FB6757F239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EF94D7A-72CB-4678-B585-EFA49AD82E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982" y="213081"/>
            <a:ext cx="8718036" cy="6431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3075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828116-86CB-4D17-A534-CD92ADBC7C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chemeClr val="bg1"/>
                </a:solidFill>
                <a:latin typeface="Arial Black" panose="020B0A04020102020204" pitchFamily="34" charset="0"/>
              </a:rPr>
              <a:t>Каков ледяной покров и рельеф Антарктиды?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3ECEAA4-B69C-4133-B4E8-A12C265D32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Прочитайте пункт на стр. 137</a:t>
            </a:r>
          </a:p>
          <a:p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Составьте по 2 вопроса по предложенному тексту.</a:t>
            </a:r>
          </a:p>
          <a:p>
            <a:endParaRPr lang="ru-RU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5FE6825-643B-4ED7-9925-425C15494D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309" y="3215871"/>
            <a:ext cx="8631382" cy="360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5058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3AA422-FFF6-4EA9-8D6D-F69FC2EFAB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Используя интернет ресурсы, выясните, что такое «</a:t>
            </a:r>
            <a:r>
              <a:rPr lang="ru-RU" dirty="0" err="1">
                <a:solidFill>
                  <a:schemeClr val="bg1"/>
                </a:solidFill>
                <a:latin typeface="Arial Black" panose="020B0A04020102020204" pitchFamily="34" charset="0"/>
              </a:rPr>
              <a:t>нунатак</a:t>
            </a:r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6D6A0C4-2AD3-4F11-A628-E25A60452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272145"/>
            <a:ext cx="7886700" cy="3904818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полностью окружённый льдом скалистый пик, горный гребень или холм, выступающий над поверхностью ледникового покрова или горного ледника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290DE95-F77C-4B8E-8BB7-9AFE58E217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3459" y="3565679"/>
            <a:ext cx="4391891" cy="2927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704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1354162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СТРАНА МОРОЗОВ И ЖЕСТОКОГО СОЛНЦА</a:t>
            </a:r>
            <a:br>
              <a:rPr lang="ru-RU" sz="3600" b="1" dirty="0">
                <a:solidFill>
                  <a:schemeClr val="bg1"/>
                </a:solidFill>
                <a:latin typeface="Arial Black" panose="020B0A04020102020204" pitchFamily="34" charset="0"/>
              </a:rPr>
            </a:br>
            <a:endParaRPr lang="ru-RU" sz="36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25624"/>
            <a:ext cx="8058150" cy="4757737"/>
          </a:xfrm>
        </p:spPr>
        <p:txBody>
          <a:bodyPr>
            <a:normAutofit lnSpcReduction="10000"/>
          </a:bodyPr>
          <a:lstStyle/>
          <a:p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Почему же Антарктиду называют страной морозов и жестокого солнца? </a:t>
            </a:r>
          </a:p>
          <a:p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 Почему в июле холоднее, чем в январе?</a:t>
            </a:r>
          </a:p>
          <a:p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Почему Антарктиду называют холодильником Земли, ведь есть же ещё и Северный полюс, однако там таких низких температур не наблюдается?</a:t>
            </a:r>
          </a:p>
          <a:p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В какое время года лучше путешествовать по Антарктиде?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00116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84</TotalTime>
  <Words>777</Words>
  <Application>Microsoft Office PowerPoint</Application>
  <PresentationFormat>Экран (4:3)</PresentationFormat>
  <Paragraphs>69</Paragraphs>
  <Slides>18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8" baseType="lpstr">
      <vt:lpstr>Arial</vt:lpstr>
      <vt:lpstr>Arial Black</vt:lpstr>
      <vt:lpstr>Arial Narrow</vt:lpstr>
      <vt:lpstr>Calibri</vt:lpstr>
      <vt:lpstr>Calibri Light</vt:lpstr>
      <vt:lpstr>Century Gothic</vt:lpstr>
      <vt:lpstr>Monotype Corsiva</vt:lpstr>
      <vt:lpstr>Times New Roman</vt:lpstr>
      <vt:lpstr>Wingdings</vt:lpstr>
      <vt:lpstr>Office Theme</vt:lpstr>
      <vt:lpstr>Презентация PowerPoint</vt:lpstr>
      <vt:lpstr>Антарктида</vt:lpstr>
      <vt:lpstr>Определить географическое положение Антарктиды.</vt:lpstr>
      <vt:lpstr>История открытия Антарктиды.</vt:lpstr>
      <vt:lpstr> Одним из первых попытку найти Южный материк предпринял в 1772 – 1775 годах Джеймс Кук</vt:lpstr>
      <vt:lpstr>Презентация PowerPoint</vt:lpstr>
      <vt:lpstr>Каков ледяной покров и рельеф Антарктиды?</vt:lpstr>
      <vt:lpstr>Используя интернет ресурсы, выясните, что такое «нунатак»</vt:lpstr>
      <vt:lpstr>СТРАНА МОРОЗОВ И ЖЕСТОКОГО СОЛНЦА </vt:lpstr>
      <vt:lpstr>Покорение Южного полюса</vt:lpstr>
      <vt:lpstr>Роберт Фолькон Скотт            капитан I ранга, кавалер ордена Виктории </vt:lpstr>
      <vt:lpstr>Презентация PowerPoint</vt:lpstr>
      <vt:lpstr>Руал Амундсен</vt:lpstr>
      <vt:lpstr>Антарктида – материк мира</vt:lpstr>
      <vt:lpstr>Презентация PowerPoint</vt:lpstr>
      <vt:lpstr>Животный и растительный мир Антарктиды</vt:lpstr>
      <vt:lpstr>Презентация PowerPoint</vt:lpstr>
      <vt:lpstr>Домашнее задание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Пользователь</cp:lastModifiedBy>
  <cp:revision>20</cp:revision>
  <dcterms:created xsi:type="dcterms:W3CDTF">2019-02-21T15:01:25Z</dcterms:created>
  <dcterms:modified xsi:type="dcterms:W3CDTF">2023-02-02T15:48:48Z</dcterms:modified>
</cp:coreProperties>
</file>