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8" r:id="rId2"/>
    <p:sldId id="259" r:id="rId3"/>
    <p:sldId id="256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0000"/>
    <a:srgbClr val="DDD6EA"/>
    <a:srgbClr val="FF6600"/>
    <a:srgbClr val="FF0048"/>
    <a:srgbClr val="FAFAF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00" autoAdjust="0"/>
    <p:restoredTop sz="89502" autoAdjust="0"/>
  </p:normalViewPr>
  <p:slideViewPr>
    <p:cSldViewPr snapToGrid="0">
      <p:cViewPr>
        <p:scale>
          <a:sx n="70" d="100"/>
          <a:sy n="70" d="100"/>
        </p:scale>
        <p:origin x="-2004" y="-3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9C0AD-6A4A-4393-8831-3707A2299C54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F440C4-4E32-4FF2-8792-FB528EB647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5151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 возникновением у людей различных потребностей </a:t>
            </a:r>
            <a:r>
              <a:rPr lang="ru-RU" dirty="0" smtClean="0"/>
              <a:t>возникают </a:t>
            </a:r>
            <a:r>
              <a:rPr lang="ru-RU" dirty="0" smtClean="0"/>
              <a:t>новые технологии.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440C4-4E32-4FF2-8792-FB528EB6476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82211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6. Космические технологии – </a:t>
            </a:r>
            <a:r>
              <a:rPr lang="ru-RU" dirty="0" err="1" smtClean="0"/>
              <a:t>технологии</a:t>
            </a:r>
            <a:r>
              <a:rPr lang="ru-RU" dirty="0" smtClean="0"/>
              <a:t>,</a:t>
            </a:r>
            <a:r>
              <a:rPr lang="ru-RU" baseline="0" dirty="0" smtClean="0"/>
              <a:t> связанные с запусков объектов и живых существ в космос, спуском на Землю и с непосредственной работой в космосе. Эти технологии используют для создания космической техники: спутников, космических телескопов, межпланетных космических станций, орбитальных станций и т.д.</a:t>
            </a:r>
          </a:p>
          <a:p>
            <a:r>
              <a:rPr lang="ru-RU" baseline="0" dirty="0" smtClean="0"/>
              <a:t>На фото (слева направо): международная космическая станция, центр космической связи «Дубна».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440C4-4E32-4FF2-8792-FB528EB64760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Промышленные технологии состоят из частей, которые</a:t>
            </a:r>
            <a:r>
              <a:rPr lang="ru-RU" baseline="0" dirty="0" smtClean="0"/>
              <a:t> называют производственные технологии. Например, на электростанциях получают электрическую энергию – это технологии производства энергии. С помощью технологий передачи энергии (линий электропередачи) ее передают потребителям. Освещение и обогрев помещений осуществляется с помощью технологий использования энергии.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440C4-4E32-4FF2-8792-FB528EB64760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Кроме</a:t>
            </a:r>
            <a:r>
              <a:rPr lang="ru-RU" baseline="0" dirty="0" smtClean="0"/>
              <a:t> того</a:t>
            </a:r>
            <a:r>
              <a:rPr lang="ru-RU" dirty="0" smtClean="0"/>
              <a:t>, возможность развивать технику дает толчок</a:t>
            </a:r>
            <a:r>
              <a:rPr lang="ru-RU" baseline="0" dirty="0" smtClean="0"/>
              <a:t> развитию науки. Например, успехи атомной и ядерной физики в </a:t>
            </a:r>
            <a:r>
              <a:rPr lang="en-US" baseline="0" dirty="0" smtClean="0"/>
              <a:t>XX</a:t>
            </a:r>
            <a:r>
              <a:rPr lang="ru-RU" baseline="0" dirty="0" smtClean="0"/>
              <a:t> в. Открыли возможность появления новых видов энергии, что повлекло за собой строительство атомных электростанций.</a:t>
            </a:r>
          </a:p>
          <a:p>
            <a:r>
              <a:rPr lang="ru-RU" baseline="0" dirty="0" smtClean="0"/>
              <a:t>Как вы думаете, о чем пойдет речь на уроке?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440C4-4E32-4FF2-8792-FB528EB6476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92942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текущем учебном году мы рассмотрим лишь некоторые промышленные и производственные</a:t>
            </a:r>
            <a:r>
              <a:rPr lang="ru-RU" baseline="0" dirty="0" smtClean="0"/>
              <a:t> технологии.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440C4-4E32-4FF2-8792-FB528EB6476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65125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Для работы промышленности нужно использовать</a:t>
            </a:r>
            <a:r>
              <a:rPr lang="ru-RU" baseline="0" dirty="0" smtClean="0"/>
              <a:t> знания, которые называют промышленные технологии. Выделим самые главные из </a:t>
            </a:r>
            <a:r>
              <a:rPr lang="ru-RU" baseline="0" dirty="0" smtClean="0"/>
              <a:t>них:</a:t>
            </a:r>
          </a:p>
          <a:p>
            <a:pPr marL="228600" indent="-228600">
              <a:buFont typeface="+mj-lt"/>
              <a:buAutoNum type="arabicPeriod"/>
            </a:pPr>
            <a:r>
              <a:rPr lang="ru-RU" baseline="0" dirty="0" smtClean="0"/>
              <a:t>Технологии металлургии включают знания о процессах получения металлов и сплавов из руды и других материалов. А также о том, как менять состав  и свойства металлов. К разновидностям технологий металлургии относятся технологии получения стали, меди, бронзы.</a:t>
            </a:r>
          </a:p>
          <a:p>
            <a:pPr marL="228600" indent="-228600">
              <a:buFont typeface="+mj-lt"/>
              <a:buNone/>
            </a:pPr>
            <a:r>
              <a:rPr lang="ru-RU" baseline="0" dirty="0" smtClean="0"/>
              <a:t>На фото (слева направо): добыча железной руды, процесс литья алюминия.</a:t>
            </a:r>
            <a:endParaRPr lang="ru-RU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440C4-4E32-4FF2-8792-FB528EB6476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57829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2. Машиностроительные технологии включают</a:t>
            </a:r>
            <a:r>
              <a:rPr lang="ru-RU" baseline="0" dirty="0" smtClean="0"/>
              <a:t> процесс конструирования и производства различных машин, приборов, проектирования машиностроительных заводов и организации на них производства.</a:t>
            </a:r>
          </a:p>
          <a:p>
            <a:r>
              <a:rPr lang="ru-RU" baseline="0" dirty="0" smtClean="0"/>
              <a:t>На фото (слева направо): сборочный конвейер на автомобильном заводе, автоматическая линия на автозаводе.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440C4-4E32-4FF2-8792-FB528EB64760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3. Энергетические технологии – </a:t>
            </a:r>
            <a:r>
              <a:rPr lang="ru-RU" dirty="0" err="1" smtClean="0"/>
              <a:t>технологии</a:t>
            </a:r>
            <a:r>
              <a:rPr lang="ru-RU" dirty="0" smtClean="0"/>
              <a:t> производства, передачи</a:t>
            </a:r>
            <a:r>
              <a:rPr lang="ru-RU" baseline="0" dirty="0" smtClean="0"/>
              <a:t> и использования различных видов энергии, в том числе электрической. Современная техника позволяет использовать неисчерпаемые источники энергии: солнечную, ветровую, энергию морских отливов и приливов.</a:t>
            </a:r>
          </a:p>
          <a:p>
            <a:r>
              <a:rPr lang="ru-RU" baseline="0" dirty="0" smtClean="0"/>
              <a:t>На фото (слева направо): Красноярская гидроэлектростанция, линии электропередачи.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440C4-4E32-4FF2-8792-FB528EB64760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Биотехнологии – технологии использования живых организмов или</a:t>
            </a:r>
            <a:r>
              <a:rPr lang="ru-RU" baseline="0" dirty="0" smtClean="0"/>
              <a:t> продуктов их жизнедеятельности для решения технологических задач, для создания живых организмов с нужными свойствами. Биотехнологии используются, например, для получения молочных продуктов. На фото – первое клонированное животное – овечка Долли.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440C4-4E32-4FF2-8792-FB528EB64760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Биотехнологии используются в медицине для создания новых лекарств. Так, первый антибиотик – пенициллин – был создан в 1928 г. Британским ученым Александром Флемингом на основе продуктов жизнедеятельности плесневых грибов. До этого открытия десятки тысяч людей умирали от болезней, которые сейчас успешно лечат антибиотики.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440C4-4E32-4FF2-8792-FB528EB64760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5. Технологии производства продуктов питания – технологии, связанные с производством, обработкой продуктов сельского хозяйства и получения из них продуктов для питания человека.</a:t>
            </a:r>
          </a:p>
          <a:p>
            <a:r>
              <a:rPr lang="ru-RU" dirty="0" smtClean="0"/>
              <a:t>На фото (слева направо): линия по производству мороженого, производство кондитерских изделий.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440C4-4E32-4FF2-8792-FB528EB64760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95000"/>
                </a:schemeClr>
              </a:gs>
              <a:gs pos="63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5114925" cy="3730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366120"/>
            <a:ext cx="5321706" cy="32806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002" y="187706"/>
            <a:ext cx="7886700" cy="101329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Constantia" pitchFamily="18" charset="0"/>
              </a:rPr>
              <a:t>Промышленные технологии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337481"/>
            <a:ext cx="7886700" cy="483948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ru-RU" sz="2800" dirty="0" smtClean="0">
                <a:latin typeface="Constantia" pitchFamily="18" charset="0"/>
              </a:rPr>
              <a:t>Технологии производства продуктов питания</a:t>
            </a:r>
            <a:endParaRPr lang="ru-RU" sz="2800" dirty="0">
              <a:latin typeface="Constantia" pitchFamily="18" charset="0"/>
            </a:endParaRPr>
          </a:p>
        </p:txBody>
      </p:sp>
      <p:pic>
        <p:nvPicPr>
          <p:cNvPr id="22530" name="Picture 2" descr="https://www.domod.ru/upload/sprint.editor/59b/img-1545654616-928-1364450690-f1fbb14d3f9b58892d1c97dc4328e0e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376" y="2308883"/>
            <a:ext cx="5040336" cy="33619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532" name="Picture 4" descr="https://edu.isuct.ru/pluginfile.php/51428/course/overviewfiles/csm_iStock-177529787_jordachelr_6be2e517a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6751" y="3072193"/>
            <a:ext cx="5059383" cy="33695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002" y="187706"/>
            <a:ext cx="7886700" cy="101329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Constantia" pitchFamily="18" charset="0"/>
              </a:rPr>
              <a:t>Промышленные технологии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337481"/>
            <a:ext cx="7886700" cy="483948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6"/>
            </a:pPr>
            <a:r>
              <a:rPr lang="ru-RU" sz="2800" dirty="0" smtClean="0">
                <a:latin typeface="Constantia" pitchFamily="18" charset="0"/>
              </a:rPr>
              <a:t>Космические технологии</a:t>
            </a:r>
            <a:endParaRPr lang="ru-RU" sz="2800" dirty="0">
              <a:latin typeface="Constantia" pitchFamily="18" charset="0"/>
            </a:endParaRPr>
          </a:p>
        </p:txBody>
      </p:sp>
      <p:pic>
        <p:nvPicPr>
          <p:cNvPr id="23554" name="Picture 2" descr="https://mirkosmosa.ru/download/news/8/716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4410" y="2006222"/>
            <a:ext cx="4614318" cy="30762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556" name="Picture 4" descr="https://eng.rscc.ru/media/en_thumbs/en/b5/30/b53092a5-9bff-4119-97bd-81fd6065e10c/dubna3.jpg__1460x960_q95_subsampling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23678" y="3346574"/>
            <a:ext cx="4597246" cy="30542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081" y="187706"/>
            <a:ext cx="8270543" cy="101329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Constantia" pitchFamily="18" charset="0"/>
              </a:rPr>
              <a:t>Производственные технологии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160045"/>
            <a:ext cx="7886700" cy="1637747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Constantia" pitchFamily="18" charset="0"/>
              </a:rPr>
              <a:t>Технологии производства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Constantia" pitchFamily="18" charset="0"/>
              </a:rPr>
              <a:t>Технологии передачи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Constantia" pitchFamily="18" charset="0"/>
              </a:rPr>
              <a:t>Технологии использования</a:t>
            </a:r>
            <a:endParaRPr lang="ru-RU" sz="2800" dirty="0">
              <a:latin typeface="Constantia" pitchFamily="18" charset="0"/>
            </a:endParaRPr>
          </a:p>
        </p:txBody>
      </p:sp>
      <p:pic>
        <p:nvPicPr>
          <p:cNvPr id="6" name="Picture 2" descr="https://pp.userapi.com/c844721/v844721647/758f2/KiLCz1LLhSA.jpg"/>
          <p:cNvPicPr>
            <a:picLocks noChangeAspect="1" noChangeArrowheads="1"/>
          </p:cNvPicPr>
          <p:nvPr/>
        </p:nvPicPr>
        <p:blipFill>
          <a:blip r:embed="rId3" cstate="print"/>
          <a:srcRect b="3320"/>
          <a:stretch>
            <a:fillRect/>
          </a:stretch>
        </p:blipFill>
        <p:spPr bwMode="auto">
          <a:xfrm>
            <a:off x="518615" y="2934865"/>
            <a:ext cx="3016156" cy="19435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4" descr="https://uk-parkovaya.ru/wp-content/uploads/3/0/9/3096197ca1bd8b42fc6c377e23370b5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16406" y="3407854"/>
            <a:ext cx="2607623" cy="19557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578" name="Picture 2" descr="https://spassk.pnzreg.ru/upload/iblock/26a/26a6c0b63e8991b349569bed0c2f23b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22878" y="3899202"/>
            <a:ext cx="3057099" cy="20698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081" y="187706"/>
            <a:ext cx="8270543" cy="101329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Constantia" pitchFamily="18" charset="0"/>
              </a:rPr>
              <a:t>Задание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023" y="1160045"/>
            <a:ext cx="8175009" cy="244296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Constantia" pitchFamily="18" charset="0"/>
              </a:rPr>
              <a:t>Найти в Интернете примеры биотехнологий.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Constantia" pitchFamily="18" charset="0"/>
              </a:rPr>
              <a:t>Найти в Интернете информацию о предприятиях вашего региона и профессиях людей, которые на них работают. </a:t>
            </a:r>
            <a:r>
              <a:rPr lang="ru-RU" sz="2800" dirty="0" smtClean="0">
                <a:latin typeface="Constantia" pitchFamily="18" charset="0"/>
              </a:rPr>
              <a:t>Заполнить</a:t>
            </a:r>
            <a:r>
              <a:rPr lang="ru-RU" sz="2800" dirty="0" smtClean="0">
                <a:latin typeface="Constantia" pitchFamily="18" charset="0"/>
              </a:rPr>
              <a:t> </a:t>
            </a:r>
            <a:r>
              <a:rPr lang="ru-RU" sz="2800" dirty="0" smtClean="0">
                <a:latin typeface="Constantia" pitchFamily="18" charset="0"/>
              </a:rPr>
              <a:t>таблицу.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23367319"/>
              </p:ext>
            </p:extLst>
          </p:nvPr>
        </p:nvGraphicFramePr>
        <p:xfrm>
          <a:off x="950792" y="3362277"/>
          <a:ext cx="7196920" cy="13027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98460"/>
                <a:gridCol w="3598460"/>
              </a:tblGrid>
              <a:tr h="48639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nstantia" pitchFamily="18" charset="0"/>
                        </a:rPr>
                        <a:t>Название предприятия</a:t>
                      </a:r>
                      <a:endParaRPr lang="ru-RU" sz="2400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nstantia" pitchFamily="18" charset="0"/>
                        </a:rPr>
                        <a:t>Профессии</a:t>
                      </a:r>
                      <a:endParaRPr lang="ru-RU" sz="2400" dirty="0">
                        <a:latin typeface="Constantia" pitchFamily="18" charset="0"/>
                      </a:endParaRPr>
                    </a:p>
                  </a:txBody>
                  <a:tcPr/>
                </a:tc>
              </a:tr>
              <a:tr h="81640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0062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postupi.online/images/images1366/41/66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3976" y="678655"/>
            <a:ext cx="6840760" cy="4248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1" y="0"/>
            <a:ext cx="9144000" cy="68580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95000"/>
                </a:schemeClr>
              </a:gs>
              <a:gs pos="63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2955" y="591573"/>
            <a:ext cx="8584442" cy="2249167"/>
          </a:xfrm>
          <a:noFill/>
        </p:spPr>
        <p:txBody>
          <a:bodyPr>
            <a:noAutofit/>
          </a:bodyPr>
          <a:lstStyle/>
          <a:p>
            <a:r>
              <a:rPr lang="ru-RU" sz="6000" b="1" dirty="0" smtClean="0">
                <a:ln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Rupster Script Free" panose="02000000000000000000" pitchFamily="2" charset="-52"/>
              </a:rPr>
              <a:t>Промышленные и </a:t>
            </a:r>
            <a:r>
              <a:rPr lang="ru-RU" sz="6000" b="1" dirty="0" smtClean="0">
                <a:ln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Rupster Script Free"/>
              </a:rPr>
              <a:t>производственные</a:t>
            </a:r>
            <a:r>
              <a:rPr lang="ru-RU" sz="6000" b="1" dirty="0" smtClean="0">
                <a:ln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Rupster Script Free" panose="02000000000000000000" pitchFamily="2" charset="-52"/>
              </a:rPr>
              <a:t> технологии</a:t>
            </a:r>
            <a:endParaRPr lang="ru-RU" sz="6000" b="1" dirty="0">
              <a:ln/>
              <a:solidFill>
                <a:schemeClr val="accent5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Rupster Script Free" panose="020000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28646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Constantia" pitchFamily="18" charset="0"/>
              </a:rPr>
              <a:t>Самыми давними технологиями</a:t>
            </a:r>
            <a:b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Constantia" pitchFamily="18" charset="0"/>
              </a:rPr>
            </a:b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Constantia" pitchFamily="18" charset="0"/>
              </a:rPr>
              <a:t> можно считать: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361593"/>
            <a:ext cx="7886700" cy="5462292"/>
          </a:xfrm>
        </p:spPr>
        <p:txBody>
          <a:bodyPr/>
          <a:lstStyle/>
          <a:p>
            <a:r>
              <a:rPr lang="ru-RU" sz="2400" dirty="0" smtClean="0">
                <a:latin typeface="Constantia" pitchFamily="18" charset="0"/>
              </a:rPr>
              <a:t>Обработку камня, дерева, шкурок и других материалов каменными ножами и рубилами (около </a:t>
            </a:r>
            <a:r>
              <a:rPr lang="ru-RU" sz="2400" dirty="0" smtClean="0">
                <a:latin typeface="Constantia" pitchFamily="18" charset="0"/>
              </a:rPr>
              <a:t>8000 </a:t>
            </a:r>
            <a:r>
              <a:rPr lang="ru-RU" sz="2400" dirty="0" smtClean="0">
                <a:latin typeface="Constantia" pitchFamily="18" charset="0"/>
              </a:rPr>
              <a:t>г. до н.э.)</a:t>
            </a:r>
          </a:p>
          <a:p>
            <a:r>
              <a:rPr lang="ru-RU" sz="2400" dirty="0" smtClean="0">
                <a:latin typeface="Constantia" pitchFamily="18" charset="0"/>
              </a:rPr>
              <a:t>Использование огня для обработки пищевых продуктов, обогрева жилья (около </a:t>
            </a:r>
            <a:r>
              <a:rPr lang="ru-RU" sz="2400" dirty="0" smtClean="0">
                <a:latin typeface="Constantia" pitchFamily="18" charset="0"/>
              </a:rPr>
              <a:t>5000 </a:t>
            </a:r>
            <a:r>
              <a:rPr lang="ru-RU" sz="2400" dirty="0" smtClean="0">
                <a:latin typeface="Constantia" pitchFamily="18" charset="0"/>
              </a:rPr>
              <a:t>г. до н.э.)</a:t>
            </a:r>
          </a:p>
          <a:p>
            <a:r>
              <a:rPr lang="ru-RU" sz="2400" dirty="0" smtClean="0">
                <a:latin typeface="Constantia" pitchFamily="18" charset="0"/>
              </a:rPr>
              <a:t>Изготовление сплошных </a:t>
            </a:r>
            <a:r>
              <a:rPr lang="ru-RU" sz="2400" dirty="0" smtClean="0">
                <a:latin typeface="Constantia" pitchFamily="18" charset="0"/>
              </a:rPr>
              <a:t>полос </a:t>
            </a:r>
            <a:r>
              <a:rPr lang="ru-RU" sz="2400" dirty="0" smtClean="0">
                <a:latin typeface="Constantia" pitchFamily="18" charset="0"/>
              </a:rPr>
              <a:t>из </a:t>
            </a:r>
            <a:r>
              <a:rPr lang="ru-RU" sz="2400" dirty="0" smtClean="0">
                <a:latin typeface="Constantia" pitchFamily="18" charset="0"/>
              </a:rPr>
              <a:t>дерева, </a:t>
            </a:r>
            <a:r>
              <a:rPr lang="ru-RU" sz="2400" dirty="0" smtClean="0">
                <a:latin typeface="Constantia" pitchFamily="18" charset="0"/>
              </a:rPr>
              <a:t>посуды из глины с использованием гончарного круга, металлургия меди (около 4000 г. до н.э.)</a:t>
            </a:r>
          </a:p>
          <a:p>
            <a:r>
              <a:rPr lang="ru-RU" sz="2400" dirty="0" smtClean="0">
                <a:latin typeface="Constantia" pitchFamily="18" charset="0"/>
              </a:rPr>
              <a:t>Производство муки из зерна с помощью ручных мельниц, металлургия железа (около </a:t>
            </a:r>
            <a:r>
              <a:rPr lang="ru-RU" sz="2400" dirty="0" smtClean="0">
                <a:latin typeface="Constantia" pitchFamily="18" charset="0"/>
              </a:rPr>
              <a:t>1000 г</a:t>
            </a:r>
            <a:r>
              <a:rPr lang="ru-RU" sz="2400" dirty="0" smtClean="0">
                <a:latin typeface="Constantia" pitchFamily="18" charset="0"/>
              </a:rPr>
              <a:t>. до н.э.)</a:t>
            </a:r>
          </a:p>
          <a:p>
            <a:r>
              <a:rPr lang="ru-RU" sz="2400" dirty="0" smtClean="0">
                <a:latin typeface="Constantia" pitchFamily="18" charset="0"/>
              </a:rPr>
              <a:t>Производство бумаги (105-300 гг.)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002" y="187706"/>
            <a:ext cx="7886700" cy="101329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Constantia" pitchFamily="18" charset="0"/>
              </a:rPr>
              <a:t>Промышленные технологии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337481"/>
            <a:ext cx="7886700" cy="4839482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800" dirty="0" smtClean="0">
                <a:latin typeface="Constantia" pitchFamily="18" charset="0"/>
              </a:rPr>
              <a:t>Технологии металлургии</a:t>
            </a:r>
            <a:endParaRPr lang="ru-RU" sz="2800" dirty="0">
              <a:latin typeface="Constantia" pitchFamily="18" charset="0"/>
            </a:endParaRPr>
          </a:p>
        </p:txBody>
      </p:sp>
      <p:pic>
        <p:nvPicPr>
          <p:cNvPr id="1026" name="Picture 2" descr="https://cdn.fishki.net/upload/post/201310/25/1211946/b58e99123d62c2cb0d9a23ce094fae00.jpg"/>
          <p:cNvPicPr>
            <a:picLocks noChangeAspect="1" noChangeArrowheads="1"/>
          </p:cNvPicPr>
          <p:nvPr/>
        </p:nvPicPr>
        <p:blipFill>
          <a:blip r:embed="rId3"/>
          <a:srcRect b="7270"/>
          <a:stretch>
            <a:fillRect/>
          </a:stretch>
        </p:blipFill>
        <p:spPr bwMode="auto">
          <a:xfrm>
            <a:off x="346643" y="1917465"/>
            <a:ext cx="4853154" cy="29814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https://st5.stpulscen.ru/images/product/352/839/773_big.jpg"/>
          <p:cNvPicPr>
            <a:picLocks noChangeAspect="1" noChangeArrowheads="1"/>
          </p:cNvPicPr>
          <p:nvPr/>
        </p:nvPicPr>
        <p:blipFill>
          <a:blip r:embed="rId4"/>
          <a:srcRect b="3284"/>
          <a:stretch>
            <a:fillRect/>
          </a:stretch>
        </p:blipFill>
        <p:spPr bwMode="auto">
          <a:xfrm>
            <a:off x="4735716" y="3468037"/>
            <a:ext cx="4080738" cy="29600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002" y="187706"/>
            <a:ext cx="7886700" cy="101329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Constantia" pitchFamily="18" charset="0"/>
              </a:rPr>
              <a:t>Промышленные технологии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337481"/>
            <a:ext cx="7886700" cy="483948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ru-RU" sz="2800" dirty="0" smtClean="0">
                <a:latin typeface="Constantia" pitchFamily="18" charset="0"/>
              </a:rPr>
              <a:t>Машиностроительные технологии</a:t>
            </a:r>
            <a:endParaRPr lang="ru-RU" sz="2800" dirty="0">
              <a:latin typeface="Constantia" pitchFamily="18" charset="0"/>
            </a:endParaRPr>
          </a:p>
        </p:txBody>
      </p:sp>
      <p:pic>
        <p:nvPicPr>
          <p:cNvPr id="18434" name="Picture 2" descr="https://avtosreda.ru/upload/iblock/bbc/8808f4442f86d984a6a0d7b25389132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961" y="2016906"/>
            <a:ext cx="4762244" cy="32197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436" name="Picture 4" descr="https://a.d-cd.net/450f32s-96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1876" y="3162197"/>
            <a:ext cx="4336340" cy="3252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002" y="187706"/>
            <a:ext cx="7886700" cy="101329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Constantia" pitchFamily="18" charset="0"/>
              </a:rPr>
              <a:t>Промышленные технологии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337481"/>
            <a:ext cx="7886700" cy="483948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ru-RU" sz="2800" dirty="0" smtClean="0">
                <a:latin typeface="Constantia" pitchFamily="18" charset="0"/>
              </a:rPr>
              <a:t>Энергетические технологии</a:t>
            </a:r>
            <a:endParaRPr lang="ru-RU" sz="2800" dirty="0">
              <a:latin typeface="Constantia" pitchFamily="18" charset="0"/>
            </a:endParaRPr>
          </a:p>
        </p:txBody>
      </p:sp>
      <p:pic>
        <p:nvPicPr>
          <p:cNvPr id="19458" name="Picture 2" descr="https://pp.userapi.com/c844721/v844721647/758f2/KiLCz1LLhSA.jpg"/>
          <p:cNvPicPr>
            <a:picLocks noChangeAspect="1" noChangeArrowheads="1"/>
          </p:cNvPicPr>
          <p:nvPr/>
        </p:nvPicPr>
        <p:blipFill>
          <a:blip r:embed="rId3" cstate="print"/>
          <a:srcRect b="3320"/>
          <a:stretch>
            <a:fillRect/>
          </a:stretch>
        </p:blipFill>
        <p:spPr bwMode="auto">
          <a:xfrm>
            <a:off x="397539" y="1949254"/>
            <a:ext cx="5075214" cy="32703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460" name="Picture 4" descr="https://uk-parkovaya.ru/wp-content/uploads/3/0/9/3096197ca1bd8b42fc6c377e23370b5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1875" y="3148546"/>
            <a:ext cx="4312693" cy="3234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002" y="187706"/>
            <a:ext cx="7886700" cy="101329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Constantia" pitchFamily="18" charset="0"/>
              </a:rPr>
              <a:t>Промышленные технологии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337481"/>
            <a:ext cx="7886700" cy="483948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ru-RU" sz="2800" dirty="0" smtClean="0">
                <a:latin typeface="Constantia" pitchFamily="18" charset="0"/>
              </a:rPr>
              <a:t>Биотехнологии</a:t>
            </a:r>
            <a:endParaRPr lang="ru-RU" sz="2800" dirty="0">
              <a:latin typeface="Constantia" pitchFamily="18" charset="0"/>
            </a:endParaRPr>
          </a:p>
        </p:txBody>
      </p:sp>
      <p:pic>
        <p:nvPicPr>
          <p:cNvPr id="20482" name="Picture 2" descr="https://www.vladtime.ru/uploads/posts/2018-04/1523434602_image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13517" y="2062666"/>
            <a:ext cx="6479358" cy="43381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002" y="187706"/>
            <a:ext cx="7886700" cy="101329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Constantia" pitchFamily="18" charset="0"/>
              </a:rPr>
              <a:t>Промышленные технологии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337481"/>
            <a:ext cx="7886700" cy="483948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ru-RU" sz="2800" dirty="0" smtClean="0">
                <a:latin typeface="Constantia" pitchFamily="18" charset="0"/>
              </a:rPr>
              <a:t>Биотехнологии</a:t>
            </a:r>
            <a:endParaRPr lang="ru-RU" sz="2800" dirty="0">
              <a:latin typeface="Constantia" pitchFamily="18" charset="0"/>
            </a:endParaRPr>
          </a:p>
        </p:txBody>
      </p:sp>
      <p:pic>
        <p:nvPicPr>
          <p:cNvPr id="21506" name="Picture 2" descr="https://krmuseumgr.nnov.muzkult.ru/media/2021/09/10/1302346248/Aleksandr_Fleming_vpervy_e_yavil_publike_svoe_otkry_tie_penicillin.jpg"/>
          <p:cNvPicPr>
            <a:picLocks noChangeAspect="1" noChangeArrowheads="1"/>
          </p:cNvPicPr>
          <p:nvPr/>
        </p:nvPicPr>
        <p:blipFill>
          <a:blip r:embed="rId3"/>
          <a:srcRect l="1483" t="3614" r="6726" b="3357"/>
          <a:stretch>
            <a:fillRect/>
          </a:stretch>
        </p:blipFill>
        <p:spPr bwMode="auto">
          <a:xfrm>
            <a:off x="1542208" y="2005740"/>
            <a:ext cx="6059606" cy="44800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</TotalTime>
  <Words>651</Words>
  <Application>Microsoft Office PowerPoint</Application>
  <PresentationFormat>Экран (4:3)</PresentationFormat>
  <Paragraphs>59</Paragraphs>
  <Slides>13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Промышленные и производственные технологии</vt:lpstr>
      <vt:lpstr>Самыми давними технологиями  можно считать: </vt:lpstr>
      <vt:lpstr>Промышленные технологии</vt:lpstr>
      <vt:lpstr>Промышленные технологии</vt:lpstr>
      <vt:lpstr>Промышленные технологии</vt:lpstr>
      <vt:lpstr>Промышленные технологии</vt:lpstr>
      <vt:lpstr>Промышленные технологии</vt:lpstr>
      <vt:lpstr>Промышленные технологии</vt:lpstr>
      <vt:lpstr>Промышленные технологии</vt:lpstr>
      <vt:lpstr>Производственные технологии</vt:lpstr>
      <vt:lpstr>Задание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Пользователь Windows</cp:lastModifiedBy>
  <cp:revision>62</cp:revision>
  <dcterms:created xsi:type="dcterms:W3CDTF">2014-11-21T11:00:06Z</dcterms:created>
  <dcterms:modified xsi:type="dcterms:W3CDTF">2022-11-02T08:56:54Z</dcterms:modified>
</cp:coreProperties>
</file>