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0" r:id="rId2"/>
    <p:sldId id="291" r:id="rId3"/>
    <p:sldId id="256" r:id="rId4"/>
    <p:sldId id="265" r:id="rId5"/>
    <p:sldId id="257" r:id="rId6"/>
    <p:sldId id="266" r:id="rId7"/>
    <p:sldId id="258" r:id="rId8"/>
    <p:sldId id="259" r:id="rId9"/>
    <p:sldId id="260" r:id="rId10"/>
    <p:sldId id="267" r:id="rId11"/>
    <p:sldId id="268" r:id="rId12"/>
    <p:sldId id="269" r:id="rId13"/>
    <p:sldId id="270" r:id="rId14"/>
    <p:sldId id="271" r:id="rId15"/>
    <p:sldId id="272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73" r:id="rId28"/>
    <p:sldId id="261" r:id="rId29"/>
    <p:sldId id="274" r:id="rId30"/>
    <p:sldId id="275" r:id="rId31"/>
    <p:sldId id="276" r:id="rId32"/>
    <p:sldId id="277" r:id="rId33"/>
    <p:sldId id="278" r:id="rId34"/>
    <p:sldId id="292" r:id="rId35"/>
    <p:sldId id="293" r:id="rId36"/>
    <p:sldId id="26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630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55726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627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91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75152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656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896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76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31089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606647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4928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41742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69556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13293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355116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4226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958217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159592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0B327C7-E971-492C-B00C-1C2FB73556D1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FC2AE-1D64-47E7-BF55-62C69CA32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2976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ransition spd="med">
    <p:strips/>
  </p:transition>
  <p:timing>
    <p:tnLst>
      <p:par>
        <p:cTn id="1" dur="indefinite" restart="never" nodeType="tmRoot"/>
      </p:par>
    </p:tnLst>
  </p:timing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Сказка странствий</a:t>
            </a:r>
            <a:endParaRPr lang="ru-RU" dirty="0"/>
          </a:p>
        </p:txBody>
      </p:sp>
      <p:pic>
        <p:nvPicPr>
          <p:cNvPr id="6" name="альфред-шнитке-сказка-странствии-к-ф-сказка-странствии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78263" y="384492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10340812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ust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2811463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3708400" y="549275"/>
            <a:ext cx="5586413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Музыкальное образование А. Шнитке 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началось в 12 лет в Вене.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Его первой учительницей по классу 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фортепианно была Шарлотта Рубер.</a:t>
            </a:r>
          </a:p>
          <a:p>
            <a:pPr eaLnBrk="1" hangingPunct="1"/>
            <a:endParaRPr lang="ru-RU" altLang="ru-RU">
              <a:solidFill>
                <a:schemeClr val="tx2"/>
              </a:solidFill>
            </a:endParaRP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В возрасте 14 лет юный музыкант 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поступил на дирижёрско-хоровое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отделение Музыкального училища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имени Октябрьской революции в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Москве.</a:t>
            </a:r>
          </a:p>
          <a:p>
            <a:pPr eaLnBrk="1" hangingPunct="1"/>
            <a:endParaRPr lang="ru-RU" altLang="ru-RU">
              <a:solidFill>
                <a:schemeClr val="tx2"/>
              </a:solidFill>
            </a:endParaRP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В 1953 году Шнитке поступает в 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Московскую государственную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консерваторию им. П.И.Чайковского.</a:t>
            </a:r>
          </a:p>
        </p:txBody>
      </p:sp>
    </p:spTree>
    <p:extLst>
      <p:ext uri="{BB962C8B-B14F-4D97-AF65-F5344CB8AC3E}">
        <p14:creationId xmlns:p14="http://schemas.microsoft.com/office/powerpoint/2010/main" val="7875729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20041014202751_5_2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13100"/>
            <a:ext cx="24765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5" descr="shnitke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8913"/>
            <a:ext cx="3048000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179388" y="692150"/>
            <a:ext cx="5949950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Ирина Фёдоровна Катаева-Шнитке</a:t>
            </a:r>
          </a:p>
          <a:p>
            <a:pPr eaLnBrk="1" hangingPunct="1">
              <a:buFontTx/>
              <a:buChar char="-"/>
            </a:pPr>
            <a:r>
              <a:rPr lang="ru-RU" altLang="ru-RU" sz="2800">
                <a:solidFill>
                  <a:srgbClr val="FFFFCC"/>
                </a:solidFill>
              </a:rPr>
              <a:t>известная пианистка и супруга 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 композитора.</a:t>
            </a:r>
          </a:p>
          <a:p>
            <a:pPr eaLnBrk="1" hangingPunct="1"/>
            <a:endParaRPr lang="ru-RU" altLang="ru-RU" sz="2800">
              <a:solidFill>
                <a:srgbClr val="FFFFCC"/>
              </a:solidFill>
            </a:endParaRPr>
          </a:p>
          <a:p>
            <a:pPr eaLnBrk="1" hangingPunct="1"/>
            <a:endParaRPr lang="ru-RU" altLang="ru-RU" sz="2800"/>
          </a:p>
          <a:p>
            <a:pPr eaLnBrk="1" hangingPunct="1"/>
            <a:endParaRPr lang="ru-RU" altLang="ru-RU"/>
          </a:p>
          <a:p>
            <a:pPr eaLnBrk="1" hangingPunct="1"/>
            <a:endParaRPr lang="ru-RU" altLang="ru-RU"/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2843213" y="3284538"/>
            <a:ext cx="506253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Это был поистине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освящённый брак,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где «Мастера», идущего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сквозь тернии роковых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ударов, понимала и оберегала его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«Маргарита» – верная, любящая, 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           прекрасная.</a:t>
            </a:r>
          </a:p>
        </p:txBody>
      </p:sp>
    </p:spTree>
    <p:extLst>
      <p:ext uri="{BB962C8B-B14F-4D97-AF65-F5344CB8AC3E}">
        <p14:creationId xmlns:p14="http://schemas.microsoft.com/office/powerpoint/2010/main" val="2885629717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1692275" y="404813"/>
            <a:ext cx="61198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Творческое наследие</a:t>
            </a:r>
          </a:p>
        </p:txBody>
      </p:sp>
      <p:pic>
        <p:nvPicPr>
          <p:cNvPr id="15363" name="Picture 6" descr="MUZIKA_SHNIT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341438"/>
            <a:ext cx="4067175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0" y="1628775"/>
            <a:ext cx="5251450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середине 60-х сложился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индивидуальный стиль Шнитке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музыке. Ему принадлежит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разработка концепции и сам 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термин </a:t>
            </a:r>
          </a:p>
          <a:p>
            <a:pPr eaLnBrk="1" hangingPunct="1"/>
            <a:r>
              <a:rPr lang="ru-RU" altLang="ru-RU" sz="2800" b="1">
                <a:solidFill>
                  <a:schemeClr val="hlink"/>
                </a:solidFill>
              </a:rPr>
              <a:t>    </a:t>
            </a:r>
            <a:r>
              <a:rPr lang="ru-RU" altLang="ru-RU" sz="2800" b="1" i="1">
                <a:solidFill>
                  <a:schemeClr val="hlink"/>
                </a:solidFill>
              </a:rPr>
              <a:t>«полистилистика».</a:t>
            </a:r>
          </a:p>
          <a:p>
            <a:pPr eaLnBrk="1" hangingPunct="1"/>
            <a:endParaRPr lang="ru-RU" altLang="ru-RU" i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Новый стиль в музыке позволял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удерживать и сохранять в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современном творчестве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одновременно любые исторические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и социальные стили.</a:t>
            </a: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6011863" y="5589588"/>
            <a:ext cx="28575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/>
              <a:t>В.Ленивкин </a:t>
            </a:r>
          </a:p>
          <a:p>
            <a:pPr eaLnBrk="1" hangingPunct="1"/>
            <a:r>
              <a:rPr lang="ru-RU" altLang="ru-RU"/>
              <a:t>«Музыка Шнитке».</a:t>
            </a:r>
          </a:p>
        </p:txBody>
      </p:sp>
    </p:spTree>
    <p:extLst>
      <p:ext uri="{BB962C8B-B14F-4D97-AF65-F5344CB8AC3E}">
        <p14:creationId xmlns:p14="http://schemas.microsoft.com/office/powerpoint/2010/main" val="421576060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545138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Monotype Corsiva" panose="03010101010201010101" pitchFamily="66" charset="0"/>
              </a:rPr>
              <a:t>Дар простоты</a:t>
            </a:r>
          </a:p>
        </p:txBody>
      </p:sp>
      <p:pic>
        <p:nvPicPr>
          <p:cNvPr id="16387" name="Picture 5" descr="34469719eb9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2125663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 descr="kamernii x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1268413"/>
            <a:ext cx="2770187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 descr="�������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87813"/>
            <a:ext cx="337820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2339975" y="1773238"/>
            <a:ext cx="384492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 b="1" i="1">
                <a:solidFill>
                  <a:srgbClr val="FFFFCC"/>
                </a:solidFill>
              </a:rPr>
              <a:t>Новая простота,</a:t>
            </a:r>
            <a:r>
              <a:rPr lang="ru-RU" altLang="ru-RU" i="1">
                <a:solidFill>
                  <a:srgbClr val="FFFFCC"/>
                </a:solidFill>
              </a:rPr>
              <a:t> 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как особый музыкальный 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стиль явилась без 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предупреждения.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3314700" y="3933825"/>
            <a:ext cx="5829300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По спирали личной судьбы, композитор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  передвинулся на противоположный 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  виток – к тихой, внутренней музыке.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  Религиозность, «тишина» и «новая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  простота» с удивительной 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  естественностью сошлись в его </a:t>
            </a:r>
          </a:p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            </a:t>
            </a:r>
            <a:r>
              <a:rPr lang="ru-RU" altLang="ru-RU" sz="2800" b="1" i="1">
                <a:solidFill>
                  <a:srgbClr val="FFFFCC"/>
                </a:solidFill>
              </a:rPr>
              <a:t>Реквиеме.</a:t>
            </a:r>
          </a:p>
        </p:txBody>
      </p:sp>
    </p:spTree>
    <p:extLst>
      <p:ext uri="{BB962C8B-B14F-4D97-AF65-F5344CB8AC3E}">
        <p14:creationId xmlns:p14="http://schemas.microsoft.com/office/powerpoint/2010/main" val="3135011771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10672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0"/>
            <a:ext cx="3781425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11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416300"/>
            <a:ext cx="4321175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12"/>
          <p:cNvSpPr txBox="1">
            <a:spLocks noChangeArrowheads="1"/>
          </p:cNvSpPr>
          <p:nvPr/>
        </p:nvSpPr>
        <p:spPr bwMode="auto">
          <a:xfrm>
            <a:off x="0" y="836613"/>
            <a:ext cx="49053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первой половине 80-х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композитор почувствовал в себе 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могучий прилив симфонизма, в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который он теперь вплавил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человечность «новой простоты».</a:t>
            </a:r>
          </a:p>
        </p:txBody>
      </p:sp>
      <p:pic>
        <p:nvPicPr>
          <p:cNvPr id="17413" name="Picture 13" descr="823bi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57563"/>
            <a:ext cx="1849437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92929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27752295_Alfred_SHnit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78130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 descr="410767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60350"/>
            <a:ext cx="39846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0" y="836613"/>
            <a:ext cx="491331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Каталог произведений Шнитке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включает 70 названий, не считая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ранних сочинений и прикладной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 музыки.</a:t>
            </a:r>
          </a:p>
        </p:txBody>
      </p:sp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3127375" y="3643313"/>
            <a:ext cx="601662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Среди произведений композитора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Оперы – «Одиннадцатая заповедь» и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«Жизнь с идиотом», балет «Лабиринты»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9 симфоний, концерты, «Реквием», 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Кантаты, оратории и др.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А.Шнитке написал музыку более, чем к </a:t>
            </a:r>
          </a:p>
          <a:p>
            <a:pPr eaLnBrk="1" hangingPunct="1"/>
            <a:r>
              <a:rPr lang="ru-RU" altLang="ru-RU">
                <a:solidFill>
                  <a:schemeClr val="tx2"/>
                </a:solidFill>
              </a:rPr>
              <a:t>60 кинофильмам. </a:t>
            </a:r>
          </a:p>
        </p:txBody>
      </p:sp>
    </p:spTree>
    <p:extLst>
      <p:ext uri="{BB962C8B-B14F-4D97-AF65-F5344CB8AC3E}">
        <p14:creationId xmlns:p14="http://schemas.microsoft.com/office/powerpoint/2010/main" val="78170966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09587"/>
            <a:ext cx="777240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69228"/>
      </p:ext>
    </p:extLst>
  </p:cSld>
  <p:clrMapOvr>
    <a:masterClrMapping/>
  </p:clrMapOvr>
  <p:transition spd="med">
    <p:strip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33289"/>
      </p:ext>
    </p:extLst>
  </p:cSld>
  <p:clrMapOvr>
    <a:masterClrMapping/>
  </p:clrMapOvr>
  <p:transition spd="med">
    <p:strip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81943"/>
      </p:ext>
    </p:extLst>
  </p:cSld>
  <p:clrMapOvr>
    <a:masterClrMapping/>
  </p:clrMapOvr>
  <p:transition spd="med">
    <p:strip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18211"/>
      </p:ext>
    </p:extLst>
  </p:cSld>
  <p:clrMapOvr>
    <a:masterClrMapping/>
  </p:clrMapOvr>
  <p:transition spd="med">
    <p:strip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kazka-stranstviy-1983-polet_(videomega.ru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548680"/>
            <a:ext cx="8136903" cy="5699720"/>
          </a:xfrm>
        </p:spPr>
      </p:pic>
    </p:spTree>
    <p:extLst>
      <p:ext uri="{BB962C8B-B14F-4D97-AF65-F5344CB8AC3E}">
        <p14:creationId xmlns:p14="http://schemas.microsoft.com/office/powerpoint/2010/main" val="364434394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866768"/>
      </p:ext>
    </p:extLst>
  </p:cSld>
  <p:clrMapOvr>
    <a:masterClrMapping/>
  </p:clrMapOvr>
  <p:transition spd="med">
    <p:strip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97696"/>
      </p:ext>
    </p:extLst>
  </p:cSld>
  <p:clrMapOvr>
    <a:masterClrMapping/>
  </p:clrMapOvr>
  <p:transition spd="med">
    <p:strip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27992"/>
      </p:ext>
    </p:extLst>
  </p:cSld>
  <p:clrMapOvr>
    <a:masterClrMapping/>
  </p:clrMapOvr>
  <p:transition spd="med">
    <p:strip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482792"/>
      </p:ext>
    </p:extLst>
  </p:cSld>
  <p:clrMapOvr>
    <a:masterClrMapping/>
  </p:clrMapOvr>
  <p:transition spd="med">
    <p:strip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-99392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06735"/>
      </p:ext>
    </p:extLst>
  </p:cSld>
  <p:clrMapOvr>
    <a:masterClrMapping/>
  </p:clrMapOvr>
  <p:transition spd="med">
    <p:strip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64078"/>
      </p:ext>
    </p:extLst>
  </p:cSld>
  <p:clrMapOvr>
    <a:masterClrMapping/>
  </p:clrMapOvr>
  <p:transition spd="med">
    <p:strip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2445"/>
      </p:ext>
    </p:extLst>
  </p:cSld>
  <p:clrMapOvr>
    <a:masterClrMapping/>
  </p:clrMapOvr>
  <p:transition spd="med">
    <p:strip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Muz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268413"/>
            <a:ext cx="3135313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0" y="620713"/>
            <a:ext cx="588962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  Очень рано пришло к  А. Шнитке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широчайшее международное 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признание.</a:t>
            </a:r>
          </a:p>
          <a:p>
            <a:pPr eaLnBrk="1" hangingPunct="1"/>
            <a:endParaRPr lang="ru-RU" altLang="ru-RU" sz="2800">
              <a:solidFill>
                <a:srgbClr val="FFFFCC"/>
              </a:solidFill>
            </a:endParaRPr>
          </a:p>
          <a:p>
            <a:pPr eaLnBrk="1" hangingPunct="1"/>
            <a:endParaRPr lang="ru-RU" altLang="ru-RU" sz="2800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  Его произведения исполняли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крупнейшие оркестры Европы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и США под управлением 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величайших дирижёров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современности.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890626014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музыкального мира </a:t>
            </a:r>
            <a:r>
              <a:rPr lang="ru-RU" dirty="0" err="1" smtClean="0"/>
              <a:t>Шнитке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Творчество </a:t>
            </a:r>
            <a:r>
              <a:rPr lang="ru-RU" dirty="0" err="1" smtClean="0"/>
              <a:t>Шнитке</a:t>
            </a:r>
            <a:r>
              <a:rPr lang="ru-RU" dirty="0" smtClean="0"/>
              <a:t> характеризуется концептуальностью замыслов, масштабностью, экспрессией, типичны сложно дифференцированная оркестровая и ансамблевая фактура, </a:t>
            </a:r>
            <a:r>
              <a:rPr lang="ru-RU" dirty="0" err="1" smtClean="0"/>
              <a:t>полистилистика</a:t>
            </a:r>
            <a:r>
              <a:rPr lang="ru-RU" dirty="0" smtClean="0"/>
              <a:t>, системы цитат. Заметно преобладание инструментальных жанров.</a:t>
            </a: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88736f9c7ec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7975"/>
            <a:ext cx="38608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4124325" y="476250"/>
            <a:ext cx="5019675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/>
              <a:t>     </a:t>
            </a:r>
            <a:r>
              <a:rPr lang="ru-RU" altLang="ru-RU" sz="2800">
                <a:solidFill>
                  <a:schemeClr val="tx2"/>
                </a:solidFill>
              </a:rPr>
              <a:t>3 августа 1998года 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Альфреда Шнитке не стало.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Весть о его смерти  облетела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весь мир.</a:t>
            </a:r>
          </a:p>
          <a:p>
            <a:pPr eaLnBrk="1" hangingPunct="1"/>
            <a:endParaRPr lang="ru-RU" altLang="ru-RU" sz="2800">
              <a:solidFill>
                <a:schemeClr val="tx2"/>
              </a:solidFill>
            </a:endParaRPr>
          </a:p>
          <a:p>
            <a:pPr eaLnBrk="1" hangingPunct="1"/>
            <a:endParaRPr lang="ru-RU" altLang="ru-RU" sz="280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   Как писала пресса это 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были проводы «последнего 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гения музыки ХХ века».</a:t>
            </a:r>
          </a:p>
          <a:p>
            <a:pPr eaLnBrk="1" hangingPunct="1"/>
            <a:endParaRPr lang="ru-RU" altLang="ru-RU" sz="2800">
              <a:solidFill>
                <a:schemeClr val="tx2"/>
              </a:solidFill>
            </a:endParaRPr>
          </a:p>
          <a:p>
            <a:pPr eaLnBrk="1" hangingPunct="1"/>
            <a:endParaRPr lang="ru-RU" altLang="ru-RU" sz="2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2974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 smtClean="0"/>
              <a:t>Шнитке</a:t>
            </a:r>
            <a:r>
              <a:rPr lang="ru-RU" b="1" dirty="0" smtClean="0"/>
              <a:t>, Альфред </a:t>
            </a:r>
            <a:r>
              <a:rPr lang="ru-RU" b="1" dirty="0" err="1" smtClean="0"/>
              <a:t>Гарриевич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1934-1998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последний композитор - классик </a:t>
            </a:r>
            <a:r>
              <a:rPr lang="ru-RU" sz="2400" kern="10" dirty="0" err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хх</a:t>
            </a:r>
            <a:r>
              <a:rPr lang="ru-RU" sz="24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 века</a:t>
            </a: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mg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0"/>
            <a:ext cx="4535487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5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0275"/>
            <a:ext cx="4427538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0" y="207963"/>
            <a:ext cx="4881563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Имя А. Г. Шнитке было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присвоено Московскому 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государственному институту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музыки, который некогда</a:t>
            </a:r>
          </a:p>
          <a:p>
            <a:pPr eaLnBrk="1" hangingPunct="1"/>
            <a:r>
              <a:rPr lang="ru-RU" altLang="ru-RU" sz="2800">
                <a:solidFill>
                  <a:schemeClr val="tx2"/>
                </a:solidFill>
              </a:rPr>
              <a:t>окончил композитор.</a:t>
            </a: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4859338" y="4076700"/>
            <a:ext cx="382111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В 2000 году при 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институте был открыт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музей им. А.Шнитке.</a:t>
            </a:r>
          </a:p>
        </p:txBody>
      </p:sp>
    </p:spTree>
    <p:extLst>
      <p:ext uri="{BB962C8B-B14F-4D97-AF65-F5344CB8AC3E}">
        <p14:creationId xmlns:p14="http://schemas.microsoft.com/office/powerpoint/2010/main" val="373140136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s_3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33375"/>
            <a:ext cx="44481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303213" y="560388"/>
            <a:ext cx="39258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2001 году Саратовская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областная филармония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получила имя А.Г.Шнитке</a:t>
            </a:r>
            <a:r>
              <a:rPr lang="ru-RU" altLang="ru-RU"/>
              <a:t>.</a:t>
            </a:r>
          </a:p>
        </p:txBody>
      </p:sp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4519613" y="4221163"/>
            <a:ext cx="46243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родном городе композитора, 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Энгельсе,   музыкально – эстетический лицей носит 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имя А.Шнитке,  а   при краеведческом музее открыта постоянно действующая выставка.</a:t>
            </a:r>
          </a:p>
        </p:txBody>
      </p:sp>
      <p:pic>
        <p:nvPicPr>
          <p:cNvPr id="23557" name="Picture 9" descr="museum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2846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757310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Kamenq_na_meste_budusego_pamqtnika_pohetnomu_grawdaninu_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194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 descr="Memorialqnaq_doska_na_zdanii_byvsej_sk_25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2349500"/>
            <a:ext cx="3382962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3132138" y="0"/>
            <a:ext cx="5821362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/>
              <a:t>  </a:t>
            </a:r>
            <a:r>
              <a:rPr lang="ru-RU" altLang="ru-RU">
                <a:solidFill>
                  <a:srgbClr val="FFFFCC"/>
                </a:solidFill>
              </a:rPr>
              <a:t>В 2009 году, к 75–летию композитора,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Энгельсе в сквере им. А.Шнитке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состоялась церемония закладки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камня на месте будущего памятника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Почётному гражданину города –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 А.Шнитке.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0" y="4868863"/>
            <a:ext cx="575151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В тот же день прошло торжественное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 открытие мемориальной доски с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 барельефом на здании бывшей школы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№ 25, в которой учился А.Шнитке.</a:t>
            </a:r>
          </a:p>
        </p:txBody>
      </p:sp>
    </p:spTree>
    <p:extLst>
      <p:ext uri="{BB962C8B-B14F-4D97-AF65-F5344CB8AC3E}">
        <p14:creationId xmlns:p14="http://schemas.microsoft.com/office/powerpoint/2010/main" val="3890572064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artlib_gallery-61524-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2681287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6" descr="09(89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3" y="0"/>
            <a:ext cx="4554537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0" y="4581525"/>
            <a:ext cx="32162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О.Языков, 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«Портрет художника.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Памяти Шнитке».</a:t>
            </a: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3467100" y="3844925"/>
            <a:ext cx="56769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i="1">
                <a:solidFill>
                  <a:srgbClr val="FFFFCC"/>
                </a:solidFill>
              </a:rPr>
              <a:t>«…Всё в истории бесконечно, и ничто не имеет окончательного качества и определения…»</a:t>
            </a: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                               А. Шнитке</a:t>
            </a:r>
          </a:p>
          <a:p>
            <a:pPr eaLnBrk="1" hangingPunct="1"/>
            <a:endParaRPr lang="ru-RU" altLang="ru-RU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>
                <a:solidFill>
                  <a:srgbClr val="FFFFCC"/>
                </a:solidFill>
              </a:rPr>
              <a:t>Сама же </a:t>
            </a:r>
            <a:r>
              <a:rPr lang="ru-RU" altLang="ru-RU" i="1">
                <a:solidFill>
                  <a:srgbClr val="FFFFCC"/>
                </a:solidFill>
              </a:rPr>
              <a:t>МУЗЫКА,</a:t>
            </a:r>
            <a:r>
              <a:rPr lang="ru-RU" altLang="ru-RU">
                <a:solidFill>
                  <a:srgbClr val="FFFFCC"/>
                </a:solidFill>
              </a:rPr>
              <a:t> пройдя сквозь смерть её автора, навсегда обретает свою вневременную жизнь. </a:t>
            </a:r>
          </a:p>
        </p:txBody>
      </p:sp>
    </p:spTree>
    <p:extLst>
      <p:ext uri="{BB962C8B-B14F-4D97-AF65-F5344CB8AC3E}">
        <p14:creationId xmlns:p14="http://schemas.microsoft.com/office/powerpoint/2010/main" val="19897111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Назвать произведение</a:t>
            </a:r>
            <a:endParaRPr lang="ru-RU" dirty="0"/>
          </a:p>
        </p:txBody>
      </p:sp>
      <p:pic>
        <p:nvPicPr>
          <p:cNvPr id="4" name="альфред-шнитке-зимняя-дорога-музыка-для-воображаемои-пьесы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78263" y="384492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552113969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Зимняя дорога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350973"/>
      </p:ext>
    </p:extLst>
  </p:cSld>
  <p:clrMapOvr>
    <a:masterClrMapping/>
  </p:clrMapOvr>
  <p:transition spd="med">
    <p:strips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4857760"/>
            <a:ext cx="5786478" cy="1785950"/>
          </a:xfrm>
        </p:spPr>
        <p:txBody>
          <a:bodyPr>
            <a:noAutofit/>
          </a:bodyPr>
          <a:lstStyle/>
          <a:p>
            <a:endParaRPr lang="ru-RU" sz="5400" dirty="0"/>
          </a:p>
        </p:txBody>
      </p:sp>
      <p:pic>
        <p:nvPicPr>
          <p:cNvPr id="7" name="Рисунок 6" descr="490544867_tonnel.gif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479" r="14479"/>
          <a:stretch>
            <a:fillRect/>
          </a:stretch>
        </p:blipFill>
        <p:spPr>
          <a:xfrm>
            <a:off x="500034" y="428604"/>
            <a:ext cx="6019800" cy="464347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57290" y="5429264"/>
            <a:ext cx="5486400" cy="804862"/>
          </a:xfrm>
        </p:spPr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40" descr="schnitt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4319588" cy="347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WordArt 145"/>
          <p:cNvSpPr>
            <a:spLocks noChangeArrowheads="1" noChangeShapeType="1" noTextEdit="1"/>
          </p:cNvSpPr>
          <p:nvPr/>
        </p:nvSpPr>
        <p:spPr bwMode="auto">
          <a:xfrm>
            <a:off x="1403350" y="836613"/>
            <a:ext cx="6192838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Альфред  Шнитке</a:t>
            </a:r>
          </a:p>
        </p:txBody>
      </p:sp>
      <p:sp>
        <p:nvSpPr>
          <p:cNvPr id="9220" name="Text Box 146"/>
          <p:cNvSpPr txBox="1">
            <a:spLocks noChangeArrowheads="1"/>
          </p:cNvSpPr>
          <p:nvPr/>
        </p:nvSpPr>
        <p:spPr bwMode="auto">
          <a:xfrm>
            <a:off x="4716463" y="1733550"/>
            <a:ext cx="4176712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/>
              <a:t> </a:t>
            </a:r>
            <a:r>
              <a:rPr lang="ru-RU" altLang="ru-RU" sz="2800" b="1">
                <a:solidFill>
                  <a:srgbClr val="FFFFCC"/>
                </a:solidFill>
              </a:rPr>
              <a:t>- крупнейший</a:t>
            </a:r>
            <a:r>
              <a:rPr lang="ru-RU" altLang="ru-RU" sz="2800">
                <a:solidFill>
                  <a:srgbClr val="FFFFCC"/>
                </a:solidFill>
              </a:rPr>
              <a:t> </a:t>
            </a: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 </a:t>
            </a:r>
          </a:p>
          <a:p>
            <a:pPr eaLnBrk="1" hangingPunct="1"/>
            <a:r>
              <a:rPr lang="ru-RU" altLang="ru-RU" sz="2800" b="1">
                <a:solidFill>
                  <a:srgbClr val="FFFFCC"/>
                </a:solidFill>
              </a:rPr>
              <a:t>композитор хх века,</a:t>
            </a:r>
          </a:p>
          <a:p>
            <a:pPr eaLnBrk="1" hangingPunct="1"/>
            <a:endParaRPr lang="ru-RU" altLang="ru-RU" sz="2800" b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2800" b="1">
                <a:solidFill>
                  <a:srgbClr val="FFFFCC"/>
                </a:solidFill>
              </a:rPr>
              <a:t>вошедший в разряд</a:t>
            </a:r>
          </a:p>
          <a:p>
            <a:pPr eaLnBrk="1" hangingPunct="1"/>
            <a:endParaRPr lang="ru-RU" altLang="ru-RU" sz="2800" b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2800">
                <a:solidFill>
                  <a:srgbClr val="FFFFCC"/>
                </a:solidFill>
              </a:rPr>
              <a:t> </a:t>
            </a:r>
            <a:r>
              <a:rPr lang="ru-RU" altLang="ru-RU" sz="2800" b="1">
                <a:solidFill>
                  <a:srgbClr val="FFFFCC"/>
                </a:solidFill>
              </a:rPr>
              <a:t>классиков</a:t>
            </a:r>
            <a:r>
              <a:rPr lang="ru-RU" altLang="ru-RU" sz="2800">
                <a:solidFill>
                  <a:srgbClr val="FFFFCC"/>
                </a:solidFill>
              </a:rPr>
              <a:t> </a:t>
            </a:r>
            <a:r>
              <a:rPr lang="ru-RU" altLang="ru-RU" sz="2800" b="1">
                <a:solidFill>
                  <a:srgbClr val="FFFFCC"/>
                </a:solidFill>
              </a:rPr>
              <a:t>на </a:t>
            </a:r>
          </a:p>
          <a:p>
            <a:pPr eaLnBrk="1" hangingPunct="1"/>
            <a:endParaRPr lang="ru-RU" altLang="ru-RU" sz="2800" b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2800" b="1">
                <a:solidFill>
                  <a:srgbClr val="FFFFCC"/>
                </a:solidFill>
              </a:rPr>
              <a:t>                    столетия.</a:t>
            </a:r>
            <a:endParaRPr lang="ru-RU" altLang="ru-RU" sz="280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92119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Кратко о главном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Альфре́д</a:t>
            </a:r>
            <a:r>
              <a:rPr lang="ru-RU" b="1" dirty="0" smtClean="0"/>
              <a:t> </a:t>
            </a:r>
            <a:r>
              <a:rPr lang="ru-RU" b="1" dirty="0" err="1" smtClean="0"/>
              <a:t>Га́рриевич</a:t>
            </a:r>
            <a:r>
              <a:rPr lang="ru-RU" b="1" dirty="0" smtClean="0"/>
              <a:t> </a:t>
            </a:r>
            <a:r>
              <a:rPr lang="ru-RU" b="1" dirty="0" err="1" smtClean="0"/>
              <a:t>Шни́тке</a:t>
            </a:r>
            <a:r>
              <a:rPr lang="ru-RU" dirty="0" smtClean="0"/>
              <a:t> (нем. </a:t>
            </a:r>
            <a:r>
              <a:rPr lang="ru-RU" i="1" dirty="0" err="1" smtClean="0"/>
              <a:t>Alfred</a:t>
            </a:r>
            <a:r>
              <a:rPr lang="ru-RU" i="1" dirty="0" smtClean="0"/>
              <a:t> </a:t>
            </a:r>
            <a:r>
              <a:rPr lang="ru-RU" i="1" dirty="0" err="1" smtClean="0"/>
              <a:t>Schnittke</a:t>
            </a:r>
            <a:r>
              <a:rPr lang="ru-RU" dirty="0" smtClean="0"/>
              <a:t>) (1934—1998) — советский и российский композитор, теоретик музыки и педагог (автор статей о русских и советских композиторах), один из наиболее значительных музыкальных деятелей второй половины XX века. Заслуженный деятель искусств РСФСР (1987).</a:t>
            </a: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1547813" y="549275"/>
            <a:ext cx="6042025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Биография композитора</a:t>
            </a:r>
          </a:p>
        </p:txBody>
      </p:sp>
      <p:pic>
        <p:nvPicPr>
          <p:cNvPr id="11267" name="Picture 6" descr="Orlowskoje_o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05038"/>
            <a:ext cx="43211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643438" y="2420938"/>
            <a:ext cx="47101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А. Шнитке родился 24 ноября 1934г </a:t>
            </a:r>
          </a:p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в гооде Энгельсе.</a:t>
            </a:r>
          </a:p>
          <a:p>
            <a:pPr eaLnBrk="1" hangingPunct="1"/>
            <a:endParaRPr lang="ru-RU" altLang="ru-RU" sz="1800" b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Отец – Гарри Шнитке был журналистом,</a:t>
            </a:r>
          </a:p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русско – немецким переводчиком.</a:t>
            </a:r>
          </a:p>
          <a:p>
            <a:pPr eaLnBrk="1" hangingPunct="1"/>
            <a:endParaRPr lang="ru-RU" altLang="ru-RU" sz="1800" b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Мать – Мария Фогель преподавала немецкий язык в школе.</a:t>
            </a:r>
          </a:p>
          <a:p>
            <a:pPr eaLnBrk="1" hangingPunct="1"/>
            <a:endParaRPr lang="ru-RU" altLang="ru-RU" sz="1800" b="1">
              <a:solidFill>
                <a:srgbClr val="FFFFCC"/>
              </a:solidFill>
            </a:endParaRPr>
          </a:p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Альфрд был старшим из трёх детей</a:t>
            </a:r>
          </a:p>
          <a:p>
            <a:pPr eaLnBrk="1" hangingPunct="1"/>
            <a:r>
              <a:rPr lang="ru-RU" altLang="ru-RU" sz="1800" b="1">
                <a:solidFill>
                  <a:srgbClr val="FFFFCC"/>
                </a:solidFill>
              </a:rPr>
              <a:t> в семье Шнитке.</a:t>
            </a:r>
          </a:p>
        </p:txBody>
      </p:sp>
    </p:spTree>
    <p:extLst>
      <p:ext uri="{BB962C8B-B14F-4D97-AF65-F5344CB8AC3E}">
        <p14:creationId xmlns:p14="http://schemas.microsoft.com/office/powerpoint/2010/main" val="290405411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 descr="шнитк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12193" y="2052638"/>
            <a:ext cx="4141739" cy="4195762"/>
          </a:xfr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Музыкальное образование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Музыкальное образование для А. Г. </a:t>
            </a:r>
            <a:r>
              <a:rPr lang="ru-RU" dirty="0" err="1" smtClean="0"/>
              <a:t>Шнитке</a:t>
            </a:r>
            <a:r>
              <a:rPr lang="ru-RU" dirty="0" smtClean="0"/>
              <a:t> началось в 1946 году в Вене, куда его отец был командирован после Великой Отечественной войны корреспондентом и переводчиком газеты «</a:t>
            </a:r>
            <a:r>
              <a:rPr lang="ru-RU" dirty="0" err="1" smtClean="0"/>
              <a:t>Österreichische</a:t>
            </a:r>
            <a:r>
              <a:rPr lang="ru-RU" dirty="0" smtClean="0"/>
              <a:t> </a:t>
            </a:r>
            <a:r>
              <a:rPr lang="ru-RU" dirty="0" err="1" smtClean="0"/>
              <a:t>Zeitung</a:t>
            </a:r>
            <a:r>
              <a:rPr lang="ru-RU" dirty="0" smtClean="0"/>
              <a:t>». По возвращении в Москву в 1948 году семья поселилась в подмосковной </a:t>
            </a:r>
            <a:r>
              <a:rPr lang="ru-RU" dirty="0" err="1" smtClean="0"/>
              <a:t>Валентиновке</a:t>
            </a:r>
            <a:r>
              <a:rPr lang="ru-RU" dirty="0" smtClean="0"/>
              <a:t>, и мать и отец устроились на работу в редакцию газеты «</a:t>
            </a:r>
            <a:r>
              <a:rPr lang="ru-RU" dirty="0" err="1" smtClean="0"/>
              <a:t>Neues</a:t>
            </a:r>
            <a:r>
              <a:rPr lang="ru-RU" dirty="0" smtClean="0"/>
              <a:t> </a:t>
            </a:r>
            <a:r>
              <a:rPr lang="ru-RU" dirty="0" err="1" smtClean="0"/>
              <a:t>Leben</a:t>
            </a:r>
            <a:r>
              <a:rPr lang="ru-RU" dirty="0" smtClean="0"/>
              <a:t>» (впоследствии в этой же газете работала и младшая сестра Альфреда Ирина, в ней же публиковался и его брат Виктор). Отец занимался переводами советской литературы на немецкий язык для издательства литературы на иностранных языках «Прогресс».</a:t>
            </a: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Награды и премии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Государственная премия РСФСР имени Н. К. Крупской (1986) — за музыку к мультфильмам «Я к вам лечу воспоминаньем…», «И с вами снова я…», «Осень» производства киностудии «</a:t>
            </a:r>
            <a:r>
              <a:rPr lang="ru-RU" dirty="0" err="1" smtClean="0"/>
              <a:t>Союзмультфильм</a:t>
            </a:r>
            <a:r>
              <a:rPr lang="ru-RU" dirty="0" smtClean="0"/>
              <a:t>», созданным режиссёром Андреем Хржановским по рисункам и текстам А. С. Пушкина.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Государственная премия РФ (1995).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заслуженный деятель искусств</a:t>
            </a:r>
          </a:p>
          <a:p>
            <a:pPr algn="just">
              <a:buNone/>
            </a:pPr>
            <a:r>
              <a:rPr lang="ru-RU" dirty="0" smtClean="0"/>
              <a:t> РСФСР (1987).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Ника — 1989</a:t>
            </a:r>
          </a:p>
          <a:p>
            <a:pPr algn="just"/>
            <a:endParaRPr lang="ru-RU" dirty="0"/>
          </a:p>
        </p:txBody>
      </p:sp>
      <p:pic>
        <p:nvPicPr>
          <p:cNvPr id="5" name="Содержимое 4" descr="альфред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4788" y="3209671"/>
            <a:ext cx="2212848" cy="1892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72</TotalTime>
  <Words>647</Words>
  <Application>Microsoft Office PowerPoint</Application>
  <PresentationFormat>Экран (4:3)</PresentationFormat>
  <Paragraphs>162</Paragraphs>
  <Slides>36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Arial</vt:lpstr>
      <vt:lpstr>Century Gothic</vt:lpstr>
      <vt:lpstr>Impact</vt:lpstr>
      <vt:lpstr>Monotype Corsiva</vt:lpstr>
      <vt:lpstr>Tahoma</vt:lpstr>
      <vt:lpstr>Wingdings 3</vt:lpstr>
      <vt:lpstr>Ион</vt:lpstr>
      <vt:lpstr>Сказка странствий</vt:lpstr>
      <vt:lpstr>Презентация PowerPoint</vt:lpstr>
      <vt:lpstr>Шнитке, Альфред Гарриевич 1934-1998</vt:lpstr>
      <vt:lpstr>Презентация PowerPoint</vt:lpstr>
      <vt:lpstr>Кратко о главном</vt:lpstr>
      <vt:lpstr>Презентация PowerPoint</vt:lpstr>
      <vt:lpstr>Презентация PowerPoint</vt:lpstr>
      <vt:lpstr>Музыкальное образование</vt:lpstr>
      <vt:lpstr>Награды и премии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музыкального мира Шнитке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Назвать произведение</vt:lpstr>
      <vt:lpstr>Ответ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Шнитке, Альфред Гарриевич 1934-1998</dc:title>
  <dc:creator>Admin</dc:creator>
  <cp:lastModifiedBy>Наталия</cp:lastModifiedBy>
  <cp:revision>11</cp:revision>
  <dcterms:created xsi:type="dcterms:W3CDTF">2013-03-12T10:37:28Z</dcterms:created>
  <dcterms:modified xsi:type="dcterms:W3CDTF">2023-02-02T05:01:20Z</dcterms:modified>
</cp:coreProperties>
</file>