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9" r:id="rId4"/>
    <p:sldId id="266" r:id="rId5"/>
    <p:sldId id="267" r:id="rId6"/>
    <p:sldId id="271" r:id="rId7"/>
    <p:sldId id="258" r:id="rId8"/>
    <p:sldId id="274" r:id="rId9"/>
    <p:sldId id="260" r:id="rId10"/>
    <p:sldId id="268" r:id="rId11"/>
    <p:sldId id="273" r:id="rId12"/>
    <p:sldId id="261" r:id="rId13"/>
    <p:sldId id="275" r:id="rId14"/>
    <p:sldId id="26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>
        <p:guide orient="horz" pos="4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45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22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8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73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954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96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62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17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04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22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76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06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14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54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18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BFF13-BCD7-4D4E-A4E3-CA0D5D92E78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A278302-D67C-41DB-A61A-70C7D7452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06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1392" y="116523"/>
            <a:ext cx="9144000" cy="642429"/>
          </a:xfrm>
        </p:spPr>
        <p:txBody>
          <a:bodyPr/>
          <a:lstStyle/>
          <a:p>
            <a:pPr algn="ctr"/>
            <a:r>
              <a:rPr lang="ru-RU" sz="1800" b="1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ДЕТСКИЙ САД  КОМБИНИРОВАННОГО ВИДА «СОЛНЫШКО»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4480" y="2359152"/>
            <a:ext cx="8458200" cy="3465576"/>
          </a:xfrm>
        </p:spPr>
        <p:txBody>
          <a:bodyPr anchor="ctr">
            <a:normAutofit fontScale="92500" lnSpcReduction="20000"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предпосылок функциональной грамотности дошкольников посредством использования в образовательном процессе интеллект-карт</a:t>
            </a: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32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воспитатель </a:t>
            </a:r>
            <a:r>
              <a:rPr lang="ru-RU" sz="22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Кичкайло</a:t>
            </a:r>
            <a:r>
              <a:rPr lang="ru-RU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</a:t>
            </a:r>
          </a:p>
          <a:p>
            <a:r>
              <a:rPr lang="ru-RU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  <a:endParaRPr lang="ru-RU" sz="2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59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398264" y="3127248"/>
            <a:ext cx="1975104" cy="128016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интеллект карты</a:t>
            </a:r>
            <a:endParaRPr lang="ru-RU" sz="2000" b="1" dirty="0">
              <a:ln/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699248" y="5120640"/>
            <a:ext cx="2029968" cy="82296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Возможность пересмотра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443216" y="2953512"/>
            <a:ext cx="2203704" cy="9418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характер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86016" y="1024128"/>
            <a:ext cx="2212848" cy="8778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Своевременность</a:t>
            </a: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22576" y="1472184"/>
            <a:ext cx="2029968" cy="74980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Наглядность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31520" y="3136392"/>
            <a:ext cx="2478024" cy="960120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Привлекательность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64792" y="5212080"/>
            <a:ext cx="2103120" cy="859536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Запоминаемость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697" y="728663"/>
            <a:ext cx="1435055" cy="11186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9048" y="923544"/>
            <a:ext cx="1126426" cy="11264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7248" y="3081528"/>
            <a:ext cx="1046854" cy="110928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30522" r="8154" b="4286"/>
          <a:stretch/>
        </p:blipFill>
        <p:spPr>
          <a:xfrm>
            <a:off x="173737" y="5318098"/>
            <a:ext cx="1307591" cy="114670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655" y="1255610"/>
            <a:ext cx="1393889" cy="144434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51832" y="4751832"/>
            <a:ext cx="1630680" cy="16306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2297" y="5491106"/>
            <a:ext cx="1373695" cy="1028946"/>
          </a:xfrm>
          <a:prstGeom prst="rect">
            <a:avLst/>
          </a:prstGeom>
        </p:spPr>
      </p:pic>
      <p:cxnSp>
        <p:nvCxnSpPr>
          <p:cNvPr id="22" name="Прямая со стрелкой 21"/>
          <p:cNvCxnSpPr/>
          <p:nvPr/>
        </p:nvCxnSpPr>
        <p:spPr>
          <a:xfrm rot="10800000">
            <a:off x="3090672" y="3758184"/>
            <a:ext cx="1307592" cy="9144"/>
          </a:xfrm>
          <a:prstGeom prst="curvedConnector3">
            <a:avLst>
              <a:gd name="adj1" fmla="val 46503"/>
            </a:avLst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Скругленная соединительная линия 23"/>
          <p:cNvCxnSpPr/>
          <p:nvPr/>
        </p:nvCxnSpPr>
        <p:spPr>
          <a:xfrm>
            <a:off x="6300216" y="3767328"/>
            <a:ext cx="1563624" cy="1426464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/>
          <p:nvPr/>
        </p:nvCxnSpPr>
        <p:spPr>
          <a:xfrm rot="10800000" flipV="1">
            <a:off x="3264408" y="4087368"/>
            <a:ext cx="1243584" cy="1152144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Скругленная соединительная линия 32"/>
          <p:cNvCxnSpPr/>
          <p:nvPr/>
        </p:nvCxnSpPr>
        <p:spPr>
          <a:xfrm rot="5400000" flipH="1" flipV="1">
            <a:off x="5628132" y="1732788"/>
            <a:ext cx="1508760" cy="1298448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264296" y="174848"/>
            <a:ext cx="5358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54A02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свойства интеллект-карт </a:t>
            </a:r>
          </a:p>
        </p:txBody>
      </p:sp>
      <p:cxnSp>
        <p:nvCxnSpPr>
          <p:cNvPr id="18" name="Скругленная соединительная линия 17"/>
          <p:cNvCxnSpPr/>
          <p:nvPr/>
        </p:nvCxnSpPr>
        <p:spPr>
          <a:xfrm flipV="1">
            <a:off x="6318504" y="3209544"/>
            <a:ext cx="1207008" cy="301752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Скругленная соединительная линия 20"/>
          <p:cNvCxnSpPr/>
          <p:nvPr/>
        </p:nvCxnSpPr>
        <p:spPr>
          <a:xfrm rot="10800000">
            <a:off x="3712464" y="2157984"/>
            <a:ext cx="1033272" cy="960120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71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768" y="801411"/>
            <a:ext cx="7480067" cy="575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21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1862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7784" y="1091244"/>
            <a:ext cx="89336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Методика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очень эффективной, так как на всех этапах работы предусматривается опора на наглядность и моделирование, что способствует развитию восприятия, памяти, мышления, воображения, творческих способностей, словаря, грамматического строя и планирующей функции речи. В результате применения интеллектуальных карт ребёнок учится не только усваивать информацию, но и оперативно с ней работать. Тем и ценен этот метод, что является универсальным способом познания окружающего мира и знаний, накопленных человеком, формирует преемственность между детским садом и школой.</a:t>
            </a:r>
          </a:p>
        </p:txBody>
      </p:sp>
    </p:spTree>
    <p:extLst>
      <p:ext uri="{BB962C8B-B14F-4D97-AF65-F5344CB8AC3E}">
        <p14:creationId xmlns:p14="http://schemas.microsoft.com/office/powerpoint/2010/main" val="139846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685800" y="1170432"/>
            <a:ext cx="8549640" cy="4215384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«Учите ребенка, каким - </a:t>
            </a:r>
            <a:r>
              <a:rPr lang="ru-RU" sz="3200" b="1" i="1" dirty="0" err="1" smtClean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нибудь</a:t>
            </a:r>
            <a:r>
              <a:rPr lang="ru-RU" sz="32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неизвестным ему пяти словам – он будет долго и напрасно мучиться, но свяжите двадцать таких слов с картинками, и он усвоит на лету».</a:t>
            </a:r>
            <a:endParaRPr lang="ru-RU" sz="2800" dirty="0">
              <a:solidFill>
                <a:schemeClr val="accent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Константин Дмитриевич Ушинский</a:t>
            </a:r>
            <a:endParaRPr lang="ru-RU" sz="2800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79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616" y="2602218"/>
            <a:ext cx="104607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96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1104" y="281446"/>
            <a:ext cx="9012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карта — это  уникальный и простой метод запоминания информации, с помощью которого развиваются как творческие  так и речевые способности детей и активизируется мышление. 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814" y="2979709"/>
            <a:ext cx="4480705" cy="331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35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" r="-222" b="2950"/>
          <a:stretch/>
        </p:blipFill>
        <p:spPr>
          <a:xfrm>
            <a:off x="1380744" y="745807"/>
            <a:ext cx="7315200" cy="50057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4532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5496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28214" y="837761"/>
            <a:ext cx="3743801" cy="559301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460333"/>
            <a:ext cx="3854528" cy="258444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Автором-изобретателем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интеллект-карт является Тони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Бьюзен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известный деятель в области психологии обучения и развитии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интеллекта.</a:t>
            </a:r>
            <a:endParaRPr lang="ru-RU" alt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42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2960" y="1042417"/>
            <a:ext cx="92171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alt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«Создавая интеллект-карты, я хотел получить универсальный инструмент для развития мыслительных способностей, которым мог бы легко овладеть любой человек, чтобы их можно было бы применить в любой жизненной ситуации, иными словами, инструмент, в основе которого лежали бы законы природы. Более того, с помощью этого инструмента люди могут реализовать творческие способности, а работать с ним — одно удовольствие». </a:t>
            </a:r>
          </a:p>
          <a:p>
            <a:pPr algn="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(Тони </a:t>
            </a:r>
            <a:r>
              <a:rPr lang="ru-RU" altLang="ru-RU" sz="2000" b="1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Бьюзен</a:t>
            </a:r>
            <a:r>
              <a:rPr lang="ru-RU" alt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«Думайте эффективно»)</a:t>
            </a:r>
          </a:p>
        </p:txBody>
      </p:sp>
    </p:spTree>
    <p:extLst>
      <p:ext uri="{BB962C8B-B14F-4D97-AF65-F5344CB8AC3E}">
        <p14:creationId xmlns:p14="http://schemas.microsoft.com/office/powerpoint/2010/main" val="159311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3464" y="219456"/>
            <a:ext cx="965606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создания интеллект карт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-Постановка 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sz="20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рождение идеи «Мозговой штурм», цель которого — записать все ассоциативно появившиеся идеи, связанные с создаваемым интеллектуальным продуктом. </a:t>
            </a:r>
            <a:endParaRPr lang="ru-RU" sz="2000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-Создание 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 карты </a:t>
            </a:r>
            <a:r>
              <a:rPr lang="ru-RU" sz="20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структурирование информации, продумывание хода </a:t>
            </a:r>
            <a:endParaRPr lang="ru-RU" sz="2000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«детского </a:t>
            </a:r>
            <a:r>
              <a:rPr lang="ru-RU" sz="20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исследования», обогащение содержания данной темы разными понятиями. </a:t>
            </a:r>
            <a:endParaRPr lang="ru-RU" sz="2000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 карты </a:t>
            </a:r>
            <a:r>
              <a:rPr lang="ru-RU" sz="20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«детского исследования</a:t>
            </a:r>
            <a:r>
              <a:rPr lang="ru-RU" sz="2000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Каждая </a:t>
            </a:r>
            <a:r>
              <a:rPr lang="ru-RU" sz="20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ветвь имеет свой цвет. Для создания карт используются фломастеры, цветные карандаши, маркеры. В процессе моделирования добавляются символы и иллюстрации.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449" y="3911513"/>
            <a:ext cx="3355848" cy="248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197346"/>
            <a:ext cx="964692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составления интеллект-карты:</a:t>
            </a:r>
          </a:p>
          <a:p>
            <a:endParaRPr lang="ru-RU" sz="22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Лист бумаги располагается горизонтально: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такое расположение наиболее комфортно для изображения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радиантной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структуры и позволяет расширять и модернизировать ее.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 центре пишется (иллюстрируется) и обводится основная идея (мысль, предмет, тема).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От центра исходят толстые основные ветви —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означают главные разделы карты. Основные ветви далее ветвятся на более тонкие ветви, каждая из которых соответствует определенному фрагменту рассматриваемой темы.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Каждая ветка подписывается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либо иллюстрируется символом, рисунком, заставляющими вспомнить то или иное понятие. Слова пишутся печатными буквами.</a:t>
            </a:r>
          </a:p>
          <a:p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Ветви детализируются, добавляются символы, иллюстрации.</a:t>
            </a:r>
            <a:endParaRPr lang="ru-RU" sz="2400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95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7129" r="375"/>
          <a:stretch/>
        </p:blipFill>
        <p:spPr>
          <a:xfrm>
            <a:off x="384048" y="970348"/>
            <a:ext cx="3438144" cy="2403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088" y="960120"/>
            <a:ext cx="3264408" cy="2448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672" y="973836"/>
            <a:ext cx="3224784" cy="2418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" t="12267" r="7867" b="6534"/>
          <a:stretch/>
        </p:blipFill>
        <p:spPr>
          <a:xfrm>
            <a:off x="338328" y="3528468"/>
            <a:ext cx="4471416" cy="3192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r="1967"/>
          <a:stretch/>
        </p:blipFill>
        <p:spPr>
          <a:xfrm>
            <a:off x="5163312" y="3529584"/>
            <a:ext cx="4575048" cy="3220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996696" y="182880"/>
            <a:ext cx="7516368" cy="54578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 на бумаге с помощью творчества</a:t>
            </a:r>
            <a:endParaRPr lang="ru-RU" sz="28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2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нновации в детском саду: интеллект-карта на тему «Осень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" t="461" r="730" b="7332"/>
          <a:stretch/>
        </p:blipFill>
        <p:spPr bwMode="auto">
          <a:xfrm>
            <a:off x="3813048" y="3599879"/>
            <a:ext cx="4261104" cy="3058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maam.ru/upload/blogs/detsad-474896-147575417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3" r="20698" b="23271"/>
          <a:stretch/>
        </p:blipFill>
        <p:spPr bwMode="auto">
          <a:xfrm>
            <a:off x="238003" y="605121"/>
            <a:ext cx="2285741" cy="272329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" r="383" b="2530"/>
          <a:stretch/>
        </p:blipFill>
        <p:spPr>
          <a:xfrm>
            <a:off x="522352" y="3789271"/>
            <a:ext cx="2175128" cy="2839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7808" r="27766" b="37098"/>
          <a:stretch/>
        </p:blipFill>
        <p:spPr>
          <a:xfrm>
            <a:off x="7754111" y="728663"/>
            <a:ext cx="3414726" cy="2499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/>
          <a:srcRect t="20972" r="19470" b="19357"/>
          <a:stretch/>
        </p:blipFill>
        <p:spPr>
          <a:xfrm>
            <a:off x="8870823" y="3796986"/>
            <a:ext cx="2742057" cy="2710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/>
          <a:srcRect l="3255" t="3518" r="2309" b="7501"/>
          <a:stretch/>
        </p:blipFill>
        <p:spPr>
          <a:xfrm>
            <a:off x="3023616" y="512064"/>
            <a:ext cx="4242816" cy="2996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503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490</Words>
  <Application>Microsoft Office PowerPoint</Application>
  <PresentationFormat>Широкоэкранный</PresentationFormat>
  <Paragraphs>36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Trebuchet MS</vt:lpstr>
      <vt:lpstr>Wingdings 3</vt:lpstr>
      <vt:lpstr>Аспект</vt:lpstr>
      <vt:lpstr>МУНИЦИПАЛЬНОЕ АВТОНОМНОЕ ДОШКОЛЬНОЕ ОБРАЗОВАТЕЛЬНОЕ УЧРЕЖДЕНИЕ ДЕТСКИЙ САД  КОМБИНИРОВАННОГО ВИДА «СОЛНЫШКО»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ДЕТСКИЙ САД  КОМБИНИРОВАННОГО ВИДА «СОЛНЫШКО»</dc:title>
  <dc:creator>Home</dc:creator>
  <cp:lastModifiedBy>Home</cp:lastModifiedBy>
  <cp:revision>35</cp:revision>
  <dcterms:created xsi:type="dcterms:W3CDTF">2022-10-23T10:24:51Z</dcterms:created>
  <dcterms:modified xsi:type="dcterms:W3CDTF">2022-11-01T14:25:35Z</dcterms:modified>
</cp:coreProperties>
</file>