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8" r:id="rId2"/>
    <p:sldId id="258" r:id="rId3"/>
    <p:sldId id="259" r:id="rId4"/>
    <p:sldId id="263" r:id="rId5"/>
    <p:sldId id="260" r:id="rId6"/>
    <p:sldId id="261" r:id="rId7"/>
    <p:sldId id="279" r:id="rId8"/>
    <p:sldId id="282" r:id="rId9"/>
    <p:sldId id="269" r:id="rId10"/>
    <p:sldId id="264" r:id="rId11"/>
    <p:sldId id="265" r:id="rId12"/>
    <p:sldId id="271" r:id="rId13"/>
    <p:sldId id="266" r:id="rId14"/>
    <p:sldId id="267" r:id="rId15"/>
    <p:sldId id="273" r:id="rId16"/>
    <p:sldId id="281" r:id="rId17"/>
    <p:sldId id="280" r:id="rId18"/>
    <p:sldId id="274" r:id="rId19"/>
    <p:sldId id="277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package" Target="../embeddings/_________Microsoft_Word1.docx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565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" y="1494803"/>
            <a:ext cx="7308304" cy="5363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0"/>
            <a:ext cx="214262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2269"/>
            <a:ext cx="5544616" cy="94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770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3933056"/>
            <a:ext cx="3024336" cy="180019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2900" dirty="0" smtClean="0"/>
              <a:t>Крепкий</a:t>
            </a:r>
            <a:r>
              <a:rPr lang="ru-RU" sz="2900" dirty="0"/>
              <a:t>, добротный дом Матрены должен был стать </a:t>
            </a:r>
            <a:r>
              <a:rPr lang="ru-RU" sz="2900" dirty="0" smtClean="0"/>
              <a:t>музеем.</a:t>
            </a:r>
            <a:endParaRPr lang="ru-RU" sz="29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23" y="0"/>
            <a:ext cx="5008272" cy="3632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460" y="3632809"/>
            <a:ext cx="5016540" cy="3225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64088" y="1484784"/>
            <a:ext cx="3240360" cy="95410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В 2012 году дом сгорел.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8823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260648"/>
            <a:ext cx="7457256" cy="621330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Макет </a:t>
            </a:r>
            <a:r>
              <a:rPr lang="ru-RU" b="1" dirty="0" smtClean="0"/>
              <a:t> дома Матрёны сделан </a:t>
            </a:r>
            <a:r>
              <a:rPr lang="ru-RU" b="1" dirty="0"/>
              <a:t>точно по </a:t>
            </a:r>
            <a:r>
              <a:rPr lang="ru-RU" b="1" dirty="0" smtClean="0"/>
              <a:t>рассказу А.И. Солженицына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7035521" cy="46809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756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282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620688"/>
            <a:ext cx="7920880" cy="5853264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     АНТИТЕЗА</a:t>
            </a:r>
            <a:r>
              <a:rPr lang="ru-RU" dirty="0"/>
              <a:t> </a:t>
            </a:r>
            <a:r>
              <a:rPr lang="ru-RU" dirty="0" smtClean="0"/>
              <a:t>– стилистический </a:t>
            </a:r>
            <a:r>
              <a:rPr lang="ru-RU" dirty="0"/>
              <a:t>приём, основанный на резком противопоставлении понятий и образов.</a:t>
            </a:r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758479"/>
              </p:ext>
            </p:extLst>
          </p:nvPr>
        </p:nvGraphicFramePr>
        <p:xfrm>
          <a:off x="467544" y="2132855"/>
          <a:ext cx="7704856" cy="3672410"/>
        </p:xfrm>
        <a:graphic>
          <a:graphicData uri="http://schemas.openxmlformats.org/drawingml/2006/table">
            <a:tbl>
              <a:tblPr firstRow="1" firstCol="1" bandRow="1"/>
              <a:tblGrid>
                <a:gridCol w="2304256"/>
                <a:gridCol w="2601333"/>
                <a:gridCol w="2799267"/>
              </a:tblGrid>
              <a:tr h="3672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ИМЯ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110" marR="68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ФАДДЕЙ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110" marR="68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МАТРЁНА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110" marR="68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А) Этимология (происхождение)</a:t>
                      </a:r>
                      <a:endParaRPr lang="ru-RU" sz="18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110" marR="68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110" marR="68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110" marR="68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89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Б) Характеристика героя</a:t>
                      </a:r>
                      <a:endParaRPr lang="ru-RU" sz="18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110" marR="68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110" marR="68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110" marR="68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6730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Компаративный анализ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156888418"/>
              </p:ext>
            </p:extLst>
          </p:nvPr>
        </p:nvGraphicFramePr>
        <p:xfrm>
          <a:off x="539552" y="1916832"/>
          <a:ext cx="7704856" cy="4136136"/>
        </p:xfrm>
        <a:graphic>
          <a:graphicData uri="http://schemas.openxmlformats.org/drawingml/2006/table">
            <a:tbl>
              <a:tblPr firstRow="1" firstCol="1" bandRow="1"/>
              <a:tblGrid>
                <a:gridCol w="2593714"/>
                <a:gridCol w="2590862"/>
                <a:gridCol w="252028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ИМЯ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ФАДДЕЙ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МАТРЁНА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А) Этимология (происхождение)</a:t>
                      </a:r>
                      <a:endParaRPr lang="ru-RU" sz="24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От </a:t>
                      </a:r>
                      <a:r>
                        <a:rPr lang="ru-RU" sz="2400" dirty="0" err="1" smtClean="0">
                          <a:effectLst/>
                          <a:latin typeface="Times New Roman"/>
                          <a:ea typeface="Times New Roman"/>
                        </a:rPr>
                        <a:t>древнегреч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ru-RU" sz="2400" i="1" dirty="0" smtClean="0">
                          <a:effectLst/>
                          <a:latin typeface="Times New Roman"/>
                          <a:ea typeface="Times New Roman"/>
                        </a:rPr>
                        <a:t>«дар Божий».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 евр.</a:t>
                      </a:r>
                      <a:r>
                        <a:rPr lang="ru-RU" sz="24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i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«похвала».</a:t>
                      </a:r>
                      <a:endParaRPr lang="ru-RU" sz="2400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effectLst/>
                          <a:latin typeface="Times New Roman"/>
                          <a:ea typeface="Times New Roman"/>
                        </a:rPr>
                        <a:t>От лат. </a:t>
                      </a:r>
                      <a:r>
                        <a:rPr lang="ru-RU" sz="2400" b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«мать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».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Б) Характеристика героя</a:t>
                      </a:r>
                      <a:endParaRPr lang="ru-RU" sz="24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«черный» (7 раз);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«… только лоб уходил лысым куполом в лысую просторную маковку».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«лучезарная»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304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92211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/>
              <a:t/>
            </a:r>
            <a:br>
              <a:rPr lang="ru-RU" b="1"/>
            </a:br>
            <a:r>
              <a:rPr lang="ru-RU" b="1" smtClean="0">
                <a:solidFill>
                  <a:srgbClr val="C00000"/>
                </a:solidFill>
              </a:rPr>
              <a:t>горница</a:t>
            </a:r>
            <a:r>
              <a:rPr lang="ru-RU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– лучшая </a:t>
            </a:r>
            <a:r>
              <a:rPr lang="ru-RU" dirty="0">
                <a:solidFill>
                  <a:srgbClr val="C00000"/>
                </a:solidFill>
              </a:rPr>
              <a:t>комната в крестьянском жилище.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14779"/>
            <a:ext cx="8568952" cy="5515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76703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476672"/>
            <a:ext cx="7920880" cy="5997280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Поезд мчался с полным напряженьем</a:t>
            </a:r>
            <a:br>
              <a:rPr lang="ru-RU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Мощных сил, уму непостижимых,</a:t>
            </a:r>
            <a:br>
              <a:rPr lang="ru-RU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Перед самым, может быть, крушеньем</a:t>
            </a:r>
            <a:br>
              <a:rPr lang="ru-RU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Посреди миров несокрушимых.</a:t>
            </a:r>
            <a:endParaRPr lang="ru-RU" sz="18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marL="0" indent="0" algn="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Николай </a:t>
            </a:r>
            <a:r>
              <a:rPr lang="ru-RU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Рубцов «Поезд»</a:t>
            </a:r>
            <a:endParaRPr lang="ru-RU" sz="1800" i="1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096" y="2778753"/>
            <a:ext cx="6337895" cy="40792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68329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7467600" cy="5205192"/>
          </a:xfrm>
        </p:spPr>
        <p:txBody>
          <a:bodyPr/>
          <a:lstStyle/>
          <a:p>
            <a:pPr marL="0" indent="0" algn="just">
              <a:buNone/>
            </a:pPr>
            <a:r>
              <a:rPr lang="ru-RU" sz="3600" i="1" dirty="0"/>
              <a:t>«Все мы жили рядом с ней и не поняли, что есть она тот самый </a:t>
            </a:r>
            <a:r>
              <a:rPr lang="ru-RU" sz="3600" b="1" i="1" u="sng" dirty="0">
                <a:solidFill>
                  <a:srgbClr val="C00000"/>
                </a:solidFill>
              </a:rPr>
              <a:t>праведник,</a:t>
            </a:r>
            <a:r>
              <a:rPr lang="ru-RU" sz="3600" i="1" u="sng" dirty="0">
                <a:solidFill>
                  <a:srgbClr val="C00000"/>
                </a:solidFill>
              </a:rPr>
              <a:t> </a:t>
            </a:r>
            <a:r>
              <a:rPr lang="ru-RU" sz="3600" b="1" i="1" u="sng" dirty="0">
                <a:solidFill>
                  <a:srgbClr val="C00000"/>
                </a:solidFill>
              </a:rPr>
              <a:t>без которого, </a:t>
            </a:r>
            <a:r>
              <a:rPr lang="ru-RU" sz="3600" i="1" dirty="0"/>
              <a:t>по пословице, </a:t>
            </a:r>
            <a:r>
              <a:rPr lang="ru-RU" sz="3600" b="1" i="1" u="sng" dirty="0">
                <a:solidFill>
                  <a:srgbClr val="C00000"/>
                </a:solidFill>
              </a:rPr>
              <a:t>не стоит село.</a:t>
            </a:r>
            <a:endParaRPr lang="ru-RU" sz="3600" b="1" u="sng" dirty="0">
              <a:solidFill>
                <a:srgbClr val="C00000"/>
              </a:solidFill>
            </a:endParaRPr>
          </a:p>
          <a:p>
            <a:pPr marL="0" indent="0" algn="just">
              <a:buNone/>
            </a:pPr>
            <a:r>
              <a:rPr lang="ru-RU" sz="3600" i="1" dirty="0"/>
              <a:t>Ни город.</a:t>
            </a:r>
            <a:endParaRPr lang="ru-RU" sz="3600" dirty="0"/>
          </a:p>
          <a:p>
            <a:pPr marL="0" indent="0" algn="just">
              <a:buNone/>
            </a:pPr>
            <a:r>
              <a:rPr lang="ru-RU" sz="3600" i="1" dirty="0"/>
              <a:t>Ни вся земля наша».</a:t>
            </a:r>
            <a:endParaRPr lang="ru-RU" sz="3600" dirty="0"/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156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980728"/>
            <a:ext cx="8280920" cy="4873752"/>
          </a:xfrm>
        </p:spPr>
        <p:txBody>
          <a:bodyPr>
            <a:normAutofit/>
          </a:bodyPr>
          <a:lstStyle/>
          <a:p>
            <a:pPr marL="18288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200" b="1" i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СИНКВЕЙН</a:t>
            </a:r>
            <a:endParaRPr lang="ru-RU" sz="3200" b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marL="640080" indent="-4572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6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Одно </a:t>
            </a:r>
            <a:r>
              <a:rPr lang="ru-RU" sz="3600" b="1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r>
              <a:rPr lang="ru-RU" sz="36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существительное:</a:t>
            </a:r>
            <a:r>
              <a:rPr lang="ru-RU" sz="36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r>
              <a:rPr lang="ru-RU" sz="3600" dirty="0" smtClean="0">
                <a:latin typeface="Times New Roman" pitchFamily="18" charset="0"/>
                <a:ea typeface="Calibri"/>
                <a:cs typeface="Times New Roman" pitchFamily="18" charset="0"/>
              </a:rPr>
              <a:t>МАТРЁНА</a:t>
            </a:r>
          </a:p>
          <a:p>
            <a:pPr marL="640080" indent="-4572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6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Два </a:t>
            </a:r>
            <a:r>
              <a:rPr lang="ru-RU" sz="3600" b="1" dirty="0">
                <a:latin typeface="Times New Roman" pitchFamily="18" charset="0"/>
                <a:ea typeface="Calibri"/>
                <a:cs typeface="Times New Roman" pitchFamily="18" charset="0"/>
              </a:rPr>
              <a:t>прилагательных:</a:t>
            </a:r>
            <a:r>
              <a:rPr lang="ru-RU" sz="3600" b="1" i="1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3600" b="1" i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640080" indent="-4572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6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Три </a:t>
            </a:r>
            <a:r>
              <a:rPr lang="ru-RU" sz="3600" b="1" dirty="0">
                <a:latin typeface="Times New Roman" pitchFamily="18" charset="0"/>
                <a:ea typeface="Calibri"/>
                <a:cs typeface="Times New Roman" pitchFamily="18" charset="0"/>
              </a:rPr>
              <a:t>глагола:</a:t>
            </a:r>
            <a:r>
              <a:rPr lang="ru-RU" sz="3600" b="1" i="1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3600" b="1" i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640080" indent="-4572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6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Предложение: </a:t>
            </a:r>
            <a:r>
              <a:rPr lang="ru-RU" sz="3600" b="1" i="1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36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640080" indent="-4572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Ассоциация</a:t>
            </a:r>
            <a:r>
              <a:rPr lang="ru-RU" b="1" dirty="0" smtClean="0"/>
              <a:t>: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3046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052736"/>
            <a:ext cx="8352928" cy="542121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dirty="0"/>
              <a:t>Люди делятся на</a:t>
            </a:r>
            <a:r>
              <a:rPr lang="ru-RU" sz="4000" b="1" i="1" u="sng" dirty="0"/>
              <a:t>_____________</a:t>
            </a:r>
            <a:r>
              <a:rPr lang="ru-RU" sz="4000" b="1" u="sng" dirty="0"/>
              <a:t>,</a:t>
            </a:r>
            <a:r>
              <a:rPr lang="ru-RU" sz="4000" dirty="0"/>
              <a:t>  которые считают себя грешниками, и грешников, которые считают себя </a:t>
            </a:r>
            <a:r>
              <a:rPr lang="ru-RU" sz="4000" b="1" i="1" u="sng" dirty="0" smtClean="0"/>
              <a:t>_________</a:t>
            </a:r>
            <a:r>
              <a:rPr lang="ru-RU" sz="4000" b="1" u="sng" dirty="0" smtClean="0"/>
              <a:t>___.</a:t>
            </a:r>
            <a:endParaRPr lang="ru-RU" sz="4000" b="1" u="sng" dirty="0"/>
          </a:p>
          <a:p>
            <a:pPr marL="0" indent="0" algn="r">
              <a:buNone/>
            </a:pPr>
            <a:r>
              <a:rPr lang="ru-RU" sz="4000" i="1" dirty="0" err="1"/>
              <a:t>Блез</a:t>
            </a:r>
            <a:r>
              <a:rPr lang="ru-RU" sz="4000" i="1" dirty="0"/>
              <a:t> Паскаль</a:t>
            </a:r>
            <a:endParaRPr lang="ru-RU" sz="4000" dirty="0"/>
          </a:p>
          <a:p>
            <a:pPr algn="just"/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86369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Домашнее задание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/>
              <a:t>Написать сочинение-рассуждение </a:t>
            </a:r>
            <a:r>
              <a:rPr lang="ru-RU" sz="3600" b="1" dirty="0"/>
              <a:t>«Матрена – нравственный идеал писателя</a:t>
            </a:r>
            <a:r>
              <a:rPr lang="ru-RU" sz="3600" b="1" dirty="0" smtClean="0"/>
              <a:t>?»</a:t>
            </a:r>
          </a:p>
          <a:p>
            <a:pPr marL="0" indent="0" algn="ctr">
              <a:buNone/>
            </a:pPr>
            <a:r>
              <a:rPr lang="ru-RU" sz="3600" dirty="0" smtClean="0"/>
              <a:t>Объем: 70-150 слов.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54107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РЕФЛЕКСИЯ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lnSpc>
                <a:spcPct val="115000"/>
              </a:lnSpc>
              <a:spcAft>
                <a:spcPts val="150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Выберите фразеологизм/-ы,  которые характеризуют вашу  работу сегодня.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i="1" dirty="0">
                <a:latin typeface="Times New Roman" pitchFamily="18" charset="0"/>
                <a:ea typeface="Calibri"/>
                <a:cs typeface="Times New Roman" pitchFamily="18" charset="0"/>
              </a:rPr>
              <a:t>Не успел глазом моргнуть.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i="1" dirty="0">
                <a:latin typeface="Times New Roman" pitchFamily="18" charset="0"/>
                <a:ea typeface="Calibri"/>
                <a:cs typeface="Times New Roman" pitchFamily="18" charset="0"/>
              </a:rPr>
              <a:t>Работал не покладая рук.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i="1" dirty="0">
                <a:latin typeface="Times New Roman" pitchFamily="18" charset="0"/>
                <a:ea typeface="Calibri"/>
                <a:cs typeface="Times New Roman" pitchFamily="18" charset="0"/>
              </a:rPr>
              <a:t>Работал спустя рукава.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2152650" algn="l"/>
              </a:tabLst>
            </a:pPr>
            <a:r>
              <a:rPr lang="ru-RU" b="1" i="1" dirty="0">
                <a:latin typeface="Times New Roman" pitchFamily="18" charset="0"/>
                <a:ea typeface="Calibri"/>
                <a:cs typeface="Times New Roman" pitchFamily="18" charset="0"/>
              </a:rPr>
              <a:t>Зарубил себе на носу.	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i="1" dirty="0">
                <a:latin typeface="Times New Roman" pitchFamily="18" charset="0"/>
                <a:ea typeface="Calibri"/>
                <a:cs typeface="Times New Roman" pitchFamily="18" charset="0"/>
              </a:rPr>
              <a:t>Считал ворон.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i="1" dirty="0">
                <a:latin typeface="Times New Roman" pitchFamily="18" charset="0"/>
                <a:ea typeface="Calibri"/>
                <a:cs typeface="Times New Roman" pitchFamily="18" charset="0"/>
              </a:rPr>
              <a:t>Бил баклуши.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i="1" dirty="0">
                <a:latin typeface="Times New Roman" pitchFamily="18" charset="0"/>
                <a:ea typeface="Calibri"/>
                <a:cs typeface="Times New Roman" pitchFamily="18" charset="0"/>
              </a:rPr>
              <a:t>Витал в облаках.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10272"/>
            <a:ext cx="4140777" cy="3106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408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836712"/>
            <a:ext cx="7931224" cy="56372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rgbClr val="C00000"/>
                </a:solidFill>
              </a:rPr>
              <a:t>Образ праведницы в рассказе А.И. Солженицына «</a:t>
            </a:r>
            <a:r>
              <a:rPr lang="ru-RU" sz="4000" b="1" dirty="0" err="1" smtClean="0">
                <a:solidFill>
                  <a:srgbClr val="C00000"/>
                </a:solidFill>
              </a:rPr>
              <a:t>Матрёнин</a:t>
            </a:r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>
                <a:solidFill>
                  <a:srgbClr val="C00000"/>
                </a:solidFill>
              </a:rPr>
              <a:t>двор</a:t>
            </a:r>
            <a:r>
              <a:rPr lang="ru-RU" sz="4000" b="1" dirty="0" smtClean="0">
                <a:solidFill>
                  <a:srgbClr val="C00000"/>
                </a:solidFill>
              </a:rPr>
              <a:t>»</a:t>
            </a:r>
          </a:p>
          <a:p>
            <a:pPr marL="0" indent="0" algn="ctr">
              <a:buNone/>
            </a:pPr>
            <a:endParaRPr lang="ru-RU" sz="3600" dirty="0">
              <a:solidFill>
                <a:srgbClr val="C00000"/>
              </a:solidFill>
            </a:endParaRPr>
          </a:p>
          <a:p>
            <a:pPr marL="0" indent="0" algn="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i="1" dirty="0">
                <a:latin typeface="Times New Roman"/>
                <a:ea typeface="Calibri"/>
                <a:cs typeface="Times New Roman"/>
              </a:rPr>
              <a:t>Не стоит село </a:t>
            </a:r>
            <a:endParaRPr lang="ru-RU" sz="2800" i="1" dirty="0" smtClean="0">
              <a:latin typeface="Times New Roman"/>
              <a:ea typeface="Calibri"/>
              <a:cs typeface="Times New Roman"/>
            </a:endParaRPr>
          </a:p>
          <a:p>
            <a:pPr marL="0" indent="0" algn="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i="1" dirty="0" smtClean="0">
                <a:latin typeface="Times New Roman"/>
                <a:ea typeface="Calibri"/>
                <a:cs typeface="Times New Roman"/>
              </a:rPr>
              <a:t>без </a:t>
            </a:r>
            <a:r>
              <a:rPr lang="ru-RU" sz="2800" i="1" dirty="0">
                <a:latin typeface="Times New Roman"/>
                <a:ea typeface="Calibri"/>
                <a:cs typeface="Times New Roman"/>
              </a:rPr>
              <a:t>праведника.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marL="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i="1" dirty="0" smtClean="0">
                <a:latin typeface="Times New Roman"/>
                <a:ea typeface="Calibri"/>
                <a:cs typeface="Times New Roman"/>
              </a:rPr>
              <a:t>Пословица</a:t>
            </a:r>
          </a:p>
          <a:p>
            <a:pPr marL="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000" b="1" i="1" dirty="0" smtClean="0">
                <a:latin typeface="Times New Roman"/>
                <a:ea typeface="Calibri"/>
                <a:cs typeface="Times New Roman"/>
              </a:rPr>
              <a:t>Учитель: </a:t>
            </a:r>
            <a:r>
              <a:rPr lang="ru-RU" sz="2000" b="1" i="1" dirty="0" err="1" smtClean="0">
                <a:latin typeface="Times New Roman"/>
                <a:ea typeface="Calibri"/>
                <a:cs typeface="Times New Roman"/>
              </a:rPr>
              <a:t>Аидинова</a:t>
            </a:r>
            <a:endParaRPr lang="ru-RU" sz="2000" b="1" i="1" dirty="0" smtClean="0">
              <a:latin typeface="Times New Roman"/>
              <a:ea typeface="Calibri"/>
              <a:cs typeface="Times New Roman"/>
            </a:endParaRPr>
          </a:p>
          <a:p>
            <a:pPr marL="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000" b="1" i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b="1" i="1" dirty="0" err="1" smtClean="0">
                <a:latin typeface="Times New Roman"/>
                <a:ea typeface="Calibri"/>
                <a:cs typeface="Times New Roman"/>
              </a:rPr>
              <a:t>Эльмаз</a:t>
            </a:r>
            <a:r>
              <a:rPr lang="ru-RU" sz="2000" b="1" i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b="1" i="1" dirty="0" err="1" smtClean="0">
                <a:latin typeface="Times New Roman"/>
                <a:ea typeface="Calibri"/>
                <a:cs typeface="Times New Roman"/>
              </a:rPr>
              <a:t>Джевдетовна</a:t>
            </a:r>
            <a:endParaRPr lang="ru-RU" sz="2000" b="1" dirty="0">
              <a:latin typeface="Calibri"/>
              <a:ea typeface="Calibri"/>
              <a:cs typeface="Times New Roman"/>
            </a:endParaRPr>
          </a:p>
          <a:p>
            <a:endParaRPr lang="ru-RU" sz="20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96952"/>
            <a:ext cx="3425825" cy="35115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124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395536" y="908720"/>
            <a:ext cx="8352928" cy="556523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Цель урока</a:t>
            </a:r>
            <a:r>
              <a:rPr lang="ru-RU" dirty="0" smtClean="0">
                <a:solidFill>
                  <a:srgbClr val="C00000"/>
                </a:solidFill>
              </a:rPr>
              <a:t>: </a:t>
            </a:r>
            <a:r>
              <a:rPr lang="ru-RU" dirty="0" smtClean="0"/>
              <a:t>выяснить</a:t>
            </a:r>
            <a:r>
              <a:rPr lang="ru-RU" dirty="0"/>
              <a:t>, какие качества позволили автору назвать героиню праведницей земли </a:t>
            </a:r>
            <a:r>
              <a:rPr lang="ru-RU" dirty="0" smtClean="0"/>
              <a:t>Русской и почему «</a:t>
            </a:r>
            <a:r>
              <a:rPr lang="ru-RU" i="1" dirty="0" smtClean="0"/>
              <a:t>Без праведника село не стоит».</a:t>
            </a:r>
          </a:p>
          <a:p>
            <a:pPr algn="just"/>
            <a:endParaRPr lang="ru-RU" i="1" dirty="0" smtClean="0"/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Задачи урока:</a:t>
            </a:r>
            <a:r>
              <a:rPr lang="ru-RU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8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провести словарную работу и выяснить, кто такой «праведник»;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проанализировать ключевые эпизоды рассказа;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выявить, кто из героев противопоставлен Матрене и как реализуется антитеза в этом художественном произведении.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343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СЛОВАРНАЯ РАБОТА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7467600" cy="53492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C00000"/>
                </a:solidFill>
              </a:rPr>
              <a:t>П </a:t>
            </a:r>
            <a:r>
              <a:rPr lang="ru-RU" sz="3200" b="1" dirty="0" smtClean="0">
                <a:solidFill>
                  <a:srgbClr val="C00000"/>
                </a:solidFill>
              </a:rPr>
              <a:t>– 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Р – 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А – 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В – </a:t>
            </a:r>
            <a:endParaRPr lang="ru-RU" sz="32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3200" b="1" dirty="0">
                <a:solidFill>
                  <a:srgbClr val="C00000"/>
                </a:solidFill>
              </a:rPr>
              <a:t>Е </a:t>
            </a:r>
            <a:r>
              <a:rPr lang="ru-RU" sz="3200" b="1" dirty="0" smtClean="0">
                <a:solidFill>
                  <a:srgbClr val="C00000"/>
                </a:solidFill>
              </a:rPr>
              <a:t>– 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Д – </a:t>
            </a:r>
            <a:endParaRPr lang="ru-RU" sz="32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Н – </a:t>
            </a:r>
            <a:endParaRPr lang="ru-RU" sz="32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И – </a:t>
            </a:r>
            <a:endParaRPr lang="ru-RU" sz="32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3200" b="1" dirty="0">
                <a:solidFill>
                  <a:srgbClr val="C00000"/>
                </a:solidFill>
              </a:rPr>
              <a:t>К – </a:t>
            </a:r>
          </a:p>
          <a:p>
            <a:pPr marL="0" indent="0">
              <a:buNone/>
            </a:pP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009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7313240" cy="79208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latin typeface="Times New Roman"/>
                <a:ea typeface="Calibri"/>
                <a:cs typeface="Times New Roman"/>
              </a:rPr>
            </a:br>
            <a:r>
              <a:rPr lang="ru-RU" b="1" dirty="0"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>
                <a:latin typeface="Times New Roman"/>
                <a:ea typeface="Calibri"/>
                <a:cs typeface="Times New Roman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ПРАВЕДНИК </a:t>
            </a:r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- </a:t>
            </a:r>
            <a:r>
              <a:rPr lang="ru-RU" sz="24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052736"/>
            <a:ext cx="8075240" cy="5421216"/>
          </a:xfrm>
        </p:spPr>
        <p:txBody>
          <a:bodyPr>
            <a:normAutofit/>
          </a:bodyPr>
          <a:lstStyle/>
          <a:p>
            <a:pPr marL="342900" lvl="0" indent="-342900" algn="just">
              <a:lnSpc>
                <a:spcPct val="115000"/>
              </a:lnSpc>
              <a:buFont typeface="Wingdings"/>
              <a:buChar char=""/>
              <a:tabLst>
                <a:tab pos="457200" algn="l"/>
              </a:tabLs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человек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с чистой совестью и душой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(</a:t>
            </a:r>
            <a:r>
              <a:rPr lang="ru-RU" i="1" dirty="0" smtClean="0">
                <a:latin typeface="Times New Roman"/>
                <a:ea typeface="Calibri"/>
                <a:cs typeface="Times New Roman"/>
              </a:rPr>
              <a:t>«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Толковый словарь живого великорусского языка</a:t>
            </a:r>
            <a:r>
              <a:rPr lang="ru-RU" i="1" dirty="0" smtClean="0">
                <a:latin typeface="Times New Roman"/>
                <a:ea typeface="Calibri"/>
                <a:cs typeface="Times New Roman"/>
              </a:rPr>
              <a:t>» В.И. Даля);</a:t>
            </a:r>
          </a:p>
          <a:p>
            <a:pPr marL="342900" lvl="0" indent="-342900" algn="just">
              <a:lnSpc>
                <a:spcPct val="115000"/>
              </a:lnSpc>
              <a:buFont typeface="Wingdings"/>
              <a:buChar char=""/>
              <a:tabLst>
                <a:tab pos="457200" algn="l"/>
              </a:tabLst>
            </a:pP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buFont typeface="Wingdings"/>
              <a:buChar char=""/>
              <a:tabLst>
                <a:tab pos="457200" algn="l"/>
              </a:tabLst>
            </a:pPr>
            <a:r>
              <a:rPr lang="ru-RU" dirty="0">
                <a:latin typeface="Times New Roman"/>
                <a:ea typeface="Calibri"/>
                <a:cs typeface="Times New Roman"/>
              </a:rPr>
              <a:t>праведно живущий; во всем по закону Божьему поступающий,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безгрешник</a:t>
            </a:r>
            <a:r>
              <a:rPr lang="ru-RU" dirty="0">
                <a:latin typeface="Times New Roman"/>
                <a:ea typeface="Calibri"/>
                <a:cs typeface="Times New Roman"/>
              </a:rPr>
              <a:t>; человек, ни в чём не погрешающий против правил нравственности, морали 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(</a:t>
            </a:r>
            <a:r>
              <a:rPr lang="ru-RU" i="1" dirty="0" smtClean="0">
                <a:latin typeface="Times New Roman"/>
                <a:ea typeface="Calibri"/>
                <a:cs typeface="Times New Roman"/>
              </a:rPr>
              <a:t>«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Толковый словарь русского языка</a:t>
            </a:r>
            <a:r>
              <a:rPr lang="ru-RU" i="1" dirty="0" smtClean="0">
                <a:latin typeface="Times New Roman"/>
                <a:ea typeface="Calibri"/>
                <a:cs typeface="Times New Roman"/>
              </a:rPr>
              <a:t>» под ред. </a:t>
            </a:r>
            <a:r>
              <a:rPr lang="ru-RU" i="1" dirty="0" err="1" smtClean="0">
                <a:latin typeface="Times New Roman"/>
                <a:ea typeface="Calibri"/>
                <a:cs typeface="Times New Roman"/>
              </a:rPr>
              <a:t>С.И.Ожегова</a:t>
            </a:r>
            <a:r>
              <a:rPr lang="ru-RU" i="1" dirty="0" smtClean="0">
                <a:latin typeface="Times New Roman"/>
                <a:ea typeface="Calibri"/>
                <a:cs typeface="Times New Roman"/>
              </a:rPr>
              <a:t>);</a:t>
            </a:r>
          </a:p>
          <a:p>
            <a:pPr marL="342900" lvl="0" indent="-342900" algn="just">
              <a:lnSpc>
                <a:spcPct val="115000"/>
              </a:lnSpc>
              <a:buFont typeface="Wingdings"/>
              <a:buChar char=""/>
              <a:tabLst>
                <a:tab pos="457200" algn="l"/>
              </a:tabLst>
            </a:pP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buFont typeface="Wingdings"/>
              <a:buChar char=""/>
              <a:tabLst>
                <a:tab pos="457200" algn="l"/>
              </a:tabLs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человек,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ни в чем не погрешающий против правил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нравственности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(</a:t>
            </a:r>
            <a:r>
              <a:rPr lang="ru-RU" i="1" dirty="0" smtClean="0">
                <a:latin typeface="Times New Roman"/>
                <a:ea typeface="Calibri"/>
                <a:cs typeface="Times New Roman"/>
              </a:rPr>
              <a:t>«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Толковый словарь русского языка</a:t>
            </a:r>
            <a:r>
              <a:rPr lang="ru-RU" i="1" dirty="0" smtClean="0">
                <a:latin typeface="Times New Roman"/>
                <a:ea typeface="Calibri"/>
                <a:cs typeface="Times New Roman"/>
              </a:rPr>
              <a:t>» под ред. Т.Ф. Ефремовой).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34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ИСТОРИЯ СОЗДАНИЯ РАССКАЗА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268760"/>
            <a:ext cx="3744416" cy="4873752"/>
          </a:xfrm>
        </p:spPr>
        <p:txBody>
          <a:bodyPr/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</a:pPr>
            <a:r>
              <a:rPr lang="ru-RU" sz="2200" dirty="0">
                <a:solidFill>
                  <a:srgbClr val="000000"/>
                </a:solidFill>
                <a:latin typeface="Georgia" pitchFamily="18" charset="0"/>
              </a:rPr>
              <a:t>Авторское название рассказа — </a:t>
            </a:r>
            <a:r>
              <a:rPr lang="ru-RU" sz="2200" b="1" dirty="0">
                <a:solidFill>
                  <a:srgbClr val="C00000"/>
                </a:solidFill>
                <a:latin typeface="Georgia" pitchFamily="18" charset="0"/>
              </a:rPr>
              <a:t>«Не стоит село без праведника». </a:t>
            </a:r>
            <a:endParaRPr lang="ru-RU" sz="2200" b="1" dirty="0" smtClean="0">
              <a:solidFill>
                <a:srgbClr val="C00000"/>
              </a:solidFill>
              <a:latin typeface="Georgia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</a:pPr>
            <a:endParaRPr lang="ru-RU" sz="2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</a:pP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</a:rPr>
              <a:t>Название </a:t>
            </a:r>
            <a:r>
              <a:rPr lang="ru-RU" sz="2200" b="1" dirty="0">
                <a:solidFill>
                  <a:srgbClr val="C00000"/>
                </a:solidFill>
                <a:latin typeface="Georgia" pitchFamily="18" charset="0"/>
              </a:rPr>
              <a:t>«</a:t>
            </a:r>
            <a:r>
              <a:rPr lang="ru-RU" sz="2200" b="1" dirty="0" err="1">
                <a:solidFill>
                  <a:srgbClr val="C00000"/>
                </a:solidFill>
                <a:latin typeface="Georgia" pitchFamily="18" charset="0"/>
              </a:rPr>
              <a:t>Матрёнин</a:t>
            </a:r>
            <a:r>
              <a:rPr lang="ru-RU" sz="2200" b="1" dirty="0">
                <a:solidFill>
                  <a:srgbClr val="C00000"/>
                </a:solidFill>
                <a:latin typeface="Georgia" pitchFamily="18" charset="0"/>
              </a:rPr>
              <a:t> двор» </a:t>
            </a:r>
            <a:r>
              <a:rPr lang="ru-RU" sz="2200" dirty="0">
                <a:solidFill>
                  <a:srgbClr val="000000"/>
                </a:solidFill>
                <a:latin typeface="Georgia" pitchFamily="18" charset="0"/>
              </a:rPr>
              <a:t>предложено Александром </a:t>
            </a: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</a:rPr>
              <a:t>Твардовским.</a:t>
            </a: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380282"/>
            <a:ext cx="4392488" cy="33826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370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74320" lvl="0" indent="-274320" algn="ctr">
              <a:spcBef>
                <a:spcPts val="600"/>
              </a:spcBef>
            </a:pPr>
            <a:r>
              <a:rPr lang="ru-RU" sz="2400" b="1" cap="none" dirty="0">
                <a:solidFill>
                  <a:prstClr val="black"/>
                </a:solidFill>
                <a:ea typeface="+mn-ea"/>
                <a:cs typeface="+mn-cs"/>
              </a:rPr>
              <a:t>ЭКСКУРСИЯ ПО ДОМУ </a:t>
            </a:r>
            <a:r>
              <a:rPr lang="ru-RU" sz="2400" b="1" cap="none" dirty="0" smtClean="0">
                <a:solidFill>
                  <a:prstClr val="black"/>
                </a:solidFill>
                <a:ea typeface="+mn-ea"/>
                <a:cs typeface="+mn-cs"/>
              </a:rPr>
              <a:t>МАТРЁНЫ</a:t>
            </a:r>
            <a:r>
              <a:rPr lang="ru-RU" sz="2400" cap="none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2400" cap="none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Задание</a:t>
            </a:r>
            <a:r>
              <a:rPr lang="ru-RU" b="1" dirty="0"/>
              <a:t>: </a:t>
            </a:r>
            <a:r>
              <a:rPr lang="ru-RU" dirty="0"/>
              <a:t>подобрать определения к ключевым словам (</a:t>
            </a:r>
            <a:r>
              <a:rPr lang="ru-RU" i="1" dirty="0"/>
              <a:t>можно использовать все части речи).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2473153"/>
              </p:ext>
            </p:extLst>
          </p:nvPr>
        </p:nvGraphicFramePr>
        <p:xfrm>
          <a:off x="899592" y="2852936"/>
          <a:ext cx="7920880" cy="20044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Документ" r:id="rId4" imgW="6051185" imgH="1772583" progId="Word.Document.12">
                  <p:embed/>
                </p:oleObj>
              </mc:Choice>
              <mc:Fallback>
                <p:oleObj name="Документ" r:id="rId4" imgW="6051185" imgH="17725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99592" y="2852936"/>
                        <a:ext cx="7920880" cy="20044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4394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39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921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303</TotalTime>
  <Words>344</Words>
  <Application>Microsoft Office PowerPoint</Application>
  <PresentationFormat>Экран (4:3)</PresentationFormat>
  <Paragraphs>83</Paragraphs>
  <Slides>21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Эркер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СЛОВАРНАЯ РАБОТА </vt:lpstr>
      <vt:lpstr>  ПРАВЕДНИК -  </vt:lpstr>
      <vt:lpstr>ИСТОРИЯ СОЗДАНИЯ РАССКАЗА</vt:lpstr>
      <vt:lpstr>ЭКСКУРСИЯ ПО ДОМУ МАТРЁНЫ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Компаративный анализ</vt:lpstr>
      <vt:lpstr> горница – лучшая комната в крестьянском жилище.</vt:lpstr>
      <vt:lpstr>Презентация PowerPoint</vt:lpstr>
      <vt:lpstr>Презентация PowerPoint</vt:lpstr>
      <vt:lpstr>Презентация PowerPoint</vt:lpstr>
      <vt:lpstr>Домашнее задание</vt:lpstr>
      <vt:lpstr>РЕФЛЕКСИЯ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23</cp:revision>
  <dcterms:created xsi:type="dcterms:W3CDTF">2021-04-10T12:11:32Z</dcterms:created>
  <dcterms:modified xsi:type="dcterms:W3CDTF">2022-11-02T09:19:53Z</dcterms:modified>
</cp:coreProperties>
</file>