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1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5" r:id="rId1"/>
  </p:sldMasterIdLst>
  <p:notesMasterIdLst>
    <p:notesMasterId r:id="rId22"/>
  </p:notesMasterIdLst>
  <p:sldIdLst>
    <p:sldId id="256" r:id="rId2"/>
    <p:sldId id="260" r:id="rId3"/>
    <p:sldId id="258" r:id="rId4"/>
    <p:sldId id="257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7" r:id="rId14"/>
    <p:sldId id="269" r:id="rId15"/>
    <p:sldId id="271" r:id="rId16"/>
    <p:sldId id="270" r:id="rId17"/>
    <p:sldId id="272" r:id="rId18"/>
    <p:sldId id="273" r:id="rId19"/>
    <p:sldId id="274" r:id="rId20"/>
    <p:sldId id="27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006600"/>
    <a:srgbClr val="FF0066"/>
    <a:srgbClr val="008000"/>
    <a:srgbClr val="800080"/>
    <a:srgbClr val="009900"/>
    <a:srgbClr val="503E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26" autoAdjust="0"/>
    <p:restoredTop sz="94660" autoAdjust="0"/>
  </p:normalViewPr>
  <p:slideViewPr>
    <p:cSldViewPr>
      <p:cViewPr varScale="1">
        <p:scale>
          <a:sx n="70" d="100"/>
          <a:sy n="70" d="100"/>
        </p:scale>
        <p:origin x="-82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22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6CD74B-246A-4CE4-B66F-37AF4F66EF94}" type="datetimeFigureOut">
              <a:rPr lang="ru-RU" smtClean="0"/>
              <a:t>28.08.2017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3EB3E8-3187-43D6-B4DF-84447A72E0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70486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3EB3E8-3187-43D6-B4DF-84447A72E01E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22106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28.08.2017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3942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horz"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28.08.2017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45146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horz"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horz"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28.08.2017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63051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28.08.2017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47329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Пользовательский макет"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28.08.2017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99193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28.08.2017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5302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28.08.2017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21806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28.08.2017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40573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28.08.2017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59663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28.08.2017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6351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28.08.2017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22123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28.08.2017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4113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28.08.2017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03517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28.08.2017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72948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28.08.2017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3136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7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t>28.08.2017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2326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81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8" r:id="rId12"/>
    <p:sldLayoutId id="2147483663" r:id="rId13"/>
    <p:sldLayoutId id="2147483660" r:id="rId14"/>
    <p:sldLayoutId id="2147483662" r:id="rId15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9.png"/><Relationship Id="rId4" Type="http://schemas.openxmlformats.org/officeDocument/2006/relationships/image" Target="../media/image8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6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28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3.jpg"/><Relationship Id="rId4" Type="http://schemas.openxmlformats.org/officeDocument/2006/relationships/image" Target="../media/image32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2.xml"/><Relationship Id="rId4" Type="http://schemas.openxmlformats.org/officeDocument/2006/relationships/image" Target="../media/image3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4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5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6.xml"/><Relationship Id="rId4" Type="http://schemas.openxmlformats.org/officeDocument/2006/relationships/image" Target="../media/image4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.xml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.xml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6.xml"/><Relationship Id="rId4" Type="http://schemas.openxmlformats.org/officeDocument/2006/relationships/image" Target="../media/image20.jp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media" Target="../media/media2.mp3"/><Relationship Id="rId7" Type="http://schemas.openxmlformats.org/officeDocument/2006/relationships/image" Target="../media/image9.png"/><Relationship Id="rId2" Type="http://schemas.openxmlformats.org/officeDocument/2006/relationships/audio" Target="NULL" TargetMode="External"/><Relationship Id="rId1" Type="http://schemas.openxmlformats.org/officeDocument/2006/relationships/tags" Target="../tags/tag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34033" y="283941"/>
            <a:ext cx="8229600" cy="6336704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</a:pPr>
            <a:r>
              <a:rPr lang="ru-RU" sz="1800" b="1" dirty="0">
                <a:latin typeface="Times New Roman"/>
                <a:ea typeface="Calibri"/>
                <a:cs typeface="Times New Roman"/>
              </a:rPr>
              <a:t>МУНИЦИПАЛЬНОЕ ДОШКОЛЬНОЕ ОБРАЗОВАТЕЛЬНОЕ</a:t>
            </a:r>
            <a:r>
              <a:rPr lang="ru-RU" sz="1800" dirty="0">
                <a:ea typeface="Calibri"/>
                <a:cs typeface="Times New Roman"/>
              </a:rPr>
              <a:t/>
            </a:r>
            <a:br>
              <a:rPr lang="ru-RU" sz="1800" dirty="0">
                <a:ea typeface="Calibri"/>
                <a:cs typeface="Times New Roman"/>
              </a:rPr>
            </a:br>
            <a:r>
              <a:rPr lang="ru-RU" sz="1800" b="1" dirty="0">
                <a:latin typeface="Times New Roman"/>
                <a:ea typeface="Calibri"/>
                <a:cs typeface="Times New Roman"/>
              </a:rPr>
              <a:t>УЧРЕЖДЕНИЕ «ЯСЛИ – САД №12 ГОРОДА  ДОКУЧАЕВСКА»</a:t>
            </a:r>
            <a:r>
              <a:rPr lang="ru-RU" sz="1800" dirty="0">
                <a:ea typeface="Calibri"/>
                <a:cs typeface="Times New Roman"/>
              </a:rPr>
              <a:t/>
            </a:r>
            <a:br>
              <a:rPr lang="ru-RU" sz="1800" dirty="0">
                <a:ea typeface="Calibri"/>
                <a:cs typeface="Times New Roman"/>
              </a:rPr>
            </a:br>
            <a:r>
              <a:rPr lang="ru-RU" sz="1800" b="1" dirty="0">
                <a:latin typeface="Times New Roman"/>
                <a:ea typeface="Calibri"/>
                <a:cs typeface="Times New Roman"/>
              </a:rPr>
              <a:t> </a:t>
            </a:r>
            <a:r>
              <a:rPr lang="ru-RU" sz="1800" dirty="0">
                <a:latin typeface="Times New Roman"/>
                <a:ea typeface="Calibri"/>
                <a:cs typeface="Times New Roman"/>
              </a:rPr>
              <a:t>  </a:t>
            </a:r>
            <a:r>
              <a:rPr lang="ru-RU" sz="1800" dirty="0">
                <a:ea typeface="Calibri"/>
                <a:cs typeface="Times New Roman"/>
              </a:rPr>
              <a:t/>
            </a:r>
            <a:br>
              <a:rPr lang="ru-RU" sz="1800" dirty="0">
                <a:ea typeface="Calibri"/>
                <a:cs typeface="Times New Roman"/>
              </a:rPr>
            </a:br>
            <a:r>
              <a:rPr lang="ru-RU" sz="1800" dirty="0">
                <a:latin typeface="Times New Roman"/>
                <a:ea typeface="Calibri"/>
                <a:cs typeface="Times New Roman"/>
              </a:rPr>
              <a:t>Организация образовательной деятельности при объединении образовательных областей</a:t>
            </a:r>
            <a:r>
              <a:rPr lang="ru-RU" sz="1800" dirty="0">
                <a:ea typeface="Calibri"/>
                <a:cs typeface="Times New Roman"/>
              </a:rPr>
              <a:t/>
            </a:r>
            <a:br>
              <a:rPr lang="ru-RU" sz="1800" dirty="0">
                <a:ea typeface="Calibri"/>
                <a:cs typeface="Times New Roman"/>
              </a:rPr>
            </a:br>
            <a:r>
              <a:rPr lang="ru-RU" sz="1800" dirty="0">
                <a:latin typeface="Times New Roman"/>
                <a:ea typeface="Calibri"/>
                <a:cs typeface="Times New Roman"/>
              </a:rPr>
              <a:t> «Познавательное развитие»  </a:t>
            </a:r>
            <a:r>
              <a:rPr lang="ru-RU" sz="1800" dirty="0">
                <a:ea typeface="Calibri"/>
                <a:cs typeface="Times New Roman"/>
              </a:rPr>
              <a:t/>
            </a:r>
            <a:br>
              <a:rPr lang="ru-RU" sz="1800" dirty="0">
                <a:ea typeface="Calibri"/>
                <a:cs typeface="Times New Roman"/>
              </a:rPr>
            </a:br>
            <a:r>
              <a:rPr lang="ru-RU" sz="1800" dirty="0">
                <a:latin typeface="Times New Roman"/>
                <a:ea typeface="Calibri"/>
                <a:cs typeface="Times New Roman"/>
              </a:rPr>
              <a:t>«Художественно-эстетическое развитие» </a:t>
            </a:r>
            <a:r>
              <a:rPr lang="ru-RU" sz="1800" dirty="0">
                <a:ea typeface="Calibri"/>
                <a:cs typeface="Times New Roman"/>
              </a:rPr>
              <a:t/>
            </a:r>
            <a:br>
              <a:rPr lang="ru-RU" sz="1800" dirty="0">
                <a:ea typeface="Calibri"/>
                <a:cs typeface="Times New Roman"/>
              </a:rPr>
            </a:br>
            <a:r>
              <a:rPr lang="ru-RU" sz="1800" dirty="0">
                <a:latin typeface="Times New Roman"/>
                <a:ea typeface="Calibri"/>
                <a:cs typeface="Times New Roman"/>
              </a:rPr>
              <a:t>Тема:</a:t>
            </a:r>
            <a:r>
              <a:rPr lang="ru-RU" sz="1800" dirty="0">
                <a:ea typeface="Calibri"/>
                <a:cs typeface="Times New Roman"/>
              </a:rPr>
              <a:t/>
            </a:r>
            <a:br>
              <a:rPr lang="ru-RU" sz="1800" dirty="0">
                <a:ea typeface="Calibri"/>
                <a:cs typeface="Times New Roman"/>
              </a:rPr>
            </a:br>
            <a:r>
              <a:rPr lang="ru-RU" sz="1800" dirty="0">
                <a:latin typeface="Times New Roman"/>
                <a:ea typeface="Calibri"/>
                <a:cs typeface="Times New Roman"/>
              </a:rPr>
              <a:t>Использование игровой деятельности в формировании патриотических чувств дошкольников</a:t>
            </a:r>
            <a:r>
              <a:rPr lang="ru-RU" sz="1800" dirty="0">
                <a:ea typeface="Calibri"/>
                <a:cs typeface="Times New Roman"/>
              </a:rPr>
              <a:t/>
            </a:r>
            <a:br>
              <a:rPr lang="ru-RU" sz="1800" dirty="0">
                <a:ea typeface="Calibri"/>
                <a:cs typeface="Times New Roman"/>
              </a:rPr>
            </a:br>
            <a:r>
              <a:rPr lang="ru-RU" sz="27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«Я – моя семья – моя Родина</a:t>
            </a:r>
            <a:r>
              <a:rPr lang="ru-RU" sz="2700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!»</a:t>
            </a:r>
            <a:r>
              <a:rPr lang="ru-RU" sz="2700" dirty="0">
                <a:latin typeface="Times New Roman"/>
                <a:ea typeface="Calibri"/>
                <a:cs typeface="Times New Roman"/>
              </a:rPr>
              <a:t> </a:t>
            </a:r>
            <a:r>
              <a:rPr lang="ru-RU" sz="2700" dirty="0">
                <a:ea typeface="Calibri"/>
                <a:cs typeface="Times New Roman"/>
              </a:rPr>
              <a:t/>
            </a:r>
            <a:br>
              <a:rPr lang="ru-RU" sz="2700" dirty="0">
                <a:ea typeface="Calibri"/>
                <a:cs typeface="Times New Roman"/>
              </a:rPr>
            </a:br>
            <a:r>
              <a:rPr lang="ru-RU" sz="1800" dirty="0">
                <a:latin typeface="Times New Roman"/>
                <a:ea typeface="Calibri"/>
                <a:cs typeface="Times New Roman"/>
              </a:rPr>
              <a:t> </a:t>
            </a:r>
            <a:r>
              <a:rPr lang="ru-RU" sz="1800" dirty="0">
                <a:ea typeface="Calibri"/>
                <a:cs typeface="Times New Roman"/>
              </a:rPr>
              <a:t/>
            </a:r>
            <a:br>
              <a:rPr lang="ru-RU" sz="1800" dirty="0">
                <a:ea typeface="Calibri"/>
                <a:cs typeface="Times New Roman"/>
              </a:rPr>
            </a:br>
            <a:r>
              <a:rPr lang="ru-RU" sz="1800" dirty="0">
                <a:latin typeface="Times New Roman"/>
                <a:ea typeface="Calibri"/>
                <a:cs typeface="Times New Roman"/>
              </a:rPr>
              <a:t>                                          </a:t>
            </a:r>
            <a:r>
              <a:rPr lang="ru-RU" sz="1800" dirty="0" smtClean="0">
                <a:latin typeface="Times New Roman"/>
                <a:ea typeface="Calibri"/>
                <a:cs typeface="Times New Roman"/>
              </a:rPr>
              <a:t>                    </a:t>
            </a:r>
            <a:r>
              <a:rPr lang="ru-RU" sz="1800" dirty="0">
                <a:latin typeface="Times New Roman"/>
                <a:ea typeface="Calibri"/>
                <a:cs typeface="Times New Roman"/>
              </a:rPr>
              <a:t>Подготовили и провели:</a:t>
            </a:r>
            <a:r>
              <a:rPr lang="ru-RU" sz="1800" dirty="0">
                <a:ea typeface="Calibri"/>
                <a:cs typeface="Times New Roman"/>
              </a:rPr>
              <a:t/>
            </a:r>
            <a:br>
              <a:rPr lang="ru-RU" sz="1800" dirty="0">
                <a:ea typeface="Calibri"/>
                <a:cs typeface="Times New Roman"/>
              </a:rPr>
            </a:br>
            <a:r>
              <a:rPr lang="ru-RU" sz="1800" dirty="0">
                <a:latin typeface="Times New Roman"/>
                <a:ea typeface="Calibri"/>
                <a:cs typeface="Times New Roman"/>
              </a:rPr>
              <a:t>                                          </a:t>
            </a:r>
            <a:r>
              <a:rPr lang="ru-RU" sz="1800" dirty="0" smtClean="0">
                <a:latin typeface="Times New Roman"/>
                <a:ea typeface="Calibri"/>
                <a:cs typeface="Times New Roman"/>
              </a:rPr>
              <a:t>                                 воспитатель </a:t>
            </a:r>
            <a:r>
              <a:rPr lang="ru-RU" sz="1800" dirty="0">
                <a:latin typeface="Times New Roman"/>
                <a:ea typeface="Calibri"/>
                <a:cs typeface="Times New Roman"/>
              </a:rPr>
              <a:t>смешанной группы</a:t>
            </a:r>
            <a:r>
              <a:rPr lang="ru-RU" sz="1800" dirty="0">
                <a:ea typeface="Calibri"/>
                <a:cs typeface="Times New Roman"/>
              </a:rPr>
              <a:t/>
            </a:r>
            <a:br>
              <a:rPr lang="ru-RU" sz="1800" dirty="0">
                <a:ea typeface="Calibri"/>
                <a:cs typeface="Times New Roman"/>
              </a:rPr>
            </a:br>
            <a:r>
              <a:rPr lang="ru-RU" sz="1800" dirty="0">
                <a:latin typeface="Times New Roman"/>
                <a:ea typeface="Calibri"/>
                <a:cs typeface="Times New Roman"/>
              </a:rPr>
              <a:t>                                         </a:t>
            </a:r>
            <a:r>
              <a:rPr lang="ru-RU" sz="1800" dirty="0" smtClean="0">
                <a:latin typeface="Times New Roman"/>
                <a:ea typeface="Calibri"/>
                <a:cs typeface="Times New Roman"/>
              </a:rPr>
              <a:t>                                       </a:t>
            </a:r>
            <a:r>
              <a:rPr lang="ru-RU" sz="1800" dirty="0">
                <a:latin typeface="Times New Roman"/>
                <a:ea typeface="Calibri"/>
                <a:cs typeface="Times New Roman"/>
              </a:rPr>
              <a:t>(средне-старше-подготовительной)</a:t>
            </a:r>
            <a:r>
              <a:rPr lang="ru-RU" sz="1800" dirty="0">
                <a:ea typeface="Calibri"/>
                <a:cs typeface="Times New Roman"/>
              </a:rPr>
              <a:t/>
            </a:r>
            <a:br>
              <a:rPr lang="ru-RU" sz="1800" dirty="0">
                <a:ea typeface="Calibri"/>
                <a:cs typeface="Times New Roman"/>
              </a:rPr>
            </a:br>
            <a:r>
              <a:rPr lang="ru-RU" sz="1800" dirty="0">
                <a:latin typeface="Times New Roman"/>
                <a:ea typeface="Calibri"/>
                <a:cs typeface="Times New Roman"/>
              </a:rPr>
              <a:t>    </a:t>
            </a:r>
            <a:r>
              <a:rPr lang="ru-RU" sz="1800" dirty="0" smtClean="0">
                <a:latin typeface="Times New Roman"/>
                <a:ea typeface="Calibri"/>
                <a:cs typeface="Times New Roman"/>
              </a:rPr>
              <a:t>                                        </a:t>
            </a:r>
            <a:r>
              <a:rPr lang="ru-RU" sz="1800" dirty="0">
                <a:latin typeface="Times New Roman"/>
                <a:ea typeface="Calibri"/>
                <a:cs typeface="Times New Roman"/>
              </a:rPr>
              <a:t>Желудева </a:t>
            </a:r>
            <a:r>
              <a:rPr lang="ru-RU" sz="1800" dirty="0" smtClean="0">
                <a:latin typeface="Times New Roman"/>
                <a:ea typeface="Calibri"/>
                <a:cs typeface="Times New Roman"/>
              </a:rPr>
              <a:t>Н.А.</a:t>
            </a:r>
            <a:r>
              <a:rPr lang="ru-RU" sz="1800" dirty="0">
                <a:ea typeface="Calibri"/>
                <a:cs typeface="Times New Roman"/>
              </a:rPr>
              <a:t/>
            </a:r>
            <a:br>
              <a:rPr lang="ru-RU" sz="1800" dirty="0">
                <a:ea typeface="Calibri"/>
                <a:cs typeface="Times New Roman"/>
              </a:rPr>
            </a:br>
            <a:r>
              <a:rPr lang="ru-RU" sz="1800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1800" dirty="0" smtClean="0">
                <a:latin typeface="Times New Roman"/>
                <a:ea typeface="Calibri"/>
                <a:cs typeface="Times New Roman"/>
              </a:rPr>
              <a:t>Музык                                                      Музыкальный </a:t>
            </a:r>
            <a:r>
              <a:rPr lang="ru-RU" sz="1800" dirty="0">
                <a:latin typeface="Times New Roman"/>
                <a:ea typeface="Calibri"/>
                <a:cs typeface="Times New Roman"/>
              </a:rPr>
              <a:t>руководитель</a:t>
            </a:r>
            <a:br>
              <a:rPr lang="ru-RU" sz="1800" dirty="0">
                <a:latin typeface="Times New Roman"/>
                <a:ea typeface="Calibri"/>
                <a:cs typeface="Times New Roman"/>
              </a:rPr>
            </a:br>
            <a:r>
              <a:rPr lang="ru-RU" sz="1800" dirty="0">
                <a:latin typeface="Times New Roman"/>
                <a:ea typeface="Calibri"/>
                <a:cs typeface="Times New Roman"/>
              </a:rPr>
              <a:t>     </a:t>
            </a:r>
            <a:r>
              <a:rPr lang="ru-RU" sz="1800" dirty="0" smtClean="0">
                <a:latin typeface="Times New Roman"/>
                <a:ea typeface="Calibri"/>
                <a:cs typeface="Times New Roman"/>
              </a:rPr>
              <a:t>                                    </a:t>
            </a:r>
            <a:r>
              <a:rPr lang="ru-RU" sz="1800" dirty="0" err="1" smtClean="0">
                <a:latin typeface="Times New Roman"/>
                <a:ea typeface="Calibri"/>
                <a:cs typeface="Times New Roman"/>
              </a:rPr>
              <a:t>Понька</a:t>
            </a:r>
            <a:r>
              <a:rPr lang="ru-RU" sz="1800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ru-RU" sz="1800" dirty="0">
                <a:latin typeface="Times New Roman"/>
                <a:ea typeface="Calibri"/>
                <a:cs typeface="Times New Roman"/>
              </a:rPr>
              <a:t>А. И.</a:t>
            </a:r>
            <a:br>
              <a:rPr lang="ru-RU" sz="1800" dirty="0">
                <a:latin typeface="Times New Roman"/>
                <a:ea typeface="Calibri"/>
                <a:cs typeface="Times New Roman"/>
              </a:rPr>
            </a:br>
            <a:r>
              <a:rPr lang="ru-RU" sz="1800" dirty="0" smtClean="0">
                <a:latin typeface="Times New Roman"/>
                <a:ea typeface="Calibri"/>
                <a:cs typeface="Times New Roman"/>
              </a:rPr>
              <a:t/>
            </a:r>
            <a:br>
              <a:rPr lang="ru-RU" sz="1800" dirty="0" smtClean="0">
                <a:latin typeface="Times New Roman"/>
                <a:ea typeface="Calibri"/>
                <a:cs typeface="Times New Roman"/>
              </a:rPr>
            </a:br>
            <a:r>
              <a:rPr lang="ru-RU" sz="1800" dirty="0">
                <a:latin typeface="Times New Roman"/>
                <a:ea typeface="Calibri"/>
                <a:cs typeface="Times New Roman"/>
              </a:rPr>
              <a:t/>
            </a:r>
            <a:br>
              <a:rPr lang="ru-RU" sz="1800" dirty="0">
                <a:latin typeface="Times New Roman"/>
                <a:ea typeface="Calibri"/>
                <a:cs typeface="Times New Roman"/>
              </a:rPr>
            </a:br>
            <a:r>
              <a:rPr lang="ru-RU" sz="1800" dirty="0" smtClean="0">
                <a:latin typeface="Times New Roman"/>
                <a:ea typeface="Calibri"/>
                <a:cs typeface="Times New Roman"/>
              </a:rPr>
              <a:t> 2017г</a:t>
            </a:r>
            <a:r>
              <a:rPr lang="ru-RU" sz="1800" dirty="0">
                <a:ea typeface="Calibri"/>
                <a:cs typeface="Times New Roman"/>
              </a:rPr>
              <a:t/>
            </a:r>
            <a:br>
              <a:rPr lang="ru-RU" sz="1800" dirty="0">
                <a:ea typeface="Calibri"/>
                <a:cs typeface="Times New Roman"/>
              </a:rPr>
            </a:br>
            <a:r>
              <a:rPr lang="ru-RU" sz="1800" dirty="0" smtClean="0">
                <a:ea typeface="Calibri"/>
                <a:cs typeface="Times New Roman"/>
              </a:rPr>
              <a:t>     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933056"/>
            <a:ext cx="4248472" cy="2924944"/>
          </a:xfrm>
          <a:prstGeom prst="rect">
            <a:avLst/>
          </a:prstGeom>
          <a:ln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  <a:softEdge rad="112500"/>
          </a:effectLst>
        </p:spPr>
      </p:pic>
      <p:pic>
        <p:nvPicPr>
          <p:cNvPr id="3" name="detskaya-pesnya-pro-sem-yu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00" end="109321.8125"/>
                  <p14:fade in="25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380312" y="5229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949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7097">
        <p14:warp dir="in"/>
      </p:transition>
    </mc:Choice>
    <mc:Fallback xmlns="">
      <p:transition spd="slow" advTm="709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8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3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274638"/>
            <a:ext cx="7704856" cy="5386610"/>
          </a:xfrm>
        </p:spPr>
        <p:txBody>
          <a:bodyPr>
            <a:normAutofit/>
          </a:bodyPr>
          <a:lstStyle/>
          <a:p>
            <a:pPr algn="just"/>
            <a:r>
              <a:rPr lang="ru-RU" sz="28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Когда говорят о мужестве – вспоминают памятники Воинам Великой О</a:t>
            </a:r>
            <a:r>
              <a:rPr lang="ru-RU" sz="28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течественной </a:t>
            </a:r>
            <a:r>
              <a:rPr lang="ru-RU" sz="28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войны. Когда говорят об испытаниях – вспоминают памятники Воинам Великой </a:t>
            </a:r>
            <a:r>
              <a:rPr lang="ru-RU" sz="28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Отечественной </a:t>
            </a:r>
            <a:r>
              <a:rPr lang="ru-RU" sz="28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войны. Когда говорят о жизнях, отданных за нашу жизнь - вспоминают памятники Воинам Великой </a:t>
            </a:r>
            <a:r>
              <a:rPr lang="ru-RU" sz="28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Отечественной </a:t>
            </a:r>
            <a:r>
              <a:rPr lang="ru-RU" sz="28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войны. Если бы камни могли говорить, под летящими вдаль облаками, рассказали б о мужестве камни, если бы камни могли говорить.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85985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9196"/>
    </mc:Choice>
    <mc:Fallback xmlns="">
      <p:transition spd="slow" advTm="5919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3396731" y="6353944"/>
            <a:ext cx="5482378" cy="504056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Народная игра «Плетень»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115616" y="3284984"/>
            <a:ext cx="3024336" cy="432048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Городская площадь</a:t>
            </a:r>
            <a:endParaRPr lang="ru-RU" sz="18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332656"/>
            <a:ext cx="4008445" cy="2880320"/>
          </a:xfrm>
          <a:prstGeom prst="rect">
            <a:avLst/>
          </a:prstGeom>
          <a:ln>
            <a:noFill/>
          </a:ln>
          <a:effectLst>
            <a:glow rad="63500">
              <a:schemeClr val="accent2">
                <a:satMod val="175000"/>
                <a:alpha val="40000"/>
              </a:schemeClr>
            </a:glow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7450" y="3332988"/>
            <a:ext cx="4716016" cy="3144011"/>
          </a:xfrm>
          <a:prstGeom prst="rect">
            <a:avLst/>
          </a:prstGeom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6786" y="791519"/>
            <a:ext cx="2459427" cy="1629370"/>
          </a:xfrm>
          <a:prstGeom prst="rect">
            <a:avLst/>
          </a:prstGeom>
          <a:effectLst>
            <a:glow rad="228600">
              <a:schemeClr val="tx2">
                <a:alpha val="40000"/>
              </a:schemeClr>
            </a:glow>
          </a:effectLst>
          <a:scene3d>
            <a:camera prst="perspectiveContrastingLeftFacing"/>
            <a:lightRig rig="threePt" dir="t"/>
          </a:scene3d>
        </p:spPr>
      </p:pic>
      <p:pic>
        <p:nvPicPr>
          <p:cNvPr id="8" name="detskaya-pesnya-pro-sem-yu (mp3cut.ru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195736" y="586739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128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417"/>
    </mc:Choice>
    <mc:Fallback xmlns="">
      <p:transition spd="slow" advTm="341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67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8"/>
      </p14:showEvtLst>
    </p:ext>
  </p:extLs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907704" y="3284984"/>
            <a:ext cx="5256584" cy="360040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Стадион Авангард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992" y="724190"/>
            <a:ext cx="7128791" cy="2520280"/>
          </a:xfrm>
          <a:prstGeom prst="rect">
            <a:avLst/>
          </a:prstGeom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7" y="3548739"/>
            <a:ext cx="7128791" cy="2923816"/>
          </a:xfrm>
          <a:prstGeom prst="rect">
            <a:avLst/>
          </a:prstGeom>
          <a:ln>
            <a:noFill/>
          </a:ln>
          <a:effectLst>
            <a:glow rad="139700">
              <a:srgbClr val="FF0066">
                <a:alpha val="40000"/>
              </a:srgbClr>
            </a:glow>
            <a:softEdge rad="112500"/>
          </a:effectLst>
        </p:spPr>
      </p:pic>
      <p:sp>
        <p:nvSpPr>
          <p:cNvPr id="12" name="TextBox 11"/>
          <p:cNvSpPr txBox="1"/>
          <p:nvPr/>
        </p:nvSpPr>
        <p:spPr>
          <a:xfrm>
            <a:off x="3038253" y="354858"/>
            <a:ext cx="3312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ДЮСШ   </a:t>
            </a:r>
            <a:r>
              <a:rPr lang="ru-RU" dirty="0" err="1" smtClean="0"/>
              <a:t>Долмит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21217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710"/>
    </mc:Choice>
    <mc:Fallback xmlns="">
      <p:transition spd="slow" advTm="77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187624" y="6093296"/>
            <a:ext cx="6480720" cy="432047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Физкультминутка   «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Это лёгкая забава»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 flipV="1">
            <a:off x="7524328" y="4221087"/>
            <a:ext cx="936104" cy="45719"/>
          </a:xfrm>
        </p:spPr>
        <p:txBody>
          <a:bodyPr>
            <a:noAutofit/>
          </a:bodyPr>
          <a:lstStyle/>
          <a:p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116632"/>
            <a:ext cx="5021196" cy="3500703"/>
          </a:xfrm>
          <a:prstGeom prst="rect">
            <a:avLst/>
          </a:prstGeom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19" y="2348880"/>
            <a:ext cx="4735753" cy="3744416"/>
          </a:xfrm>
          <a:prstGeom prst="rect">
            <a:avLst/>
          </a:prstGeom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  <a:softEdge rad="112500"/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11403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905"/>
    </mc:Choice>
    <mc:Fallback xmlns="">
      <p:transition spd="slow" advTm="890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852935"/>
            <a:ext cx="3708796" cy="3937764"/>
          </a:xfrm>
          <a:prstGeom prst="rect">
            <a:avLst/>
          </a:prstGeom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2563" y="188640"/>
            <a:ext cx="6696744" cy="2304256"/>
          </a:xfrm>
          <a:prstGeom prst="rect">
            <a:avLst/>
          </a:prstGeom>
          <a:ln>
            <a:noFill/>
          </a:ln>
          <a:effectLst>
            <a:glow rad="101600">
              <a:srgbClr val="00B050">
                <a:alpha val="60000"/>
              </a:srgbClr>
            </a:glow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2852935"/>
            <a:ext cx="3552395" cy="3938515"/>
          </a:xfrm>
          <a:prstGeom prst="rect">
            <a:avLst/>
          </a:prstGeom>
          <a:ln>
            <a:noFill/>
          </a:ln>
          <a:effectLst>
            <a:glow rad="101600">
              <a:srgbClr val="006600">
                <a:alpha val="40000"/>
              </a:srgbClr>
            </a:glow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2051721" y="2492896"/>
            <a:ext cx="50405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МДОУ «ЯСЛИ-САД №12 города Докучаевска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7504" y="2677563"/>
            <a:ext cx="513410" cy="4113136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r>
              <a:rPr lang="ru-RU" b="1" dirty="0" smtClean="0"/>
              <a:t>МОУ Школа №6</a:t>
            </a:r>
            <a:endParaRPr lang="ru-RU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8532440" y="3212976"/>
            <a:ext cx="49726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ДК</a:t>
            </a:r>
          </a:p>
          <a:p>
            <a:r>
              <a:rPr lang="ru-RU" b="1" dirty="0" smtClean="0"/>
              <a:t>Им</a:t>
            </a:r>
            <a:endParaRPr lang="ru-RU" b="1" dirty="0"/>
          </a:p>
          <a:p>
            <a:r>
              <a:rPr lang="ru-RU" b="1" dirty="0" smtClean="0"/>
              <a:t>А.С.</a:t>
            </a:r>
          </a:p>
          <a:p>
            <a:r>
              <a:rPr lang="ru-RU" b="1" dirty="0" smtClean="0"/>
              <a:t>П</a:t>
            </a:r>
          </a:p>
          <a:p>
            <a:r>
              <a:rPr lang="ru-RU" b="1" dirty="0" smtClean="0"/>
              <a:t>У</a:t>
            </a:r>
          </a:p>
          <a:p>
            <a:r>
              <a:rPr lang="ru-RU" b="1" dirty="0" smtClean="0"/>
              <a:t>Ш</a:t>
            </a:r>
          </a:p>
          <a:p>
            <a:r>
              <a:rPr lang="ru-RU" b="1" dirty="0" smtClean="0"/>
              <a:t>К</a:t>
            </a:r>
          </a:p>
          <a:p>
            <a:r>
              <a:rPr lang="ru-RU" b="1" dirty="0" smtClean="0"/>
              <a:t>И</a:t>
            </a:r>
          </a:p>
          <a:p>
            <a:r>
              <a:rPr lang="ru-RU" b="1" dirty="0" smtClean="0"/>
              <a:t>Н</a:t>
            </a:r>
          </a:p>
          <a:p>
            <a:r>
              <a:rPr lang="ru-RU" b="1" dirty="0" smtClean="0"/>
              <a:t>А</a:t>
            </a:r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259548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364"/>
    </mc:Choice>
    <mc:Fallback xmlns="">
      <p:transition spd="slow" advTm="3364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19872" y="274638"/>
            <a:ext cx="5266928" cy="6322714"/>
          </a:xfrm>
        </p:spPr>
        <p:txBody>
          <a:bodyPr>
            <a:normAutofit fontScale="90000"/>
          </a:bodyPr>
          <a:lstStyle/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sz="2800" b="1" i="1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Я узнала, что у меня</a:t>
            </a:r>
            <a:r>
              <a:rPr lang="ru-RU" sz="2400" b="1" i="1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2400" b="1" i="1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2800" b="1" i="1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          Есть огромная семья</a:t>
            </a:r>
            <a:r>
              <a:rPr lang="ru-RU" sz="2400" b="1" i="1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2400" b="1" i="1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2800" b="1" i="1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          И тропинка и лесок,</a:t>
            </a:r>
            <a:r>
              <a:rPr lang="ru-RU" sz="2400" b="1" i="1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2400" b="1" i="1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2800" b="1" i="1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          В поле каждый колосок</a:t>
            </a:r>
            <a:r>
              <a:rPr lang="ru-RU" sz="2400" b="1" i="1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2400" b="1" i="1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2800" b="1" i="1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          Речка, небо голубое</a:t>
            </a:r>
            <a:r>
              <a:rPr lang="ru-RU" sz="2400" b="1" i="1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2400" b="1" i="1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2800" b="1" i="1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          Это все мое родное.</a:t>
            </a:r>
            <a:r>
              <a:rPr lang="ru-RU" sz="2400" b="1" i="1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2400" b="1" i="1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2800" b="1" i="1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          Слышишь песенку ручья –</a:t>
            </a:r>
            <a:r>
              <a:rPr lang="ru-RU" sz="2400" b="1" i="1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2400" b="1" i="1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2800" b="1" i="1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          Это Родина моя.</a:t>
            </a:r>
            <a:r>
              <a:rPr lang="ru-RU" sz="2400" b="1" i="1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2400" b="1" i="1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2800" b="1" i="1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          Детский сад, мои друзья –</a:t>
            </a:r>
            <a:r>
              <a:rPr lang="ru-RU" sz="2400" b="1" i="1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2400" b="1" i="1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2800" b="1" i="1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          Это Родина моя.</a:t>
            </a:r>
            <a:r>
              <a:rPr lang="ru-RU" sz="2400" b="1" i="1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2400" b="1" i="1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2800" b="1" i="1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          Все люблю на свете я</a:t>
            </a:r>
            <a:r>
              <a:rPr lang="ru-RU" sz="2400" b="1" i="1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2400" b="1" i="1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2800" b="1" i="1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          Это Родина моя.</a:t>
            </a:r>
            <a:r>
              <a:rPr lang="ru-RU" sz="2400" b="1" i="1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2400" b="1" i="1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</a:br>
            <a:endParaRPr lang="ru-RU" sz="2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88640"/>
            <a:ext cx="4257713" cy="61926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139700">
              <a:schemeClr val="accent4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  <a:softEdge rad="31750"/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20294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949"/>
    </mc:Choice>
    <mc:Fallback xmlns="">
      <p:transition spd="slow" advTm="1094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42194"/>
          </a:xfrm>
        </p:spPr>
        <p:txBody>
          <a:bodyPr>
            <a:normAutofit fontScale="90000"/>
          </a:bodyPr>
          <a:lstStyle/>
          <a:p>
            <a:pPr algn="l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Театрализация 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сказки « Гуси-Лебеди»</a:t>
            </a:r>
            <a:b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2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Представленье начинается</a:t>
            </a:r>
            <a:br>
              <a:rPr lang="ru-RU" sz="22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2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Сказка в гости к нам является</a:t>
            </a:r>
            <a:br>
              <a:rPr lang="ru-RU" sz="22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2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Про </a:t>
            </a:r>
            <a:r>
              <a:rPr lang="ru-RU" sz="22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гусей-лебедей, да про разных да </a:t>
            </a:r>
            <a:r>
              <a:rPr lang="ru-RU" sz="22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людей…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48880"/>
            <a:ext cx="4463988" cy="45091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1916832"/>
            <a:ext cx="4104456" cy="42456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80108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29"/>
    </mc:Choice>
    <mc:Fallback xmlns="">
      <p:transition spd="slow" advTm="952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188639"/>
            <a:ext cx="4712072" cy="37916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4535" y="1196752"/>
            <a:ext cx="5123729" cy="37938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74" y="1532499"/>
            <a:ext cx="5293130" cy="5243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27991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2956"/>
    </mc:Choice>
    <mc:Fallback xmlns="">
      <p:transition spd="slow" advTm="4295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43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9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9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42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4" fill="hold" nodeType="click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118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373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361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361" tmFilter="0, 0; 0.125,0.2665; 0.25,0.4; 0.375,0.465; 0.5,0.5;  0.625,0.535; 0.75,0.6; 0.875,0.7335; 1,1">
                                          <p:stCondLst>
                                            <p:cond delay="136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81" tmFilter="0, 0; 0.125,0.2665; 0.25,0.4; 0.375,0.465; 0.5,0.5;  0.625,0.535; 0.75,0.6; 0.875,0.7335; 1,1">
                                          <p:stCondLst>
                                            <p:cond delay="271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6" tmFilter="0, 0; 0.125,0.2665; 0.25,0.4; 0.375,0.465; 0.5,0.5;  0.625,0.535; 0.75,0.6; 0.875,0.7335; 1,1">
                                          <p:stCondLst>
                                            <p:cond delay="339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53">
                                          <p:stCondLst>
                                            <p:cond delay="133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340" decel="50000">
                                          <p:stCondLst>
                                            <p:cond delay="138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53">
                                          <p:stCondLst>
                                            <p:cond delay="269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340" decel="50000">
                                          <p:stCondLst>
                                            <p:cond delay="274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53">
                                          <p:stCondLst>
                                            <p:cond delay="336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340" decel="50000">
                                          <p:stCondLst>
                                            <p:cond delay="341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53">
                                          <p:stCondLst>
                                            <p:cond delay="370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340" decel="50000">
                                          <p:stCondLst>
                                            <p:cond delay="376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8" dur="21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xit" presetSubtype="21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0"/>
            <a:ext cx="5111750" cy="3407833"/>
          </a:xfrm>
          <a:prstGeom prst="rect">
            <a:avLst/>
          </a:prstGeom>
          <a:ln>
            <a:noFill/>
          </a:ln>
          <a:effectLst>
            <a:glow rad="101600">
              <a:schemeClr val="accent1">
                <a:satMod val="175000"/>
                <a:alpha val="40000"/>
              </a:schemeClr>
            </a:glow>
            <a:softEdge rad="112500"/>
          </a:effectLst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43608" y="3140968"/>
            <a:ext cx="2421906" cy="298519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9692" y="908720"/>
            <a:ext cx="6084168" cy="4056112"/>
          </a:xfrm>
          <a:prstGeom prst="rect">
            <a:avLst/>
          </a:prstGeom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2924311"/>
            <a:ext cx="4838193" cy="3933687"/>
          </a:xfrm>
          <a:prstGeom prst="rect">
            <a:avLst/>
          </a:prstGeom>
          <a:ln>
            <a:noFill/>
          </a:ln>
          <a:effectLst>
            <a:glow rad="101600">
              <a:srgbClr val="FFFF00">
                <a:alpha val="60000"/>
              </a:srgbClr>
            </a:glow>
            <a:softEdge rad="112500"/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34858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9017"/>
    </mc:Choice>
    <mc:Fallback xmlns="">
      <p:transition spd="slow" advTm="2901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3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720" fill="hold">
                                          <p:stCondLst>
                                            <p:cond delay="7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720" fill="hold">
                                          <p:stCondLst>
                                            <p:cond delay="144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720" fill="hold">
                                          <p:stCondLst>
                                            <p:cond delay="216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720" fill="hold">
                                          <p:stCondLst>
                                            <p:cond delay="288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mph" presetSubtype="0" fill="hold" nodeType="clickEffect">
                                  <p:stCondLst>
                                    <p:cond delay="4200"/>
                                  </p:stCondLst>
                                  <p:childTnLst>
                                    <p:animScale>
                                      <p:cBhvr>
                                        <p:cTn id="31" dur="22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5" presetClass="exit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17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7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Grp="1" noChangeAspect="1"/>
          </p:cNvPicPr>
          <p:nvPr>
            <p:ph type="pic"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93" t="7662" r="11524" b="15389"/>
          <a:stretch/>
        </p:blipFill>
        <p:spPr>
          <a:xfrm>
            <a:off x="-26839" y="388519"/>
            <a:ext cx="6336704" cy="4064737"/>
          </a:xfrm>
          <a:prstGeom prst="rect">
            <a:avLst/>
          </a:prstGeom>
          <a:ln>
            <a:noFill/>
          </a:ln>
          <a:effectLst>
            <a:glow rad="101600">
              <a:srgbClr val="FF0000">
                <a:alpha val="60000"/>
              </a:srgbClr>
            </a:glow>
            <a:softEdge rad="112500"/>
          </a:effec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331640" y="836712"/>
            <a:ext cx="6984776" cy="2520280"/>
          </a:xfrm>
          <a:solidFill>
            <a:srgbClr val="FFFF00"/>
          </a:solidFill>
        </p:spPr>
        <p:txBody>
          <a:bodyPr>
            <a:normAutofit/>
          </a:bodyPr>
          <a:lstStyle/>
          <a:p>
            <a:pPr algn="ctr"/>
            <a:r>
              <a:rPr lang="ru-RU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31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настало </a:t>
            </a:r>
            <a:r>
              <a:rPr lang="ru-RU" sz="31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тут веселье</a:t>
            </a:r>
            <a:br>
              <a:rPr lang="ru-RU" sz="31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31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Начался </a:t>
            </a:r>
            <a:r>
              <a:rPr lang="ru-RU" sz="31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задорный пляс!</a:t>
            </a:r>
            <a:br>
              <a:rPr lang="ru-RU" sz="31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31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31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 это на веселье</a:t>
            </a:r>
            <a:br>
              <a:rPr lang="ru-RU" sz="31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ru-RU" sz="31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Вся </a:t>
            </a:r>
            <a:r>
              <a:rPr lang="ru-RU" sz="31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улица собралась!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>
                <a:latin typeface="Times New Roman" pitchFamily="18" charset="0"/>
                <a:cs typeface="Times New Roman" pitchFamily="18" charset="0"/>
              </a:rPr>
            </a:b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124744"/>
            <a:ext cx="7488324" cy="4992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55"/>
          <a:stretch/>
        </p:blipFill>
        <p:spPr>
          <a:xfrm>
            <a:off x="328364" y="933560"/>
            <a:ext cx="8198731" cy="5374583"/>
          </a:xfrm>
          <a:prstGeom prst="rect">
            <a:avLst/>
          </a:prstGeom>
          <a:ln>
            <a:noFill/>
          </a:ln>
          <a:effectLst>
            <a:glow rad="63500">
              <a:schemeClr val="accent5">
                <a:satMod val="175000"/>
                <a:alpha val="40000"/>
              </a:schemeClr>
            </a:glow>
            <a:softEdge rad="112500"/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58952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4527"/>
    </mc:Choice>
    <mc:Fallback xmlns="">
      <p:transition spd="slow" advTm="4452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8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44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44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3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grpId="0" nodeType="click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mph" presetSubtype="0" fill="hold" grpId="2" nodeType="click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41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xit" presetSubtype="0" fill="hold" grpId="1" nodeType="click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3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33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32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5" grpId="2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251520" y="116632"/>
            <a:ext cx="8435280" cy="6624736"/>
          </a:xfrm>
        </p:spPr>
        <p:txBody>
          <a:bodyPr>
            <a:noAutofit/>
          </a:bodyPr>
          <a:lstStyle/>
          <a:p>
            <a:pPr algn="l"/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Программные задачи:</a:t>
            </a:r>
            <a:b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Образовательная область «Познавательное развитие»</a:t>
            </a:r>
            <a:b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Обогащать знания детей о малой Родине, о городе, об основных достопримечательностях родного города, учить узнавать их на фотографиях; закреплять представления о себе как о жителе города. Воспитывать патриотические чувства к малой Родине, интерес к прошлому и настоящему своего края, уважительное отношение к семье, любовь к родным. Развивать эмоциональное отношение к игре. Упражнять детей в умении правильно отвечать на вопросы, развивать познавательный интерес, внимание, память, кругозор. </a:t>
            </a:r>
            <a:b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Образовательная область «Художественно-эстетическое развитие»</a:t>
            </a:r>
            <a:b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Учить петь легко, выразительно, удерживать интонацию до конца песни. Развивать чувство ритма, интерес к театрализованной и народной игре, умение быстро реагировать на смену музыки сменой движения. Формирование умения детей выразительно читать наизусть стихотворения. Воспитывать артистические качества.</a:t>
            </a:r>
            <a:b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Предварительная работа: изготовление коллажа «Море счастья»; беседы «Мой город», «Моя семья»; инсценирование сказок,  разучивание стихотворений,  песен, танцев.</a:t>
            </a:r>
            <a:b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3154552"/>
      </p:ext>
    </p:extLst>
  </p:cSld>
  <p:clrMapOvr>
    <a:masterClrMapping/>
  </p:clrMapOvr>
  <p:transition spd="slow" advTm="33055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540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485410" y="1464695"/>
            <a:ext cx="619268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СПАСИБО </a:t>
            </a:r>
          </a:p>
          <a:p>
            <a:pPr algn="ctr"/>
            <a:r>
              <a:rPr lang="ru-RU" sz="6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 ВНИМАНИЕ!</a:t>
            </a:r>
            <a:endParaRPr lang="ru-RU" sz="60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717032"/>
            <a:ext cx="4007762" cy="2948139"/>
          </a:xfrm>
          <a:prstGeom prst="rect">
            <a:avLst/>
          </a:prstGeom>
          <a:ln w="190500" cap="sq">
            <a:solidFill>
              <a:srgbClr val="C0000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96235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8883"/>
    </mc:Choice>
    <mc:Fallback xmlns="">
      <p:transition spd="slow" advTm="2888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4" presetClass="emph" presetSubtype="0" fill="hold" grpId="1" nodeType="click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91264" cy="1930226"/>
          </a:xfrm>
        </p:spPr>
        <p:txBody>
          <a:bodyPr>
            <a:noAutofit/>
          </a:bodyPr>
          <a:lstStyle/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latin typeface="Times New Roman" pitchFamily="18" charset="0"/>
                <a:ea typeface="Calibri"/>
                <a:cs typeface="Times New Roman" pitchFamily="18" charset="0"/>
              </a:rPr>
              <a:t>Воспитатель</a:t>
            </a:r>
            <a:r>
              <a:rPr lang="ru-RU" sz="2400" b="1" dirty="0">
                <a:latin typeface="Times New Roman" pitchFamily="18" charset="0"/>
                <a:ea typeface="Calibri"/>
                <a:cs typeface="Times New Roman" pitchFamily="18" charset="0"/>
              </a:rPr>
              <a:t>. </a:t>
            </a:r>
            <a:r>
              <a:rPr lang="ru-RU" sz="2400" dirty="0">
                <a:latin typeface="Times New Roman" pitchFamily="18" charset="0"/>
                <a:ea typeface="Calibri"/>
                <a:cs typeface="Times New Roman" pitchFamily="18" charset="0"/>
              </a:rPr>
              <a:t>Здравствуйте ребята! Я рада видеть вас вновь в нашей группе. Сегодня у нас много гостей, давайте поздороваемся с ними.</a:t>
            </a:r>
            <a:br>
              <a:rPr lang="ru-RU" sz="2400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ea typeface="Calibri"/>
                <a:cs typeface="Times New Roman" pitchFamily="18" charset="0"/>
              </a:rPr>
              <a:t>Дети: «Добрый день, это я, это группа моя».</a:t>
            </a:r>
            <a:br>
              <a:rPr lang="ru-RU" sz="2400" dirty="0">
                <a:latin typeface="Times New Roman" pitchFamily="18" charset="0"/>
                <a:ea typeface="Calibri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 flipV="1">
            <a:off x="2987824" y="3933056"/>
            <a:ext cx="864096" cy="432048"/>
          </a:xfrm>
        </p:spPr>
        <p:txBody>
          <a:bodyPr>
            <a:normAutofit lnSpcReduction="10000"/>
          </a:bodyPr>
          <a:lstStyle/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895" y="1916832"/>
            <a:ext cx="4182493" cy="4824536"/>
          </a:xfrm>
          <a:ln>
            <a:solidFill>
              <a:srgbClr val="FF0066"/>
            </a:solidFill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7164288" y="3429000"/>
            <a:ext cx="1522513" cy="288031"/>
          </a:xfrm>
        </p:spPr>
        <p:txBody>
          <a:bodyPr>
            <a:normAutofit fontScale="62500" lnSpcReduction="20000"/>
          </a:bodyPr>
          <a:lstStyle/>
          <a:p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980068"/>
            <a:ext cx="4176464" cy="4761300"/>
          </a:xfrm>
          <a:ln>
            <a:solidFill>
              <a:srgbClr val="FF0066"/>
            </a:solidFill>
          </a:ln>
          <a:effectLst>
            <a:glow rad="101600">
              <a:schemeClr val="tx2">
                <a:alpha val="60000"/>
              </a:schemeClr>
            </a:glo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46669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7477">
        <p14:reveal/>
      </p:transition>
    </mc:Choice>
    <mc:Fallback xmlns="">
      <p:transition spd="slow" advTm="747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8640"/>
            <a:ext cx="7772400" cy="1008113"/>
          </a:xfrm>
        </p:spPr>
        <p:txBody>
          <a:bodyPr>
            <a:normAutofit/>
          </a:bodyPr>
          <a:lstStyle/>
          <a:p>
            <a:r>
              <a:rPr lang="ru-RU" sz="4800" b="1" i="1" u="sng" dirty="0">
                <a:solidFill>
                  <a:srgbClr val="7030A0"/>
                </a:solidFill>
                <a:latin typeface="Times New Roman"/>
                <a:ea typeface="Calibri"/>
              </a:rPr>
              <a:t>море </a:t>
            </a:r>
            <a:r>
              <a:rPr lang="ru-RU" sz="4800" b="1" i="1" u="sng" dirty="0" smtClean="0">
                <a:solidFill>
                  <a:srgbClr val="7030A0"/>
                </a:solidFill>
                <a:latin typeface="Times New Roman"/>
                <a:ea typeface="Calibri"/>
              </a:rPr>
              <a:t>счастья </a:t>
            </a:r>
            <a:r>
              <a:rPr lang="ru-RU" sz="4800" b="1" i="1" u="sng" dirty="0">
                <a:solidFill>
                  <a:srgbClr val="7030A0"/>
                </a:solidFill>
                <a:latin typeface="Times New Roman"/>
                <a:ea typeface="Calibri"/>
              </a:rPr>
              <a:t>с островами</a:t>
            </a:r>
            <a:endParaRPr lang="ru-RU" sz="4800" b="1" i="1" u="sng" dirty="0">
              <a:solidFill>
                <a:srgbClr val="7030A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2339473"/>
            <a:ext cx="4877809" cy="3445693"/>
          </a:xfrm>
          <a:prstGeom prst="rect">
            <a:avLst/>
          </a:prstGeom>
          <a:effectLst>
            <a:glow rad="101600">
              <a:schemeClr val="accent2">
                <a:lumMod val="75000"/>
                <a:alpha val="60000"/>
              </a:schemeClr>
            </a:glo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772816"/>
            <a:ext cx="4483351" cy="4008420"/>
          </a:xfrm>
          <a:prstGeom prst="rect">
            <a:avLst/>
          </a:prstGeom>
          <a:effectLst>
            <a:glow rad="101600">
              <a:schemeClr val="accent6">
                <a:lumMod val="75000"/>
                <a:alpha val="60000"/>
              </a:schemeClr>
            </a:glo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78510868"/>
      </p:ext>
    </p:extLst>
  </p:cSld>
  <p:clrMapOvr>
    <a:masterClrMapping/>
  </p:clrMapOvr>
  <p:transition spd="slow" advTm="15687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92088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Чтение стихотворений со словом «Родная»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836712"/>
            <a:ext cx="4104456" cy="4680520"/>
          </a:xfrm>
          <a:prstGeom prst="rect">
            <a:avLst/>
          </a:prstGeom>
          <a:ln>
            <a:noFill/>
          </a:ln>
          <a:effectLst>
            <a:glow rad="101600">
              <a:schemeClr val="accent4">
                <a:lumMod val="75000"/>
                <a:alpha val="60000"/>
              </a:schemeClr>
            </a:glow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1844824"/>
            <a:ext cx="4196126" cy="4804128"/>
          </a:xfrm>
          <a:prstGeom prst="rect">
            <a:avLst/>
          </a:prstGeom>
          <a:ln>
            <a:noFill/>
          </a:ln>
          <a:effectLst>
            <a:glow rad="101600">
              <a:srgbClr val="FF0000">
                <a:alpha val="60000"/>
              </a:srgbClr>
            </a:glow>
            <a:softEdge rad="112500"/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52720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42"/>
    </mc:Choice>
    <mc:Fallback xmlns="">
      <p:transition spd="slow" advTm="944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775" y="332656"/>
            <a:ext cx="8229600" cy="57606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548680"/>
            <a:ext cx="5760640" cy="5760640"/>
          </a:xfrm>
          <a:prstGeom prst="rect">
            <a:avLst/>
          </a:prstGeom>
          <a:ln>
            <a:noFill/>
          </a:ln>
          <a:effectLst>
            <a:glow rad="101600">
              <a:srgbClr val="006600">
                <a:alpha val="60000"/>
              </a:srgbClr>
            </a:glow>
            <a:softEdge rad="112500"/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23151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139"/>
    </mc:Choice>
    <mc:Fallback xmlns="">
      <p:transition spd="slow" advTm="413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83568" y="116632"/>
            <a:ext cx="7772400" cy="86409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Домовенок Кузя</a:t>
            </a:r>
            <a:endParaRPr lang="ru-RU" b="1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64" y="980728"/>
            <a:ext cx="4319220" cy="5616624"/>
          </a:xfrm>
          <a:prstGeom prst="rect">
            <a:avLst/>
          </a:prstGeom>
          <a:ln>
            <a:noFill/>
          </a:ln>
          <a:effectLst>
            <a:glow rad="63500">
              <a:schemeClr val="accent6">
                <a:satMod val="175000"/>
                <a:alpha val="40000"/>
              </a:schemeClr>
            </a:glow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9998" y="980728"/>
            <a:ext cx="4222481" cy="5616625"/>
          </a:xfrm>
          <a:prstGeom prst="rect">
            <a:avLst/>
          </a:prstGeom>
          <a:effectLst>
            <a:glow rad="228600">
              <a:schemeClr val="accent4">
                <a:lumMod val="75000"/>
                <a:alpha val="40000"/>
              </a:schemeClr>
            </a:glo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79488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68"/>
    </mc:Choice>
    <mc:Fallback xmlns="">
      <p:transition spd="slow" advTm="1016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6712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Фотогалерея «Наш город»</a:t>
            </a:r>
            <a:endParaRPr lang="ru-RU" sz="3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764704"/>
            <a:ext cx="3888432" cy="2916324"/>
          </a:xfrm>
          <a:prstGeom prst="rect">
            <a:avLst/>
          </a:prstGeom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962" y="1052736"/>
            <a:ext cx="4108326" cy="5465702"/>
          </a:xfrm>
          <a:prstGeom prst="rect">
            <a:avLst/>
          </a:prstGeom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179512" y="4018872"/>
            <a:ext cx="449645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Мы город его именем назвали</a:t>
            </a:r>
          </a:p>
          <a:p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Гордимся мы историей своей!</a:t>
            </a:r>
          </a:p>
          <a:p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Василий Докучаев его звали</a:t>
            </a:r>
          </a:p>
          <a:p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Ученым был немалых отраслей!</a:t>
            </a:r>
          </a:p>
          <a:p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Мы город этим именем назвали</a:t>
            </a:r>
          </a:p>
          <a:p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честь почвоведа, основателя наук…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68118" y="3772910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Автостанция</a:t>
            </a:r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220072" y="6518438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Памятник В.В. Докучаеву</a:t>
            </a:r>
            <a:endParaRPr lang="ru-RU" b="1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54514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138"/>
    </mc:Choice>
    <mc:Fallback xmlns="">
      <p:transition spd="slow" advTm="2313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869" y="298018"/>
            <a:ext cx="4032448" cy="4640845"/>
          </a:xfrm>
          <a:prstGeom prst="rect">
            <a:avLst/>
          </a:prstGeom>
          <a:ln>
            <a:noFill/>
          </a:ln>
          <a:effectLst>
            <a:glow rad="101600">
              <a:schemeClr val="accent1">
                <a:satMod val="175000"/>
                <a:alpha val="40000"/>
              </a:schemeClr>
            </a:glow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700808"/>
            <a:ext cx="4355976" cy="4797152"/>
          </a:xfrm>
          <a:prstGeom prst="rect">
            <a:avLst/>
          </a:prstGeom>
          <a:ln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  <a:softEdge rad="112500"/>
          </a:effectLst>
        </p:spPr>
      </p:pic>
      <p:pic>
        <p:nvPicPr>
          <p:cNvPr id="6" name="voennye_pesni_detskij_khor_i_vsyo_o_toj_vesne (4musics.name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st="9133.244" end="108599.0625"/>
                  <p14:fade in="250" out="1250"/>
                  <p14:bmkLst>
                    <p14:bmk name="Закладка 1" time="9133.244"/>
                  </p14:bmkLst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27869" y="62484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04760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4204"/>
    </mc:Choice>
    <mc:Fallback xmlns="">
      <p:transition spd="slow" advTm="3420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mph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22" dur="225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">
                <p:cTn id="2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6"/>
      </p14:showEvtLst>
    </p:ext>
  </p:extLs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2.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4.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3.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1.6|3.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5.1|5.6|1.2|3.9|4.5|5.7|1.9|7.5|4.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3.7|4.3|1.3|4.5|2.1|3|3.7|2.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5.4|5.8|3.7|3.4|1.1|1.4|4.6|5.4|5.9|2.9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|2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3.1|2.7|3.2|2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4.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|1.3|3.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3.4|4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11.6|5.3|3.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2.8"/>
</p:tagLst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763</TotalTime>
  <Words>186</Words>
  <Application>Microsoft Office PowerPoint</Application>
  <PresentationFormat>Экран (4:3)</PresentationFormat>
  <Paragraphs>39</Paragraphs>
  <Slides>20</Slides>
  <Notes>1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1_Тема Office</vt:lpstr>
      <vt:lpstr>МУНИЦИПАЛЬНОЕ ДОШКОЛЬНОЕ ОБРАЗОВАТЕЛЬНОЕ УЧРЕЖДЕНИЕ «ЯСЛИ – САД №12 ГОРОДА  ДОКУЧАЕВСКА»     Организация образовательной деятельности при объединении образовательных областей  «Познавательное развитие»   «Художественно-эстетическое развитие»  Тема: Использование игровой деятельности в формировании патриотических чувств дошкольников «Я – моя семья – моя Родина!»                                                                  Подготовили и провели:                                                                            воспитатель смешанной группы                                                                                 (средне-старше-подготовительной)                                             Желудева Н.А.  Музык                                                      Музыкальный руководитель                                          Понька А. И.    2017г      </vt:lpstr>
      <vt:lpstr>Программные задачи:  Образовательная область «Познавательное развитие» Обогащать знания детей о малой Родине, о городе, об основных достопримечательностях родного города, учить узнавать их на фотографиях; закреплять представления о себе как о жителе города. Воспитывать патриотические чувства к малой Родине, интерес к прошлому и настоящему своего края, уважительное отношение к семье, любовь к родным. Развивать эмоциональное отношение к игре. Упражнять детей в умении правильно отвечать на вопросы, развивать познавательный интерес, внимание, память, кругозор.  Образовательная область «Художественно-эстетическое развитие» Учить петь легко, выразительно, удерживать интонацию до конца песни. Развивать чувство ритма, интерес к театрализованной и народной игре, умение быстро реагировать на смену музыки сменой движения. Формирование умения детей выразительно читать наизусть стихотворения. Воспитывать артистические качества.  Предварительная работа: изготовление коллажа «Море счастья»; беседы «Мой город», «Моя семья»; инсценирование сказок,  разучивание стихотворений,  песен, танцев.  </vt:lpstr>
      <vt:lpstr>Воспитатель. Здравствуйте ребята! Я рада видеть вас вновь в нашей группе. Сегодня у нас много гостей, давайте поздороваемся с ними. Дети: «Добрый день, это я, это группа моя». </vt:lpstr>
      <vt:lpstr>море счастья с островами</vt:lpstr>
      <vt:lpstr>Чтение стихотворений со словом «Родная»</vt:lpstr>
      <vt:lpstr>Презентация PowerPoint</vt:lpstr>
      <vt:lpstr>Домовенок Кузя</vt:lpstr>
      <vt:lpstr>Фотогалерея «Наш город»</vt:lpstr>
      <vt:lpstr>Презентация PowerPoint</vt:lpstr>
      <vt:lpstr>Когда говорят о мужестве – вспоминают памятники Воинам Великой Отечественной войны. Когда говорят об испытаниях – вспоминают памятники Воинам Великой Отечественной войны. Когда говорят о жизнях, отданных за нашу жизнь - вспоминают памятники Воинам Великой Отечественной войны. Если бы камни могли говорить, под летящими вдаль облаками, рассказали б о мужестве камни, если бы камни могли говорить. </vt:lpstr>
      <vt:lpstr>Народная игра «Плетень»</vt:lpstr>
      <vt:lpstr>Стадион Авангард</vt:lpstr>
      <vt:lpstr>Презентация PowerPoint</vt:lpstr>
      <vt:lpstr>Презентация PowerPoint</vt:lpstr>
      <vt:lpstr>Я узнала, что у меня                 Есть огромная семья                 И тропинка и лесок,                 В поле каждый колосок                 Речка, небо голубое                 Это все мое родное.                 Слышишь песенку ручья –                 Это Родина моя.                 Детский сад, мои друзья –                 Это Родина моя.                 Все люблю на свете я                 Это Родина моя. </vt:lpstr>
      <vt:lpstr>                         Театрализация сказки « Гуси-Лебеди»    Представленье начинается    Сказка в гости к нам является    Про гусей-лебедей, да про разных да людей… </vt:lpstr>
      <vt:lpstr>Презентация PowerPoint</vt:lpstr>
      <vt:lpstr>Презентация PowerPoint</vt:lpstr>
      <vt:lpstr>И настало тут веселье       Начался задорный пляс!     И на это на веселье            Вся улица собралась!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home</dc:creator>
  <cp:lastModifiedBy>home</cp:lastModifiedBy>
  <cp:revision>57</cp:revision>
  <dcterms:modified xsi:type="dcterms:W3CDTF">2017-08-28T19:48:22Z</dcterms:modified>
</cp:coreProperties>
</file>