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2"/>
  </p:notesMasterIdLst>
  <p:sldIdLst>
    <p:sldId id="256" r:id="rId2"/>
    <p:sldId id="258" r:id="rId3"/>
    <p:sldId id="264" r:id="rId4"/>
    <p:sldId id="257" r:id="rId5"/>
    <p:sldId id="270" r:id="rId6"/>
    <p:sldId id="265" r:id="rId7"/>
    <p:sldId id="260" r:id="rId8"/>
    <p:sldId id="262" r:id="rId9"/>
    <p:sldId id="266" r:id="rId10"/>
    <p:sldId id="261" r:id="rId11"/>
    <p:sldId id="271" r:id="rId12"/>
    <p:sldId id="272" r:id="rId13"/>
    <p:sldId id="274" r:id="rId14"/>
    <p:sldId id="275" r:id="rId15"/>
    <p:sldId id="267" r:id="rId16"/>
    <p:sldId id="263" r:id="rId17"/>
    <p:sldId id="268" r:id="rId18"/>
    <p:sldId id="269" r:id="rId19"/>
    <p:sldId id="276" r:id="rId20"/>
    <p:sldId id="277" r:id="rId21"/>
    <p:sldId id="278" r:id="rId22"/>
    <p:sldId id="279" r:id="rId23"/>
    <p:sldId id="280" r:id="rId24"/>
    <p:sldId id="283" r:id="rId25"/>
    <p:sldId id="281" r:id="rId26"/>
    <p:sldId id="282" r:id="rId27"/>
    <p:sldId id="284" r:id="rId28"/>
    <p:sldId id="285" r:id="rId29"/>
    <p:sldId id="286" r:id="rId30"/>
    <p:sldId id="287" r:id="rId31"/>
    <p:sldId id="295" r:id="rId32"/>
    <p:sldId id="296" r:id="rId33"/>
    <p:sldId id="297" r:id="rId34"/>
    <p:sldId id="298" r:id="rId35"/>
    <p:sldId id="288" r:id="rId36"/>
    <p:sldId id="301" r:id="rId37"/>
    <p:sldId id="300" r:id="rId38"/>
    <p:sldId id="292" r:id="rId39"/>
    <p:sldId id="293" r:id="rId40"/>
    <p:sldId id="291" r:id="rId41"/>
    <p:sldId id="289" r:id="rId42"/>
    <p:sldId id="290" r:id="rId43"/>
    <p:sldId id="299" r:id="rId44"/>
    <p:sldId id="303" r:id="rId45"/>
    <p:sldId id="302" r:id="rId46"/>
    <p:sldId id="304" r:id="rId47"/>
    <p:sldId id="305" r:id="rId48"/>
    <p:sldId id="306" r:id="rId49"/>
    <p:sldId id="307" r:id="rId50"/>
    <p:sldId id="308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E1767-D920-48D7-9640-8E4AA9DEFADC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9C3D8-5D11-46CC-BB91-960C017C7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16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C3D8-5D11-46CC-BB91-960C017C72C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883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C3D8-5D11-46CC-BB91-960C017C72C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30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C3D8-5D11-46CC-BB91-960C017C72C9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314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C3D8-5D11-46CC-BB91-960C017C72C9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402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0069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596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637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937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60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96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794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331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74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349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597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EB1FA65-F961-46CF-B7EA-1EEA2F1E4B2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E6089CA-FAB4-4630-ADA2-625841234D2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35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9293" y="2175165"/>
            <a:ext cx="8679915" cy="207856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Bahnschrift" panose="020B0502040204020203" pitchFamily="34" charset="0"/>
              </a:rPr>
              <a:t>Ведение бухучёта в системе автоматизированного учета</a:t>
            </a:r>
            <a:endParaRPr lang="ru-RU" sz="6000" b="1" dirty="0">
              <a:latin typeface="Bahnschrift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2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109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Начальная настройка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0418" y="6396335"/>
            <a:ext cx="553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Выбор функциональности программы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992"/>
          <a:stretch/>
        </p:blipFill>
        <p:spPr>
          <a:xfrm>
            <a:off x="1097280" y="997528"/>
            <a:ext cx="10014999" cy="523701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3935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35615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Начальные настройки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01091"/>
            <a:ext cx="10058400" cy="4461163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Другим немаловажным нюансом автоматизированного учета является то, что в любой момент может случиться поломка компьютера, с которого ведется учёт, либо внезапно отключится электричество</a:t>
            </a:r>
            <a:r>
              <a:rPr lang="ru-RU" sz="2400" dirty="0" smtClean="0">
                <a:latin typeface="Bahnschrift Light" panose="020B0502040204020203" pitchFamily="34" charset="0"/>
              </a:rPr>
              <a:t>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Р</a:t>
            </a:r>
            <a:r>
              <a:rPr lang="ru-RU" sz="2400" dirty="0" smtClean="0">
                <a:latin typeface="Bahnschrift Light" panose="020B0502040204020203" pitchFamily="34" charset="0"/>
              </a:rPr>
              <a:t>езервное копирование базы </a:t>
            </a:r>
            <a:r>
              <a:rPr lang="ru-RU" sz="2400" dirty="0">
                <a:latin typeface="Bahnschrift Light" panose="020B0502040204020203" pitchFamily="34" charset="0"/>
              </a:rPr>
              <a:t>сможет во много раз обезопасить В</a:t>
            </a:r>
            <a:r>
              <a:rPr lang="ru-RU" sz="2400" dirty="0" smtClean="0">
                <a:latin typeface="Bahnschrift Light" panose="020B0502040204020203" pitchFamily="34" charset="0"/>
              </a:rPr>
              <a:t>ас </a:t>
            </a:r>
            <a:r>
              <a:rPr lang="ru-RU" sz="2400" dirty="0">
                <a:latin typeface="Bahnschrift Light" panose="020B0502040204020203" pitchFamily="34" charset="0"/>
              </a:rPr>
              <a:t>и </a:t>
            </a:r>
            <a:r>
              <a:rPr lang="ru-RU" sz="2400" dirty="0" smtClean="0">
                <a:latin typeface="Bahnschrift Light" panose="020B0502040204020203" pitchFamily="34" charset="0"/>
              </a:rPr>
              <a:t>Вашу </a:t>
            </a:r>
            <a:r>
              <a:rPr lang="ru-RU" sz="2400" dirty="0">
                <a:latin typeface="Bahnschrift Light" panose="020B0502040204020203" pitchFamily="34" charset="0"/>
              </a:rPr>
              <a:t>организацию от утери всех ранее введенных </a:t>
            </a:r>
            <a:r>
              <a:rPr lang="ru-RU" sz="2400" dirty="0" smtClean="0">
                <a:latin typeface="Bahnschrift Light" panose="020B0502040204020203" pitchFamily="34" charset="0"/>
              </a:rPr>
              <a:t>данных. Оно должно быть подключено по решению руководства уже заранее. Если же этого ещё не произошло – то настаивайте на этом! Известны уже несколько таких случаев потери данных.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К тому же, программа 1С сама тоже частенько советует настроить резервное копирование. 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5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009" y="577549"/>
            <a:ext cx="5029200" cy="8356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Начальные настройки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0808" y="1717963"/>
            <a:ext cx="5012574" cy="4461163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Для настройки резервного копирования нужно перейти к известному нам уже разделу «Администрирование» и раскрыть вкладку «Обслуживание». 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В появившейся окошке нажать на зелёную ссылку </a:t>
            </a:r>
            <a:r>
              <a:rPr lang="ru-RU" sz="2400" dirty="0" smtClean="0">
                <a:solidFill>
                  <a:srgbClr val="00B050"/>
                </a:solidFill>
                <a:latin typeface="Bahnschrift Light" panose="020B0502040204020203" pitchFamily="34" charset="0"/>
              </a:rPr>
              <a:t>«Резервное копирование и восстановление»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47718" b="8333"/>
          <a:stretch/>
        </p:blipFill>
        <p:spPr>
          <a:xfrm>
            <a:off x="5780116" y="188718"/>
            <a:ext cx="5978543" cy="589342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8421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109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Начальная настройка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70214" y="6396335"/>
            <a:ext cx="5312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Настройки резервного копирования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729" y="1103695"/>
            <a:ext cx="9831498" cy="518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4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02239"/>
            <a:ext cx="4515196" cy="8356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Начальные настройки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90" y="1741329"/>
            <a:ext cx="4880265" cy="4461163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Н</a:t>
            </a:r>
            <a:r>
              <a:rPr lang="ru-RU" sz="2400" dirty="0" smtClean="0">
                <a:latin typeface="Bahnschrift Light" panose="020B0502040204020203" pitchFamily="34" charset="0"/>
              </a:rPr>
              <a:t>а верхней строке программы можно настроить Ваше ФИО, либо добавить собственный заголовок программы.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Для этого необходимо проделать следующий путь:</a:t>
            </a:r>
          </a:p>
          <a:p>
            <a:pPr indent="0" algn="ctr">
              <a:buNone/>
            </a:pPr>
            <a:r>
              <a:rPr lang="ru-RU" sz="2400" dirty="0" smtClean="0">
                <a:latin typeface="Bahnschrift Light" panose="020B0502040204020203" pitchFamily="34" charset="0"/>
              </a:rPr>
              <a:t>«Администрирование» </a:t>
            </a:r>
          </a:p>
          <a:p>
            <a:pPr indent="0" algn="ctr">
              <a:buNone/>
            </a:pPr>
            <a:r>
              <a:rPr lang="ru-RU" sz="2400" dirty="0" smtClean="0">
                <a:latin typeface="Bahnschrift Light" panose="020B0502040204020203" pitchFamily="34" charset="0"/>
                <a:sym typeface="Symbol" panose="05050102010706020507" pitchFamily="18" charset="2"/>
              </a:rPr>
              <a:t></a:t>
            </a:r>
            <a:endParaRPr lang="ru-RU" sz="2400" dirty="0">
              <a:latin typeface="Bahnschrift Light" panose="020B0502040204020203" pitchFamily="34" charset="0"/>
            </a:endParaRPr>
          </a:p>
          <a:p>
            <a:pPr indent="0" algn="ctr">
              <a:buNone/>
            </a:pPr>
            <a:r>
              <a:rPr lang="ru-RU" sz="2400" dirty="0" smtClean="0">
                <a:latin typeface="Bahnschrift Light" panose="020B0502040204020203" pitchFamily="34" charset="0"/>
              </a:rPr>
              <a:t>«Общие настройки»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42120" b="26136"/>
          <a:stretch/>
        </p:blipFill>
        <p:spPr>
          <a:xfrm>
            <a:off x="5460077" y="702239"/>
            <a:ext cx="6579524" cy="472073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8806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1С: Бухгалтерия 8.3 – программа для учёта деятельности конкретной организации. Вполне естественно, что сведения об организации являются основополагающими во всем </a:t>
            </a:r>
            <a:r>
              <a:rPr lang="ru-RU" sz="2400" dirty="0">
                <a:latin typeface="Bahnschrift Light" panose="020B0502040204020203" pitchFamily="34" charset="0"/>
              </a:rPr>
              <a:t>дальнейшем учёте. </a:t>
            </a:r>
            <a:endParaRPr lang="ru-RU" sz="2400" dirty="0" smtClean="0">
              <a:latin typeface="Bahnschrift Light" panose="020B0502040204020203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С </a:t>
            </a:r>
            <a:r>
              <a:rPr lang="ru-RU" sz="2400" dirty="0">
                <a:latin typeface="Bahnschrift Light" panose="020B0502040204020203" pitchFamily="34" charset="0"/>
              </a:rPr>
              <a:t>данного этапа начинается первичная работа с разделом «Справочники», которое используется, в основном, для ввода информации в базу, которое будет использоваться в ходе деятельности предприятия. </a:t>
            </a:r>
            <a:endParaRPr lang="ru-RU" sz="2400" dirty="0" smtClean="0">
              <a:latin typeface="Bahnschrift Light" panose="020B0502040204020203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И </a:t>
            </a:r>
            <a:r>
              <a:rPr lang="ru-RU" sz="2400" dirty="0">
                <a:latin typeface="Bahnschrift Light" panose="020B0502040204020203" pitchFamily="34" charset="0"/>
              </a:rPr>
              <a:t>так, первый справочник «Организации</a:t>
            </a:r>
            <a:r>
              <a:rPr lang="ru-RU" sz="2400" dirty="0" smtClean="0">
                <a:latin typeface="Bahnschrift Light" panose="020B0502040204020203" pitchFamily="34" charset="0"/>
              </a:rPr>
              <a:t>». Найти его можно как и в «Главном», так и в «Справочниках».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46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109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1655" y="6396335"/>
            <a:ext cx="652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Вкладка «Организации» в разделе «Главное»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7386"/>
          <a:stretch/>
        </p:blipFill>
        <p:spPr>
          <a:xfrm>
            <a:off x="1097279" y="997528"/>
            <a:ext cx="10058400" cy="52373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3435927" y="3546763"/>
            <a:ext cx="9282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99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109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470" y="6396335"/>
            <a:ext cx="7266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Вкладка «Организации» в разделе «Справочники»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7044"/>
          <a:stretch/>
        </p:blipFill>
        <p:spPr>
          <a:xfrm>
            <a:off x="917354" y="951499"/>
            <a:ext cx="10418250" cy="54448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5486401" y="4849091"/>
            <a:ext cx="845127" cy="415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559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Если в разделе «Справочники» не окажется вкладки «Организации» его можно добавить через «Настройки навигации» следующим путем: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Справа сверху в «Справочниках» есть «шестерёнки» - нажимаем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Выходит два варианта «Настройки навигации» и «Настройки действий». В чём различие?</a:t>
            </a:r>
          </a:p>
          <a:p>
            <a:pPr indent="457200" algn="just">
              <a:buNone/>
            </a:pPr>
            <a:r>
              <a:rPr lang="ru-RU" sz="2400" dirty="0" smtClean="0">
                <a:latin typeface="Bahnschrift Light" panose="020B0502040204020203" pitchFamily="34" charset="0"/>
              </a:rPr>
              <a:t>«Настройки навигации» – добавляет гиперссылку, где будут все реквизиты, связанные с данным разделом. Мы выбираем данный вариант, т.к. нам нужно просмотреть все существующие на базе организации.</a:t>
            </a:r>
          </a:p>
          <a:p>
            <a:pPr indent="457200" algn="just">
              <a:buNone/>
            </a:pPr>
            <a:r>
              <a:rPr lang="ru-RU" sz="2400" dirty="0" smtClean="0">
                <a:latin typeface="Bahnschrift Light" panose="020B0502040204020203" pitchFamily="34" charset="0"/>
              </a:rPr>
              <a:t>«Настройки действий» – позволяет добавить кнопку, при нажатии которой мы всегда перейдем на окно создания новой организации.</a:t>
            </a:r>
          </a:p>
          <a:p>
            <a:pPr marL="548640" indent="-457200" algn="just">
              <a:buFont typeface="+mj-lt"/>
              <a:buAutoNum type="arabicPeriod" startAt="3"/>
            </a:pPr>
            <a:r>
              <a:rPr lang="ru-RU" sz="2400" dirty="0" smtClean="0">
                <a:latin typeface="Bahnschrift Light" panose="020B0502040204020203" pitchFamily="34" charset="0"/>
              </a:rPr>
              <a:t>Находим на левой стороне «Организации» и нажатием «Добавить» перекидываем на правую сторону и нажимаем </a:t>
            </a:r>
            <a:r>
              <a:rPr lang="ru-RU" sz="2400" dirty="0" smtClean="0">
                <a:solidFill>
                  <a:srgbClr val="FFC000"/>
                </a:solidFill>
                <a:latin typeface="Bahnschrift Light" panose="020B0502040204020203" pitchFamily="34" charset="0"/>
              </a:rPr>
              <a:t>ОК</a:t>
            </a:r>
          </a:p>
          <a:p>
            <a:pPr marL="548640" indent="-457200" algn="just">
              <a:buFont typeface="+mj-lt"/>
              <a:buAutoNum type="arabicPeriod" startAt="3"/>
            </a:pPr>
            <a:r>
              <a:rPr lang="ru-RU" sz="2400" dirty="0" smtClean="0">
                <a:latin typeface="Bahnschrift Light" panose="020B0502040204020203" pitchFamily="34" charset="0"/>
              </a:rPr>
              <a:t>В разделе «Справочники» должно появиться кнопка «Организации» под </a:t>
            </a:r>
            <a:r>
              <a:rPr lang="ru-RU" sz="2400" dirty="0" smtClean="0">
                <a:solidFill>
                  <a:srgbClr val="00B050"/>
                </a:solidFill>
                <a:latin typeface="Bahnschrift Light" panose="020B0502040204020203" pitchFamily="34" charset="0"/>
              </a:rPr>
              <a:t>«Предприятием»</a:t>
            </a:r>
            <a:endParaRPr lang="ru-RU" sz="2400" dirty="0">
              <a:solidFill>
                <a:srgbClr val="00B050"/>
              </a:solidFill>
              <a:latin typeface="Bahnschrift Light" panose="020B0502040204020203" pitchFamily="34" charset="0"/>
            </a:endParaRPr>
          </a:p>
          <a:p>
            <a:pPr marL="548640" indent="-457200" algn="just">
              <a:buFont typeface="+mj-lt"/>
              <a:buAutoNum type="arabicPeriod" startAt="3"/>
            </a:pPr>
            <a:endParaRPr lang="ru-RU" sz="2400" dirty="0" smtClean="0">
              <a:latin typeface="Bahnschrift Light" panose="020B0502040204020203" pitchFamily="34" charset="0"/>
            </a:endParaRPr>
          </a:p>
          <a:p>
            <a:pPr marL="548640" indent="-457200" algn="just">
              <a:buFont typeface="+mj-lt"/>
              <a:buAutoNum type="arabicPeriod" startAt="3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19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7067"/>
          <a:stretch/>
        </p:blipFill>
        <p:spPr>
          <a:xfrm>
            <a:off x="216151" y="173181"/>
            <a:ext cx="9201150" cy="48075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9087564" y="684298"/>
            <a:ext cx="873854" cy="460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14221" t="22822" r="14350" b="27936"/>
          <a:stretch/>
        </p:blipFill>
        <p:spPr>
          <a:xfrm>
            <a:off x="2648989" y="2576944"/>
            <a:ext cx="9293629" cy="360218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5" name="Прямая со стрелкой 14"/>
          <p:cNvCxnSpPr/>
          <p:nvPr/>
        </p:nvCxnSpPr>
        <p:spPr>
          <a:xfrm>
            <a:off x="7122621" y="2687779"/>
            <a:ext cx="13855" cy="7620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>
            <a:off x="4816726" y="4648198"/>
            <a:ext cx="3311236" cy="90054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627908" y="6396335"/>
            <a:ext cx="9688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Добавление вкладки «Организации» через «Настройки навигации»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1572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9680" y="2465155"/>
            <a:ext cx="10058400" cy="1450757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Bahnschrift" panose="020B0502040204020203" pitchFamily="34" charset="0"/>
              </a:rPr>
              <a:t>Тема 8.1. Начальная настройка. Сведения об организации. Работа со справочниками</a:t>
            </a:r>
            <a:endParaRPr lang="ru-RU" b="1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48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07473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18461" y="6396335"/>
            <a:ext cx="3588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Вкладка «Организации»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7" name="Объект 6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84"/>
          <a:stretch/>
        </p:blipFill>
        <p:spPr bwMode="auto">
          <a:xfrm>
            <a:off x="554182" y="1452995"/>
            <a:ext cx="11143962" cy="4809260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66262" y="4197927"/>
            <a:ext cx="5389418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Bahnschrift Light" panose="020B0502040204020203" pitchFamily="34" charset="0"/>
              </a:rPr>
              <a:t>Если учёт ведется только у одной организации, а созданных предприятий на одной базе несколько, то можно воспользоваться кнопкой «Использовать как основную», чтобы при заполнении регистров не приходилось раз за разом выбирать свою организацию</a:t>
            </a:r>
            <a:endParaRPr lang="ru-RU" dirty="0">
              <a:solidFill>
                <a:srgbClr val="00B050"/>
              </a:solidFill>
              <a:latin typeface="Bahnschrift Light" panose="020B0502040204020203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4668982" y="2064327"/>
            <a:ext cx="609600" cy="304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787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59"/>
            <a:ext cx="6591992" cy="4483331"/>
          </a:xfrm>
        </p:spPr>
        <p:txBody>
          <a:bodyPr>
            <a:normAutofit fontScale="92500" lnSpcReduction="10000"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При нажатии кнопки «Создать», 1С задаст нам ключевые вопросы о будущем предприятии, учёт которого мы будем вести в самой программе</a:t>
            </a:r>
            <a:r>
              <a:rPr lang="ru-RU" sz="2400" dirty="0" smtClean="0">
                <a:latin typeface="Bahnschrift Light" panose="020B0502040204020203" pitchFamily="34" charset="0"/>
              </a:rPr>
              <a:t>.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Вид </a:t>
            </a:r>
            <a:r>
              <a:rPr lang="ru-RU" sz="2400" dirty="0">
                <a:latin typeface="Bahnschrift Light" panose="020B0502040204020203" pitchFamily="34" charset="0"/>
              </a:rPr>
              <a:t>организации – индивидуальный предприниматель (ИП), либо юридическое лицо (ООО, АО, ПАО и т.д.)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Система </a:t>
            </a:r>
            <a:r>
              <a:rPr lang="ru-RU" sz="2400" dirty="0">
                <a:latin typeface="Bahnschrift Light" panose="020B0502040204020203" pitchFamily="34" charset="0"/>
              </a:rPr>
              <a:t>налогообложения – у ИП имеется 5 действующих систем налогообложения, а у юридических лиц – 3</a:t>
            </a:r>
            <a:r>
              <a:rPr lang="ru-RU" sz="2400" dirty="0" smtClean="0">
                <a:latin typeface="Bahnschrift Light" panose="020B0502040204020203" pitchFamily="34" charset="0"/>
              </a:rPr>
              <a:t>.</a:t>
            </a:r>
          </a:p>
          <a:p>
            <a:pPr marL="548640" indent="-4572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Дальнейшее заполнение сведения выполняется либо ручным способом, либо в автоматическом режиме с указанием ИНН в соответствующей строке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 smtClean="0">
              <a:latin typeface="Bahnschrift Light" panose="020B0502040204020203" pitchFamily="34" charset="0"/>
            </a:endParaRPr>
          </a:p>
          <a:p>
            <a:pPr marL="548640" indent="-457200" algn="just">
              <a:buFont typeface="+mj-lt"/>
              <a:buAutoNum type="arabicPeriod" startAt="3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t="8875" r="54071" b="56771"/>
          <a:stretch/>
        </p:blipFill>
        <p:spPr bwMode="auto">
          <a:xfrm>
            <a:off x="7412180" y="2477564"/>
            <a:ext cx="4627420" cy="2482364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631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109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08958" y="6396335"/>
            <a:ext cx="8835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Выбор системы налогообложения при создании организации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0" t="8900" r="9374" b="23702"/>
          <a:stretch/>
        </p:blipFill>
        <p:spPr bwMode="auto">
          <a:xfrm>
            <a:off x="282920" y="997528"/>
            <a:ext cx="6464244" cy="314231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8" t="8583" r="16720" b="30382"/>
          <a:stretch/>
        </p:blipFill>
        <p:spPr bwMode="auto">
          <a:xfrm>
            <a:off x="5343524" y="3021084"/>
            <a:ext cx="6668368" cy="319994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658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77179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" t="8264" r="25488" b="6197"/>
          <a:stretch/>
        </p:blipFill>
        <p:spPr bwMode="auto">
          <a:xfrm>
            <a:off x="2225825" y="1163782"/>
            <a:ext cx="7801310" cy="4997884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7994073" y="2064327"/>
            <a:ext cx="1565563" cy="33250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88029" y="6396335"/>
            <a:ext cx="7076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Автоматическое заполнение реквизитов по ИНН</a:t>
            </a:r>
            <a:endParaRPr lang="ru-RU" sz="24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11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2525685" y="2976558"/>
            <a:ext cx="6386949" cy="433833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sz="4000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554181"/>
            <a:ext cx="10058400" cy="5680363"/>
          </a:xfrm>
        </p:spPr>
        <p:txBody>
          <a:bodyPr>
            <a:normAutofit fontScale="77500" lnSpcReduction="20000"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Обязательными реквизитами в данной программе являются наименование и основной банковский счёт организации, т.е. без этих данных </a:t>
            </a:r>
            <a:r>
              <a:rPr lang="ru-RU" sz="2400" dirty="0" smtClean="0">
                <a:latin typeface="Bahnschrift Light" panose="020B0502040204020203" pitchFamily="34" charset="0"/>
              </a:rPr>
              <a:t>программа </a:t>
            </a:r>
            <a:r>
              <a:rPr lang="ru-RU" sz="2400" dirty="0">
                <a:latin typeface="Bahnschrift Light" panose="020B0502040204020203" pitchFamily="34" charset="0"/>
              </a:rPr>
              <a:t>просто не примет создаваемую организацию. Тем не менее, важно заполнять и другие реквизиты организации для полноценного и правильного оформления предстоящих учётных регистров.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При создании организации при полном функционале программы возможно заполнение реквизитов следующих разделов, помимо, конечно же, основной информации (ИНН, КПП, ОГРН, дата регистрации):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Адрес </a:t>
            </a:r>
            <a:r>
              <a:rPr lang="ru-RU" sz="2400" dirty="0">
                <a:latin typeface="Bahnschrift Light" panose="020B0502040204020203" pitchFamily="34" charset="0"/>
              </a:rPr>
              <a:t>и телефоны: юр./факт./почт. адреса, контактный телефон, е-мейл, факс.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Логотип </a:t>
            </a:r>
            <a:r>
              <a:rPr lang="ru-RU" sz="2400" dirty="0">
                <a:latin typeface="Bahnschrift Light" panose="020B0502040204020203" pitchFamily="34" charset="0"/>
              </a:rPr>
              <a:t>и печать: логотип организации, электронные подписи руководителя и главного бухгалтера.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Налоговая </a:t>
            </a:r>
            <a:r>
              <a:rPr lang="ru-RU" sz="2400" dirty="0">
                <a:latin typeface="Bahnschrift Light" panose="020B0502040204020203" pitchFamily="34" charset="0"/>
              </a:rPr>
              <a:t>инспекция: данные об ИФНС, в котором зарегистрирована организация.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Пенсионный </a:t>
            </a:r>
            <a:r>
              <a:rPr lang="ru-RU" sz="2400" dirty="0">
                <a:latin typeface="Bahnschrift Light" panose="020B0502040204020203" pitchFamily="34" charset="0"/>
              </a:rPr>
              <a:t>фонд: данные о ПФР, в котором зарегистрирована организация.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Фонд </a:t>
            </a:r>
            <a:r>
              <a:rPr lang="ru-RU" sz="2400" dirty="0">
                <a:latin typeface="Bahnschrift Light" panose="020B0502040204020203" pitchFamily="34" charset="0"/>
              </a:rPr>
              <a:t>социального страхования: данные о ФСС, в котором зарегистрирована организация.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Коды </a:t>
            </a:r>
            <a:r>
              <a:rPr lang="ru-RU" sz="2400" dirty="0">
                <a:latin typeface="Bahnschrift Light" panose="020B0502040204020203" pitchFamily="34" charset="0"/>
              </a:rPr>
              <a:t>статистики: ОКОПФ, ОКФС, ОКВЭД, ОКПО и код территориального органа Росстата, если такое имеется.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Крупнейший </a:t>
            </a:r>
            <a:r>
              <a:rPr lang="ru-RU" sz="2400" dirty="0">
                <a:latin typeface="Bahnschrift Light" panose="020B0502040204020203" pitchFamily="34" charset="0"/>
              </a:rPr>
              <a:t>налогоплательщик – применяется лишь в случае превышения суммарного объёма полученных доходов в 10 млрд. руб.</a:t>
            </a:r>
          </a:p>
          <a:p>
            <a:pPr marL="548640" indent="-457200" algn="just">
              <a:buFont typeface="+mj-lt"/>
              <a:buAutoNum type="arabicPeriod" startAt="3"/>
            </a:pPr>
            <a:endParaRPr lang="ru-RU" sz="2400" dirty="0" smtClean="0">
              <a:latin typeface="Bahnschrift Light" panose="020B0502040204020203" pitchFamily="34" charset="0"/>
            </a:endParaRPr>
          </a:p>
          <a:p>
            <a:pPr marL="548640" indent="-457200" algn="just">
              <a:buFont typeface="+mj-lt"/>
              <a:buAutoNum type="arabicPeriod" startAt="3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21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93272" y="5454225"/>
            <a:ext cx="9069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ahnschrift" panose="020B0502040204020203" pitchFamily="34" charset="0"/>
              </a:rPr>
              <a:t>Пример </a:t>
            </a:r>
            <a:r>
              <a:rPr lang="ru-RU" sz="2400" dirty="0">
                <a:latin typeface="Bahnschrift" panose="020B0502040204020203" pitchFamily="34" charset="0"/>
              </a:rPr>
              <a:t>заполнения реквизитов организации ООО «Лапшин</a:t>
            </a:r>
            <a:r>
              <a:rPr lang="ru-RU" sz="2400" dirty="0" smtClean="0">
                <a:latin typeface="Bahnschrift" panose="020B0502040204020203" pitchFamily="34" charset="0"/>
              </a:rPr>
              <a:t>» (ДЕМО-экзамен 2021 г.)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8" name="Объект 7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1" t="8264" r="24416" b="22310"/>
          <a:stretch/>
        </p:blipFill>
        <p:spPr bwMode="auto">
          <a:xfrm>
            <a:off x="218901" y="124691"/>
            <a:ext cx="7642802" cy="4391891"/>
          </a:xfrm>
          <a:prstGeom prst="rect">
            <a:avLst/>
          </a:prstGeom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3490" t="7867" r="10693" b="5897"/>
          <a:stretch/>
        </p:blipFill>
        <p:spPr>
          <a:xfrm>
            <a:off x="5865117" y="1177636"/>
            <a:ext cx="6174483" cy="3948546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99513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93272" y="5454225"/>
            <a:ext cx="9069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ahnschrift" panose="020B0502040204020203" pitchFamily="34" charset="0"/>
              </a:rPr>
              <a:t>Пример </a:t>
            </a:r>
            <a:r>
              <a:rPr lang="ru-RU" sz="2400" dirty="0">
                <a:latin typeface="Bahnschrift" panose="020B0502040204020203" pitchFamily="34" charset="0"/>
              </a:rPr>
              <a:t>заполнения реквизитов организации ООО «Лапшин</a:t>
            </a:r>
            <a:r>
              <a:rPr lang="ru-RU" sz="2400" dirty="0" smtClean="0">
                <a:latin typeface="Bahnschrift" panose="020B0502040204020203" pitchFamily="34" charset="0"/>
              </a:rPr>
              <a:t>» (ДЕМО-экзамен 2021 г.)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950" t="8865" r="24475" b="5378"/>
          <a:stretch/>
        </p:blipFill>
        <p:spPr>
          <a:xfrm>
            <a:off x="280415" y="491836"/>
            <a:ext cx="5750468" cy="4502726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3796" t="8239" r="24763" b="6155"/>
          <a:stretch/>
        </p:blipFill>
        <p:spPr>
          <a:xfrm>
            <a:off x="6030883" y="415636"/>
            <a:ext cx="5942492" cy="4655126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97316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60"/>
            <a:ext cx="11067010" cy="3313302"/>
          </a:xfrm>
        </p:spPr>
        <p:txBody>
          <a:bodyPr>
            <a:normAutofit lnSpcReduction="10000"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Помимо основной информации о предприятии, расположенной в соответствующей вкладке «Основное» имеются ещё 5 </a:t>
            </a:r>
            <a:r>
              <a:rPr lang="ru-RU" sz="2400" dirty="0" err="1" smtClean="0">
                <a:latin typeface="Bahnschrift Light" panose="020B0502040204020203" pitchFamily="34" charset="0"/>
              </a:rPr>
              <a:t>вкладочек</a:t>
            </a:r>
            <a:r>
              <a:rPr lang="ru-RU" sz="2400" dirty="0" smtClean="0">
                <a:latin typeface="Bahnschrift Light" panose="020B0502040204020203" pitchFamily="34" charset="0"/>
              </a:rPr>
              <a:t>:</a:t>
            </a:r>
            <a:endParaRPr lang="ru-RU" sz="2400" dirty="0">
              <a:latin typeface="Bahnschrift Light" panose="020B0502040204020203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1.	Банковские счета – помимо основного банковского счета организации можно указать и другие его расчётные счета.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2.	Подразделения – можно разделить организацию на подразделения в зависимости от выполняемых функций и счета, по которому ведётся учёт его деятельности. К примеру, в предприятии ООО «Лапшин» имеется 3 подразделения: администрация, производственный отдел и основной склад.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 smtClean="0">
              <a:latin typeface="Bahnschrift Light" panose="020B0502040204020203" pitchFamily="34" charset="0"/>
            </a:endParaRPr>
          </a:p>
          <a:p>
            <a:pPr marL="548640" indent="-457200" algn="just">
              <a:buFont typeface="+mj-lt"/>
              <a:buAutoNum type="arabicPeriod" startAt="3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5" t="8263" r="25500" b="80926"/>
          <a:stretch/>
        </p:blipFill>
        <p:spPr bwMode="auto">
          <a:xfrm>
            <a:off x="1399309" y="5050662"/>
            <a:ext cx="9980814" cy="1128826"/>
          </a:xfrm>
          <a:prstGeom prst="rect">
            <a:avLst/>
          </a:prstGeom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5250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8582" r="24952" b="50086"/>
          <a:stretch/>
        </p:blipFill>
        <p:spPr bwMode="auto">
          <a:xfrm>
            <a:off x="2174342" y="2927756"/>
            <a:ext cx="7904274" cy="3023518"/>
          </a:xfrm>
          <a:prstGeom prst="rect">
            <a:avLst/>
          </a:prstGeom>
          <a:ln>
            <a:solidFill>
              <a:srgbClr val="FFC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3763" t="8413" r="24859" b="53241"/>
          <a:stretch/>
        </p:blipFill>
        <p:spPr>
          <a:xfrm>
            <a:off x="2648988" y="286603"/>
            <a:ext cx="6954983" cy="2442969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344834" y="6396335"/>
            <a:ext cx="7563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latin typeface="Bahnschrift" panose="020B0502040204020203" pitchFamily="34" charset="0"/>
              </a:rPr>
              <a:t>Вкладочки</a:t>
            </a:r>
            <a:r>
              <a:rPr lang="ru-RU" sz="2400" dirty="0" smtClean="0">
                <a:latin typeface="Bahnschrift" panose="020B0502040204020203" pitchFamily="34" charset="0"/>
              </a:rPr>
              <a:t> «Банковские счета» и «Подразделения» </a:t>
            </a:r>
            <a:endParaRPr lang="ru-RU" sz="24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8730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59"/>
            <a:ext cx="11067010" cy="4483331"/>
          </a:xfrm>
        </p:spPr>
        <p:txBody>
          <a:bodyPr>
            <a:normAutofit/>
          </a:bodyPr>
          <a:lstStyle/>
          <a:p>
            <a:pPr marL="548640" indent="-457200" algn="just">
              <a:buFont typeface="+mj-lt"/>
              <a:buAutoNum type="arabicPeriod" startAt="3"/>
            </a:pPr>
            <a:r>
              <a:rPr lang="ru-RU" sz="2400" dirty="0" smtClean="0">
                <a:latin typeface="Bahnschrift Light" panose="020B0502040204020203" pitchFamily="34" charset="0"/>
              </a:rPr>
              <a:t>Учетная </a:t>
            </a:r>
            <a:r>
              <a:rPr lang="ru-RU" sz="2400" dirty="0">
                <a:latin typeface="Bahnschrift Light" panose="020B0502040204020203" pitchFamily="34" charset="0"/>
              </a:rPr>
              <a:t>политика – документ, в котором прописано о том, как ведется учёт в конкретной компании. В частности, в нём прописывают способы организации документооборота на предприятии, порядок ведения учёта и оценки средств, либо обязательств на бухгалтерских счетах</a:t>
            </a:r>
            <a:r>
              <a:rPr lang="ru-RU" sz="2400" dirty="0" smtClean="0">
                <a:latin typeface="Bahnschrift Light" panose="020B0502040204020203" pitchFamily="34" charset="0"/>
              </a:rPr>
              <a:t>.</a:t>
            </a:r>
          </a:p>
          <a:p>
            <a:pPr marL="548640" indent="-457200" algn="just">
              <a:buFont typeface="+mj-lt"/>
              <a:buAutoNum type="arabicPeriod" startAt="3"/>
            </a:pPr>
            <a:r>
              <a:rPr lang="ru-RU" sz="2400" dirty="0" smtClean="0">
                <a:latin typeface="Bahnschrift Light" panose="020B0502040204020203" pitchFamily="34" charset="0"/>
              </a:rPr>
              <a:t>Лимиты </a:t>
            </a:r>
            <a:r>
              <a:rPr lang="ru-RU" sz="2400" dirty="0">
                <a:latin typeface="Bahnschrift Light" panose="020B0502040204020203" pitchFamily="34" charset="0"/>
              </a:rPr>
              <a:t>остатка кассы – установление лимита в программе позволит избежать штрафных санкций от превышения объёма денежных средств. Программа сама будет предупреждать о необходимых мерах.</a:t>
            </a:r>
          </a:p>
          <a:p>
            <a:pPr marL="548640" indent="-457200" algn="just">
              <a:buFont typeface="+mj-lt"/>
              <a:buAutoNum type="arabicPeriod" startAt="3"/>
            </a:pPr>
            <a:r>
              <a:rPr lang="ru-RU" sz="2400" dirty="0" smtClean="0">
                <a:latin typeface="Bahnschrift Light" panose="020B0502040204020203" pitchFamily="34" charset="0"/>
              </a:rPr>
              <a:t>Регистрация </a:t>
            </a:r>
            <a:r>
              <a:rPr lang="ru-RU" sz="2400" dirty="0">
                <a:latin typeface="Bahnschrift Light" panose="020B0502040204020203" pitchFamily="34" charset="0"/>
              </a:rPr>
              <a:t>в налоговых органах – введение более подробных реквизитов об ИФНС и уплачиваемых налогах и прочих платежей в бюджет.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 smtClean="0">
              <a:latin typeface="Bahnschrift Light" panose="020B0502040204020203" pitchFamily="34" charset="0"/>
            </a:endParaRPr>
          </a:p>
          <a:p>
            <a:pPr marL="548640" indent="-457200" algn="just">
              <a:buFont typeface="+mj-lt"/>
              <a:buAutoNum type="arabicPeriod" startAt="3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82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Введение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9144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 </a:t>
            </a:r>
            <a:r>
              <a:rPr lang="ru-RU" sz="2400" dirty="0" smtClean="0">
                <a:latin typeface="Bahnschrift Light" panose="020B0502040204020203" pitchFamily="34" charset="0"/>
              </a:rPr>
              <a:t>Прежде чем начать что-либо учитывать, стоит понять вкратце что такое 1С, и что она из себя представляет?</a:t>
            </a:r>
          </a:p>
          <a:p>
            <a:pPr indent="9144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1С –это российская компания, занимающаяся разработкой, изданием и поддержкой компьютерных программ и баз данных делового и домашнего назначения. На основе их программы «Конфигуратор  1С» можно создавать базы данных для любых видов деятельности, в том числе и для бухгалтерии.</a:t>
            </a:r>
          </a:p>
          <a:p>
            <a:pPr indent="9144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1С: Бухгалтерия 8.3 (1С: Предприятие 8.3) – это типовая конфигурация платформы 1С, т.е. это некая база, где можно хранить информацию, созданная специально для бухгалтерской деятельности на основе программы 1С.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7695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950" t="7832" r="1045" b="56187"/>
          <a:stretch/>
        </p:blipFill>
        <p:spPr>
          <a:xfrm>
            <a:off x="4795614" y="55738"/>
            <a:ext cx="7470641" cy="1777849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3796" t="8144" r="40842" b="5966"/>
          <a:stretch/>
        </p:blipFill>
        <p:spPr>
          <a:xfrm>
            <a:off x="193963" y="944662"/>
            <a:ext cx="4601651" cy="4898707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3881" t="7860" r="1253" b="35890"/>
          <a:stretch/>
        </p:blipFill>
        <p:spPr>
          <a:xfrm>
            <a:off x="4869871" y="1915360"/>
            <a:ext cx="7322129" cy="2728573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3903" t="8522" r="1125" b="55660"/>
          <a:stretch/>
        </p:blipFill>
        <p:spPr>
          <a:xfrm>
            <a:off x="4840861" y="4807478"/>
            <a:ext cx="7351139" cy="1742145"/>
          </a:xfrm>
          <a:prstGeom prst="rect">
            <a:avLst/>
          </a:prstGeom>
          <a:ln>
            <a:solidFill>
              <a:srgbClr val="FFC000"/>
            </a:solidFill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803733" y="1833587"/>
            <a:ext cx="7425394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766606" y="4643933"/>
            <a:ext cx="7425394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766606" y="944663"/>
            <a:ext cx="0" cy="4898706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98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0502" y="1751213"/>
            <a:ext cx="9071955" cy="4483331"/>
          </a:xfrm>
        </p:spPr>
        <p:txBody>
          <a:bodyPr>
            <a:normAutofit fontScale="92500" lnSpcReduction="10000"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Начальные остатки по счетам учета обычно требуется ввести перед началом работы в </a:t>
            </a:r>
            <a:r>
              <a:rPr lang="ru-RU" sz="2400" dirty="0" smtClean="0">
                <a:latin typeface="Bahnschrift Light" panose="020B0502040204020203" pitchFamily="34" charset="0"/>
              </a:rPr>
              <a:t>программе. </a:t>
            </a:r>
            <a:r>
              <a:rPr lang="ru-RU" sz="2400" dirty="0">
                <a:latin typeface="Bahnschrift Light" panose="020B0502040204020203" pitchFamily="34" charset="0"/>
              </a:rPr>
              <a:t>Учет в программе обычно начинают вести с начала года, в этом случае не возникнет проблем с формированием отчетов и отчетности. Если организация создана в том же году, в котором начала вести учет в программе, то вводить начальные остатки по ней не требуется</a:t>
            </a:r>
            <a:r>
              <a:rPr lang="ru-RU" sz="2400" dirty="0" smtClean="0">
                <a:latin typeface="Bahnschrift Light" panose="020B0502040204020203" pitchFamily="34" charset="0"/>
              </a:rPr>
              <a:t>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Для ввода начальных остатков в программе "1С:Бухгалтерия </a:t>
            </a:r>
            <a:r>
              <a:rPr lang="ru-RU" sz="2400" dirty="0" smtClean="0">
                <a:latin typeface="Bahnschrift Light" panose="020B0502040204020203" pitchFamily="34" charset="0"/>
              </a:rPr>
              <a:t>8.3" предназначена </a:t>
            </a:r>
            <a:r>
              <a:rPr lang="ru-RU" sz="2400" dirty="0">
                <a:latin typeface="Bahnschrift Light" panose="020B0502040204020203" pitchFamily="34" charset="0"/>
              </a:rPr>
              <a:t>специальная обработка "Помощник ввода начальных остатков".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Документы по вводу остатков по балансовым счетам (закладка "Основные счета плана счетов") создаются по разделам ведения учета. В одном документе могут отражаться остатки по всем счетам (</a:t>
            </a:r>
            <a:r>
              <a:rPr lang="ru-RU" sz="2400" dirty="0" err="1">
                <a:latin typeface="Bahnschrift Light" panose="020B0502040204020203" pitchFamily="34" charset="0"/>
              </a:rPr>
              <a:t>субсчетам</a:t>
            </a:r>
            <a:r>
              <a:rPr lang="ru-RU" sz="2400" dirty="0">
                <a:latin typeface="Bahnschrift Light" panose="020B0502040204020203" pitchFamily="34" charset="0"/>
              </a:rPr>
              <a:t>) соответствующего раздела или по каждому счету (</a:t>
            </a:r>
            <a:r>
              <a:rPr lang="ru-RU" sz="2400" dirty="0" err="1">
                <a:latin typeface="Bahnschrift Light" panose="020B0502040204020203" pitchFamily="34" charset="0"/>
              </a:rPr>
              <a:t>субсчету</a:t>
            </a:r>
            <a:r>
              <a:rPr lang="ru-RU" sz="2400" dirty="0">
                <a:latin typeface="Bahnschrift Light" panose="020B0502040204020203" pitchFamily="34" charset="0"/>
              </a:rPr>
              <a:t>) может быть создан отдельный документ.</a:t>
            </a:r>
            <a:endParaRPr lang="ru-RU" sz="2400" dirty="0" smtClean="0">
              <a:latin typeface="Bahnschrift Light" panose="020B0502040204020203" pitchFamily="34" charset="0"/>
            </a:endParaRPr>
          </a:p>
          <a:p>
            <a:pPr marL="548640" indent="-457200" algn="just">
              <a:buFont typeface="+mj-lt"/>
              <a:buAutoNum type="arabicPeriod" startAt="3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8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825179"/>
              </p:ext>
            </p:extLst>
          </p:nvPr>
        </p:nvGraphicFramePr>
        <p:xfrm>
          <a:off x="1096963" y="286604"/>
          <a:ext cx="10058400" cy="5989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414331274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58187202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440669576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513298031"/>
                    </a:ext>
                  </a:extLst>
                </a:gridCol>
              </a:tblGrid>
              <a:tr h="591657">
                <a:tc gridSpan="4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ahnschrift" panose="020B0502040204020203" pitchFamily="34" charset="0"/>
                        </a:rPr>
                        <a:t>Разделы учета, по которым вводятся остатки</a:t>
                      </a:r>
                      <a:endParaRPr lang="ru-RU" sz="28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107454"/>
                  </a:ext>
                </a:extLst>
              </a:tr>
              <a:tr h="5397849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Основные средства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НМА и НИОКР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Капитальные вложения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НДС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Материалы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Незавершенное производство</a:t>
                      </a:r>
                      <a:endParaRPr lang="ru-RU" sz="210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Товары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Готовая продукция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Товары отгруженные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Денежные средства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Расчеты с поставщиками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Расчеты с покупателями</a:t>
                      </a:r>
                      <a:endParaRPr lang="ru-RU" sz="210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Расчеты по налогам и взносам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Расчеты с персоналом по оплате труда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Расчеты с подотчетными лицами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Расчеты с учредителями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Расчеты с разными дебиторами и кредиторами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НДС по авансам</a:t>
                      </a:r>
                      <a:endParaRPr lang="ru-RU" sz="210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Капитал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Расходы будущих периодов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Отложенные налоговые активы / обязательства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Прочие счета бухгалтерского учета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НДС по реализации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100" dirty="0" smtClean="0">
                          <a:latin typeface="Bahnschrift Light" panose="020B0502040204020203" pitchFamily="34" charset="0"/>
                        </a:rPr>
                        <a:t>Прочие расходы налогового учета УСН и ИП</a:t>
                      </a:r>
                      <a:endParaRPr lang="ru-RU" sz="210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50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899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58989" y="1709649"/>
            <a:ext cx="5733011" cy="4483331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Ввод начальных остатков выполняется через «Помощник ввода остатков», которое можно найти в «Главном»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Появляется окно, в котором можно добавить остатки по всем </a:t>
            </a:r>
            <a:r>
              <a:rPr lang="ru-RU" sz="2400" dirty="0" err="1" smtClean="0">
                <a:latin typeface="Bahnschrift Light" panose="020B0502040204020203" pitchFamily="34" charset="0"/>
              </a:rPr>
              <a:t>субсчетам</a:t>
            </a:r>
            <a:r>
              <a:rPr lang="ru-RU" sz="2400" dirty="0">
                <a:latin typeface="Bahnschrift Light" panose="020B0502040204020203" pitchFamily="34" charset="0"/>
              </a:rPr>
              <a:t> </a:t>
            </a:r>
            <a:r>
              <a:rPr lang="ru-RU" sz="2400" dirty="0" smtClean="0">
                <a:latin typeface="Bahnschrift Light" panose="020B0502040204020203" pitchFamily="34" charset="0"/>
              </a:rPr>
              <a:t>основного плана счетов и по </a:t>
            </a:r>
            <a:r>
              <a:rPr lang="ru-RU" sz="2400" dirty="0" err="1" smtClean="0">
                <a:latin typeface="Bahnschrift Light" panose="020B0502040204020203" pitchFamily="34" charset="0"/>
              </a:rPr>
              <a:t>забалансовым</a:t>
            </a:r>
            <a:r>
              <a:rPr lang="ru-RU" sz="2400" dirty="0" smtClean="0">
                <a:latin typeface="Bahnschrift Light" panose="020B0502040204020203" pitchFamily="34" charset="0"/>
              </a:rPr>
              <a:t> счетам. Остатки учитываются как по дебету, так и по кредиту.</a:t>
            </a:r>
          </a:p>
          <a:p>
            <a:pPr indent="0" algn="ctr">
              <a:buNone/>
            </a:pPr>
            <a:r>
              <a:rPr lang="ru-RU" sz="2400" dirty="0" smtClean="0">
                <a:solidFill>
                  <a:srgbClr val="FFC000"/>
                </a:solidFill>
                <a:latin typeface="Bahnschrift" panose="020B0502040204020203" pitchFamily="34" charset="0"/>
              </a:rPr>
              <a:t>Главное, баланс должен совпасть!</a:t>
            </a:r>
            <a:endParaRPr lang="ru-RU" sz="2400" dirty="0">
              <a:solidFill>
                <a:srgbClr val="FFC000"/>
              </a:solidFill>
              <a:latin typeface="Bahnschrif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37968" b="28882"/>
          <a:stretch/>
        </p:blipFill>
        <p:spPr>
          <a:xfrm>
            <a:off x="200949" y="1709649"/>
            <a:ext cx="6648503" cy="42853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5666509" y="3020291"/>
            <a:ext cx="792480" cy="83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65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562" t="8176" b="6755"/>
          <a:stretch/>
        </p:blipFill>
        <p:spPr>
          <a:xfrm>
            <a:off x="304801" y="453013"/>
            <a:ext cx="7274762" cy="40252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3903" t="8780" b="64867"/>
          <a:stretch/>
        </p:blipFill>
        <p:spPr>
          <a:xfrm>
            <a:off x="304801" y="4758563"/>
            <a:ext cx="9324108" cy="16045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4116" t="8203" b="58892"/>
          <a:stretch/>
        </p:blipFill>
        <p:spPr>
          <a:xfrm rot="1368100">
            <a:off x="4752556" y="2222420"/>
            <a:ext cx="7419669" cy="159824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641092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59"/>
            <a:ext cx="11067010" cy="4483331"/>
          </a:xfrm>
        </p:spPr>
        <p:txBody>
          <a:bodyPr>
            <a:normAutofit lnSpcReduction="10000"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Алгоритм ввода начальных остатков: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Выбрать свою организацию;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Написать дату ввода остатков;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Находим по плану счетов нужное, открываем;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Создаем новый остаток;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Написать счёт, на котором учитывается остаток;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Д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обавить реквизиты, написать сумму остатка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«Провести и закрыть»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Сверить остатки по дебету и кредиту – баланс должен быть!</a:t>
            </a:r>
          </a:p>
          <a:p>
            <a:pPr marL="548640" indent="-457200" algn="just">
              <a:buFont typeface="+mj-lt"/>
              <a:buAutoNum type="arabicPeriod"/>
            </a:pPr>
            <a:endParaRPr lang="ru-RU" sz="2400" dirty="0" smtClean="0">
              <a:solidFill>
                <a:srgbClr val="000000">
                  <a:lumMod val="75000"/>
                  <a:lumOff val="25000"/>
                </a:srgbClr>
              </a:solidFill>
              <a:latin typeface="Bahnschrift" panose="020B0502040204020203" pitchFamily="34" charset="0"/>
              <a:ea typeface="Calibri" panose="020F0502020204030204" pitchFamily="34" charset="0"/>
            </a:endParaRPr>
          </a:p>
          <a:p>
            <a:pPr marL="548640" indent="-457200" algn="just">
              <a:buFont typeface="+mj-lt"/>
              <a:buAutoNum type="arabicPeriod"/>
            </a:pPr>
            <a:endParaRPr lang="ru-RU" sz="2400" dirty="0" smtClean="0">
              <a:solidFill>
                <a:srgbClr val="000000">
                  <a:lumMod val="75000"/>
                  <a:lumOff val="25000"/>
                </a:srgbClr>
              </a:solidFill>
              <a:latin typeface="Bahnschrift" panose="020B0502040204020203" pitchFamily="34" charset="0"/>
              <a:ea typeface="Calibri" panose="020F0502020204030204" pitchFamily="34" charset="0"/>
            </a:endParaRPr>
          </a:p>
          <a:p>
            <a:pPr marL="548640" indent="-457200" algn="just">
              <a:buFont typeface="+mj-lt"/>
              <a:buAutoNum type="arabicPeriod"/>
            </a:pPr>
            <a:endParaRPr lang="ru-RU" sz="2400" dirty="0">
              <a:solidFill>
                <a:srgbClr val="000000">
                  <a:lumMod val="75000"/>
                  <a:lumOff val="25000"/>
                </a:srgbClr>
              </a:solidFill>
              <a:latin typeface="Bahnschrift" panose="020B0502040204020203" pitchFamily="34" charset="0"/>
              <a:ea typeface="Calibri" panose="020F0502020204030204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 smtClean="0">
              <a:latin typeface="Bahnschrift Light" panose="020B0502040204020203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7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950" t="7832" r="2788" b="7788"/>
          <a:stretch/>
        </p:blipFill>
        <p:spPr>
          <a:xfrm>
            <a:off x="105100" y="2147456"/>
            <a:ext cx="6905783" cy="393469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370933" y="6403317"/>
            <a:ext cx="9174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Ввод остатков на счете 80 на примере ООО «Лапшин»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3903" t="8618" r="8732" b="10701"/>
          <a:stretch/>
        </p:blipFill>
        <p:spPr>
          <a:xfrm>
            <a:off x="5244888" y="2147456"/>
            <a:ext cx="6845296" cy="40135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4116" t="8617" r="1338" b="65246"/>
          <a:stretch/>
        </p:blipFill>
        <p:spPr>
          <a:xfrm>
            <a:off x="1848051" y="401782"/>
            <a:ext cx="8649800" cy="150336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957097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59"/>
            <a:ext cx="11067010" cy="4483331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Производственный календарь – это </a:t>
            </a:r>
            <a:r>
              <a:rPr lang="ru-RU" sz="2400" dirty="0">
                <a:latin typeface="Bahnschrift Light" panose="020B0502040204020203" pitchFamily="34" charset="0"/>
              </a:rPr>
              <a:t>важный помощник в работе бухгалтера! </a:t>
            </a:r>
            <a:r>
              <a:rPr lang="ru-RU" sz="2400" dirty="0" smtClean="0">
                <a:latin typeface="Bahnschrift Light" panose="020B0502040204020203" pitchFamily="34" charset="0"/>
              </a:rPr>
              <a:t>Информация</a:t>
            </a:r>
            <a:r>
              <a:rPr lang="ru-RU" sz="2400" dirty="0">
                <a:latin typeface="Bahnschrift Light" panose="020B0502040204020203" pitchFamily="34" charset="0"/>
              </a:rPr>
              <a:t>, представленная в производственном календаре, поможет вам избежать ошибок при начислении заработной платы, облегчит расчет рабочих часов, больничного или отпуска</a:t>
            </a:r>
            <a:r>
              <a:rPr lang="ru-RU" sz="2400" dirty="0" smtClean="0">
                <a:latin typeface="Bahnschrift Light" panose="020B0502040204020203" pitchFamily="34" charset="0"/>
              </a:rPr>
              <a:t>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Производственный </a:t>
            </a:r>
            <a:r>
              <a:rPr lang="ru-RU" sz="2400" dirty="0" smtClean="0">
                <a:latin typeface="Bahnschrift Light" panose="020B0502040204020203" pitchFamily="34" charset="0"/>
              </a:rPr>
              <a:t>календари составляются </a:t>
            </a:r>
            <a:r>
              <a:rPr lang="ru-RU" sz="2400" dirty="0">
                <a:latin typeface="Bahnschrift Light" panose="020B0502040204020203" pitchFamily="34" charset="0"/>
              </a:rPr>
              <a:t>на основе Постановления Правительства </a:t>
            </a:r>
            <a:r>
              <a:rPr lang="ru-RU" sz="2400" dirty="0" smtClean="0">
                <a:latin typeface="Bahnschrift Light" panose="020B0502040204020203" pitchFamily="34" charset="0"/>
              </a:rPr>
              <a:t>РФ ежегодно.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В 1С производственный календарь тоже имеется и при стабильном подключении к сети Интернет, мы запросто сможем его настроить под тот период, над которым мы работаем.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Находим «Производственные календари» мы по следующему пути:</a:t>
            </a:r>
          </a:p>
          <a:p>
            <a:pPr marL="434340" lvl="0" indent="-342900" algn="just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ru-RU" sz="2400" i="1" dirty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Зарплата и кадры </a:t>
            </a:r>
            <a:r>
              <a:rPr lang="en-US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i="1" dirty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 </a:t>
            </a:r>
            <a:r>
              <a:rPr lang="ru-RU" sz="2400" i="1" dirty="0">
                <a:solidFill>
                  <a:srgbClr val="00B050"/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Справочники и настройки</a:t>
            </a:r>
            <a:r>
              <a:rPr lang="en-US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ru-RU" sz="2400" i="1" dirty="0">
                <a:solidFill>
                  <a:srgbClr val="000000">
                    <a:lumMod val="75000"/>
                    <a:lumOff val="25000"/>
                  </a:srgbClr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 Настройки зарплаты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 smtClean="0">
              <a:latin typeface="Bahnschrift Light" panose="020B0502040204020203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44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722"/>
          <a:stretch/>
        </p:blipFill>
        <p:spPr>
          <a:xfrm>
            <a:off x="803301" y="286603"/>
            <a:ext cx="10646357" cy="564314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862970" y="6396335"/>
            <a:ext cx="45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Производственные календари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6858000" y="5334000"/>
            <a:ext cx="665018" cy="2909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4763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2864518" y="2851867"/>
            <a:ext cx="6359239" cy="65550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sz="4000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221673"/>
            <a:ext cx="11067010" cy="1575069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По умолчанию в 1С уже создан производственный календарь, нам нужно просто изменить существующие некоторые данные путем нажатия кнопки «Заполнить по умолчанию», выбрав перед этим нужный год.</a:t>
            </a:r>
            <a:endParaRPr lang="ru-RU" sz="2400" i="1" dirty="0">
              <a:solidFill>
                <a:srgbClr val="000000">
                  <a:lumMod val="75000"/>
                  <a:lumOff val="25000"/>
                </a:srgbClr>
              </a:solidFill>
              <a:latin typeface="Bahnschrift" panose="020B0502040204020203" pitchFamily="34" charset="0"/>
              <a:ea typeface="Calibri" panose="020F0502020204030204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 smtClean="0">
              <a:latin typeface="Bahnschrift Light" panose="020B0502040204020203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328" t="8807" r="805" b="6155"/>
          <a:stretch/>
        </p:blipFill>
        <p:spPr>
          <a:xfrm>
            <a:off x="1845426" y="1330037"/>
            <a:ext cx="8631999" cy="48629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7010400" y="1330037"/>
            <a:ext cx="595745" cy="2493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50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109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Начальная настройка</a:t>
            </a:r>
            <a:endParaRPr lang="ru-RU" dirty="0">
              <a:latin typeface="Bahnschrift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6201"/>
          <a:stretch/>
        </p:blipFill>
        <p:spPr>
          <a:xfrm>
            <a:off x="1239996" y="997528"/>
            <a:ext cx="9772967" cy="51538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919152" y="6396335"/>
            <a:ext cx="6414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Общий вид программы «1С: Бухгалтерия 8.3»</a:t>
            </a:r>
            <a:endParaRPr lang="ru-RU" sz="24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63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59"/>
            <a:ext cx="11067010" cy="4483331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В </a:t>
            </a:r>
            <a:r>
              <a:rPr lang="ru-RU" sz="2400" dirty="0">
                <a:latin typeface="Bahnschrift Light" panose="020B0502040204020203" pitchFamily="34" charset="0"/>
              </a:rPr>
              <a:t>разных организациях заработная плата выплачивается по-разному, а если вникнуть бухгалтерию, то и учёт ведется чуть иначе, чем в той или иной организации. </a:t>
            </a:r>
            <a:endParaRPr lang="ru-RU" sz="2400" dirty="0" smtClean="0">
              <a:latin typeface="Bahnschrift Light" panose="020B0502040204020203" pitchFamily="34" charset="0"/>
            </a:endParaRP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Для </a:t>
            </a:r>
            <a:r>
              <a:rPr lang="ru-RU" sz="2400" dirty="0">
                <a:latin typeface="Bahnschrift Light" panose="020B0502040204020203" pitchFamily="34" charset="0"/>
              </a:rPr>
              <a:t>настройки заработной платы в «1С: Бухгалтерия 8.3» существует отдельная вкладка, которая расположена по следующему пути</a:t>
            </a:r>
            <a:r>
              <a:rPr lang="ru-RU" sz="2400" dirty="0" smtClean="0">
                <a:latin typeface="Bahnschrift Light" panose="020B0502040204020203" pitchFamily="34" charset="0"/>
              </a:rPr>
              <a:t>: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i="1" dirty="0">
                <a:latin typeface="Bahnschrift" panose="020B0502040204020203" pitchFamily="34" charset="0"/>
                <a:ea typeface="Calibri" panose="020F0502020204030204" pitchFamily="34" charset="0"/>
              </a:rPr>
              <a:t>Зарплата и кадры </a:t>
            </a:r>
            <a:r>
              <a:rPr lang="en-US" sz="1800" dirty="0">
                <a:latin typeface="Bahnschrif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i="1" dirty="0">
                <a:latin typeface="Bahnschrift" panose="020B0502040204020203" pitchFamily="34" charset="0"/>
                <a:ea typeface="Calibri" panose="020F0502020204030204" pitchFamily="34" charset="0"/>
              </a:rPr>
              <a:t> </a:t>
            </a:r>
            <a:r>
              <a:rPr lang="ru-RU" sz="2400" i="1" dirty="0">
                <a:solidFill>
                  <a:srgbClr val="00B050"/>
                </a:solidFill>
                <a:latin typeface="Bahnschrift" panose="020B0502040204020203" pitchFamily="34" charset="0"/>
                <a:ea typeface="Calibri" panose="020F0502020204030204" pitchFamily="34" charset="0"/>
              </a:rPr>
              <a:t>Справочники и настройки</a:t>
            </a:r>
            <a:r>
              <a:rPr lang="en-US" sz="1800" dirty="0">
                <a:latin typeface="Bahnschrif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ru-RU" sz="2400" i="1" dirty="0">
                <a:latin typeface="Bahnschrift" panose="020B0502040204020203" pitchFamily="34" charset="0"/>
                <a:ea typeface="Calibri" panose="020F0502020204030204" pitchFamily="34" charset="0"/>
              </a:rPr>
              <a:t> Настройки </a:t>
            </a:r>
            <a:r>
              <a:rPr lang="ru-RU" sz="2400" i="1" dirty="0" smtClean="0">
                <a:latin typeface="Bahnschrift" panose="020B0502040204020203" pitchFamily="34" charset="0"/>
                <a:ea typeface="Calibri" panose="020F0502020204030204" pitchFamily="34" charset="0"/>
              </a:rPr>
              <a:t>зарплаты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Основная настройка находится в </a:t>
            </a:r>
            <a:r>
              <a:rPr lang="ru-RU" sz="2400" dirty="0" smtClean="0">
                <a:solidFill>
                  <a:srgbClr val="00B050"/>
                </a:solidFill>
                <a:latin typeface="Bahnschrift Light" panose="020B0502040204020203" pitchFamily="34" charset="0"/>
              </a:rPr>
              <a:t>«Порядке учета зарплаты»</a:t>
            </a:r>
            <a:r>
              <a:rPr lang="ru-RU" sz="2400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. </a:t>
            </a:r>
            <a:r>
              <a:rPr lang="ru-RU" sz="2400" dirty="0">
                <a:latin typeface="Bahnschrift Light" panose="020B0502040204020203" pitchFamily="34" charset="0"/>
              </a:rPr>
              <a:t>В нём мы можем </a:t>
            </a:r>
            <a:r>
              <a:rPr lang="ru-RU" sz="2400" dirty="0" smtClean="0">
                <a:latin typeface="Bahnschrift Light" panose="020B0502040204020203" pitchFamily="34" charset="0"/>
              </a:rPr>
              <a:t>ввести производственный календарь текущего года, даты выплаты аванса и зарплаты, способы отражения в учете, настройка больничных и отпусков, также территориальные условия, настройка налогов и отчетов по отдельности.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74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6411"/>
          <a:stretch/>
        </p:blipFill>
        <p:spPr>
          <a:xfrm>
            <a:off x="238300" y="161913"/>
            <a:ext cx="7866610" cy="4139262"/>
          </a:xfrm>
          <a:prstGeom prst="rect">
            <a:avLst/>
          </a:prstGeom>
          <a:ln>
            <a:solidFill>
              <a:srgbClr val="FFC000"/>
            </a:solidFill>
          </a:ln>
        </p:spPr>
      </p:pic>
      <p:cxnSp>
        <p:nvCxnSpPr>
          <p:cNvPr id="8" name="Прямая со стрелкой 7"/>
          <p:cNvCxnSpPr/>
          <p:nvPr/>
        </p:nvCxnSpPr>
        <p:spPr>
          <a:xfrm flipH="1" flipV="1">
            <a:off x="4391891" y="3449782"/>
            <a:ext cx="1011381" cy="3602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33855" y="6396335"/>
            <a:ext cx="3158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Настройки зарплаты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4010" t="8807" r="24231" b="20549"/>
          <a:stretch/>
        </p:blipFill>
        <p:spPr>
          <a:xfrm>
            <a:off x="5167300" y="1727353"/>
            <a:ext cx="6872300" cy="4419600"/>
          </a:xfrm>
          <a:prstGeom prst="rect">
            <a:avLst/>
          </a:prstGeom>
          <a:ln>
            <a:solidFill>
              <a:srgbClr val="FFC000"/>
            </a:solidFill>
          </a:ln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6525491" y="3034145"/>
            <a:ext cx="942109" cy="1385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22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950" t="9209" r="37254" b="5033"/>
          <a:stretch/>
        </p:blipFill>
        <p:spPr>
          <a:xfrm>
            <a:off x="637309" y="849468"/>
            <a:ext cx="5489171" cy="54238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284469" y="6396335"/>
            <a:ext cx="3684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Порядок учета зарплаты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63534" y="13854"/>
            <a:ext cx="10058400" cy="835615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Сведения об организации</a:t>
            </a:r>
            <a:endParaRPr lang="ru-RU" dirty="0">
              <a:latin typeface="Bahnschrif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4915" t="85291" r="52042" b="7443"/>
          <a:stretch/>
        </p:blipFill>
        <p:spPr>
          <a:xfrm>
            <a:off x="6126480" y="849467"/>
            <a:ext cx="5913771" cy="7310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4116" t="8618" r="44569" b="6534"/>
          <a:stretch/>
        </p:blipFill>
        <p:spPr>
          <a:xfrm>
            <a:off x="7021619" y="1512150"/>
            <a:ext cx="4123492" cy="47611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3" name="Скругленная соединительная линия 2"/>
          <p:cNvCxnSpPr/>
          <p:nvPr/>
        </p:nvCxnSpPr>
        <p:spPr>
          <a:xfrm rot="5400000" flipH="1" flipV="1">
            <a:off x="3946348" y="3317759"/>
            <a:ext cx="4692772" cy="114992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rot="10800000" flipV="1">
            <a:off x="10945092" y="1413163"/>
            <a:ext cx="581891" cy="484909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34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968" y="258895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Работа со справочниками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59"/>
            <a:ext cx="11067010" cy="4483331"/>
          </a:xfrm>
        </p:spPr>
        <p:txBody>
          <a:bodyPr>
            <a:normAutofit fontScale="85000" lnSpcReduction="20000"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После фундаментальных настроек и ввода реквизитов организации мы уже можем принять сотрудников. Это наш второй справочник «Сотрудники», тесно связанное со справочником «Физические лица».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Некоторых сотрудников приходится принимать во время оформления основной информации об организации, а именно </a:t>
            </a:r>
            <a:r>
              <a:rPr lang="ru-RU" sz="2400" dirty="0" smtClean="0">
                <a:solidFill>
                  <a:srgbClr val="00B050"/>
                </a:solidFill>
                <a:latin typeface="Bahnschrift Light" panose="020B0502040204020203" pitchFamily="34" charset="0"/>
              </a:rPr>
              <a:t>«Подписи</a:t>
            </a:r>
            <a:r>
              <a:rPr lang="ru-RU" sz="2400" dirty="0">
                <a:solidFill>
                  <a:srgbClr val="00B050"/>
                </a:solidFill>
                <a:latin typeface="Bahnschrift Light" panose="020B0502040204020203" pitchFamily="34" charset="0"/>
              </a:rPr>
              <a:t>»</a:t>
            </a:r>
            <a:r>
              <a:rPr lang="ru-RU" sz="2400" dirty="0">
                <a:latin typeface="Bahnschrift Light" panose="020B0502040204020203" pitchFamily="34" charset="0"/>
              </a:rPr>
              <a:t>, где нужна информация о руководителе, главном бухгалтере и кассире </a:t>
            </a:r>
            <a:r>
              <a:rPr lang="ru-RU" sz="2400" dirty="0" smtClean="0">
                <a:latin typeface="Bahnschrift Light" panose="020B0502040204020203" pitchFamily="34" charset="0"/>
              </a:rPr>
              <a:t>организации.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Процедура имеет следующий вид: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Находим в «Справочниках» «Сотрудников» - создаем нового сотрудника;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Вводим данные </a:t>
            </a:r>
            <a:r>
              <a:rPr lang="ru-RU" sz="2400" dirty="0" err="1" smtClean="0">
                <a:latin typeface="Bahnschrift Light" panose="020B0502040204020203" pitchFamily="34" charset="0"/>
              </a:rPr>
              <a:t>физ.лица</a:t>
            </a:r>
            <a:r>
              <a:rPr lang="ru-RU" sz="2400" dirty="0" smtClean="0">
                <a:latin typeface="Bahnschrift Light" panose="020B0502040204020203" pitchFamily="34" charset="0"/>
              </a:rPr>
              <a:t> (ИНН, СНИЛС, паспорт);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Оформляем «Приём на работу» (должность, оклад);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Составляем заявление на стандартные вычеты, если они есть;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Оформляем условия страхования;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Выбираем счёт учета затрат по принятому сотруднику.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13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4931" b="17099"/>
          <a:stretch/>
        </p:blipFill>
        <p:spPr>
          <a:xfrm>
            <a:off x="2011104" y="166255"/>
            <a:ext cx="8296678" cy="594288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7592290" y="1731819"/>
            <a:ext cx="762000" cy="13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61343" y="6396335"/>
            <a:ext cx="7196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Справочники «Сотрудники» и «Физические лица»</a:t>
            </a:r>
            <a:endParaRPr lang="ru-RU" sz="24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9061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98852"/>
          </a:xfrm>
        </p:spPr>
        <p:txBody>
          <a:bodyPr/>
          <a:lstStyle/>
          <a:p>
            <a:pPr algn="ctr"/>
            <a:r>
              <a:rPr lang="ru-RU" dirty="0">
                <a:latin typeface="Bahnschrift" panose="020B0502040204020203" pitchFamily="34" charset="0"/>
              </a:rPr>
              <a:t>Работа со справочниками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59"/>
            <a:ext cx="5636028" cy="4483331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Если принимаемый Вами сотрудник уже числится в списке «Физических лиц», то программа предложит Вам автоматически заполнить его существующие данные.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Как уже говорилось, справочники взаимосвязаны. Приём нового сотрудника также отразит данные о </a:t>
            </a:r>
            <a:r>
              <a:rPr lang="ru-RU" sz="2400" dirty="0" err="1" smtClean="0">
                <a:latin typeface="Bahnschrift Light" panose="020B0502040204020203" pitchFamily="34" charset="0"/>
              </a:rPr>
              <a:t>физ.лице</a:t>
            </a:r>
            <a:r>
              <a:rPr lang="ru-RU" sz="2400" dirty="0" smtClean="0">
                <a:latin typeface="Bahnschrift Light" panose="020B0502040204020203" pitchFamily="34" charset="0"/>
              </a:rPr>
              <a:t> в соответствующем справочнике. Данные можно таким образом тоже можно переносить.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009" t="8050" r="27958" b="12973"/>
          <a:stretch/>
        </p:blipFill>
        <p:spPr>
          <a:xfrm>
            <a:off x="6400801" y="1870364"/>
            <a:ext cx="5526334" cy="422840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5949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756" t="7832" r="1238" b="50495"/>
          <a:stretch/>
        </p:blipFill>
        <p:spPr>
          <a:xfrm>
            <a:off x="2022774" y="334092"/>
            <a:ext cx="8243568" cy="22721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4253" t="7692" r="2015" b="51033"/>
          <a:stretch/>
        </p:blipFill>
        <p:spPr>
          <a:xfrm>
            <a:off x="2022774" y="3906981"/>
            <a:ext cx="8243568" cy="22847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757780" y="6396335"/>
            <a:ext cx="87735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Различие справочников «Сотрудники» и «Физические лица»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7379" y="2686664"/>
            <a:ext cx="7898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  <a:latin typeface="Bahnschrift" panose="020B0502040204020203" pitchFamily="34" charset="0"/>
              </a:rPr>
              <a:t>Главное отличие: сотрудники работают в нашей организации, а </a:t>
            </a:r>
            <a:r>
              <a:rPr lang="ru-RU" sz="2000" dirty="0" err="1" smtClean="0">
                <a:solidFill>
                  <a:srgbClr val="00B050"/>
                </a:solidFill>
                <a:latin typeface="Bahnschrift" panose="020B0502040204020203" pitchFamily="34" charset="0"/>
              </a:rPr>
              <a:t>физ.лицами</a:t>
            </a:r>
            <a:r>
              <a:rPr lang="ru-RU" sz="2000" dirty="0" smtClean="0">
                <a:solidFill>
                  <a:srgbClr val="00B050"/>
                </a:solidFill>
                <a:latin typeface="Bahnschrift" panose="020B0502040204020203" pitchFamily="34" charset="0"/>
              </a:rPr>
              <a:t> могут быть ИП, либо работники иных организаций, с которыми мы имеем дело</a:t>
            </a:r>
          </a:p>
        </p:txBody>
      </p:sp>
    </p:spTree>
    <p:extLst>
      <p:ext uri="{BB962C8B-B14F-4D97-AF65-F5344CB8AC3E}">
        <p14:creationId xmlns:p14="http://schemas.microsoft.com/office/powerpoint/2010/main" val="221136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722" t="8384" r="39090" b="25222"/>
          <a:stretch/>
        </p:blipFill>
        <p:spPr>
          <a:xfrm>
            <a:off x="552612" y="152399"/>
            <a:ext cx="4429667" cy="350414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3903" t="42381" r="44356" b="5788"/>
          <a:stretch/>
        </p:blipFill>
        <p:spPr>
          <a:xfrm>
            <a:off x="259772" y="3275770"/>
            <a:ext cx="5015346" cy="35013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678654" y="4195444"/>
            <a:ext cx="5959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ahnschrift" panose="020B0502040204020203" pitchFamily="34" charset="0"/>
              </a:rPr>
              <a:t>Приём сотрудника на работу  на примере ООО «Лапшин»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3903" t="8049" r="1125" b="13537"/>
          <a:stretch/>
        </p:blipFill>
        <p:spPr>
          <a:xfrm>
            <a:off x="5186126" y="152399"/>
            <a:ext cx="6944590" cy="360308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1905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968" y="258895"/>
            <a:ext cx="10058400" cy="1098852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Работа со справочниками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1737359"/>
            <a:ext cx="11067010" cy="4483331"/>
          </a:xfrm>
        </p:spPr>
        <p:txBody>
          <a:bodyPr>
            <a:normAutofit/>
          </a:bodyPr>
          <a:lstStyle/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В 1С существуют все справочники, необходимые для учёта всех средств и лиц, с которыми мы взаимодействуем. Различие в заполнении справочников лишь в том, что меняется характеристика данных. Приведем примеры наиболее часто используемых справочников: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>
                <a:latin typeface="Bahnschrift Light" panose="020B0502040204020203" pitchFamily="34" charset="0"/>
              </a:rPr>
              <a:t>Номенклатура</a:t>
            </a:r>
            <a:r>
              <a:rPr lang="ru-RU" sz="2400" dirty="0" smtClean="0">
                <a:latin typeface="Bahnschrift Light" panose="020B0502040204020203" pitchFamily="34" charset="0"/>
              </a:rPr>
              <a:t> – это совокупность различных средств, которое используется в ходе деятельности организации. Это могут быть товары, услуги, продукция, материалы, оборудования и т.д.</a:t>
            </a:r>
          </a:p>
          <a:p>
            <a:pPr marL="43434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>
                <a:latin typeface="Bahnschrift Light" panose="020B0502040204020203" pitchFamily="34" charset="0"/>
              </a:rPr>
              <a:t>Контрагенты</a:t>
            </a:r>
            <a:r>
              <a:rPr lang="ru-RU" sz="2400" dirty="0" smtClean="0">
                <a:latin typeface="Bahnschrift Light" panose="020B0502040204020203" pitchFamily="34" charset="0"/>
              </a:rPr>
              <a:t>  </a:t>
            </a:r>
            <a:r>
              <a:rPr lang="ru-RU" sz="2400" dirty="0">
                <a:latin typeface="Bahnschrift Light" panose="020B0502040204020203" pitchFamily="34" charset="0"/>
              </a:rPr>
              <a:t>— </a:t>
            </a:r>
            <a:r>
              <a:rPr lang="ru-RU" sz="2400" dirty="0" smtClean="0">
                <a:latin typeface="Bahnschrift Light" panose="020B0502040204020203" pitchFamily="34" charset="0"/>
              </a:rPr>
              <a:t>физические </a:t>
            </a:r>
            <a:r>
              <a:rPr lang="ru-RU" sz="2400" dirty="0">
                <a:latin typeface="Bahnschrift Light" panose="020B0502040204020203" pitchFamily="34" charset="0"/>
              </a:rPr>
              <a:t>или </a:t>
            </a:r>
            <a:r>
              <a:rPr lang="ru-RU" sz="2400" dirty="0" smtClean="0">
                <a:latin typeface="Bahnschrift Light" panose="020B0502040204020203" pitchFamily="34" charset="0"/>
              </a:rPr>
              <a:t>юридические лица, которые выступают </a:t>
            </a:r>
            <a:r>
              <a:rPr lang="ru-RU" sz="2400" dirty="0">
                <a:latin typeface="Bahnschrift Light" panose="020B0502040204020203" pitchFamily="34" charset="0"/>
              </a:rPr>
              <a:t>одной из сторон сделки. Если совсем просто — это все, с </a:t>
            </a:r>
            <a:r>
              <a:rPr lang="ru-RU" sz="2400" dirty="0" smtClean="0">
                <a:latin typeface="Bahnschrift Light" panose="020B0502040204020203" pitchFamily="34" charset="0"/>
              </a:rPr>
              <a:t>кем организацию </a:t>
            </a:r>
            <a:r>
              <a:rPr lang="ru-RU" sz="2400" dirty="0">
                <a:latin typeface="Bahnschrift Light" panose="020B0502040204020203" pitchFamily="34" charset="0"/>
              </a:rPr>
              <a:t>связывают договора.</a:t>
            </a:r>
          </a:p>
        </p:txBody>
      </p:sp>
    </p:spTree>
    <p:extLst>
      <p:ext uri="{BB962C8B-B14F-4D97-AF65-F5344CB8AC3E}">
        <p14:creationId xmlns:p14="http://schemas.microsoft.com/office/powerpoint/2010/main" val="48282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1384" y="504119"/>
            <a:ext cx="6941127" cy="1061443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Работа со справочниками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1" y="803564"/>
            <a:ext cx="3754582" cy="5514108"/>
          </a:xfrm>
        </p:spPr>
        <p:txBody>
          <a:bodyPr>
            <a:normAutofit fontScale="92500" lnSpcReduction="10000"/>
          </a:bodyPr>
          <a:lstStyle/>
          <a:p>
            <a:pPr indent="0" algn="just">
              <a:buNone/>
            </a:pPr>
            <a:r>
              <a:rPr lang="ru-RU" sz="2400" dirty="0" smtClean="0">
                <a:latin typeface="Bahnschrift Light" panose="020B0502040204020203" pitchFamily="34" charset="0"/>
              </a:rPr>
              <a:t>Рассмотрим заполнение номенклатуры на примере продукции ООО «Лапшин»: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Вид номенклатуры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Наименование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Ед. измерения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Ставка НДС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Прочая информация</a:t>
            </a:r>
          </a:p>
          <a:p>
            <a:pPr indent="0" algn="just">
              <a:buNone/>
            </a:pPr>
            <a:r>
              <a:rPr lang="ru-RU" sz="2400" dirty="0" smtClean="0">
                <a:latin typeface="Bahnschrift Light" panose="020B0502040204020203" pitchFamily="34" charset="0"/>
              </a:rPr>
              <a:t>При создании «Готовой продукции» своей организации, по ссылке «Производство» нужно заполнить материалы, которые нужны для </a:t>
            </a:r>
            <a:r>
              <a:rPr lang="ru-RU" sz="2400" smtClean="0">
                <a:latin typeface="Bahnschrift Light" panose="020B0502040204020203" pitchFamily="34" charset="0"/>
              </a:rPr>
              <a:t>его производства.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796" t="8239" r="1550" b="5776"/>
          <a:stretch/>
        </p:blipFill>
        <p:spPr>
          <a:xfrm>
            <a:off x="4171531" y="1953675"/>
            <a:ext cx="7826508" cy="446947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7" name="Соединительная линия уступом 6"/>
          <p:cNvCxnSpPr/>
          <p:nvPr/>
        </p:nvCxnSpPr>
        <p:spPr>
          <a:xfrm flipV="1">
            <a:off x="5264727" y="5056910"/>
            <a:ext cx="3338946" cy="69272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643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Начальные настройки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9144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Что подразумевается под словом «Начальные настройки» в 1С: Бухгалтерия 8.3? </a:t>
            </a:r>
            <a:endParaRPr lang="ru-RU" sz="2400" dirty="0" smtClean="0">
              <a:latin typeface="Bahnschrift Light" panose="020B0502040204020203" pitchFamily="34" charset="0"/>
            </a:endParaRPr>
          </a:p>
          <a:p>
            <a:pPr indent="9144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Это </a:t>
            </a:r>
            <a:r>
              <a:rPr lang="ru-RU" sz="2400" dirty="0">
                <a:latin typeface="Bahnschrift Light" panose="020B0502040204020203" pitchFamily="34" charset="0"/>
              </a:rPr>
              <a:t>прежде всего выбор требуемого функционала, исходя из того, какой организацией, либо ИП мы являемся. </a:t>
            </a:r>
            <a:endParaRPr lang="ru-RU" sz="2400" dirty="0" smtClean="0">
              <a:latin typeface="Bahnschrift Light" panose="020B0502040204020203" pitchFamily="34" charset="0"/>
            </a:endParaRPr>
          </a:p>
          <a:p>
            <a:pPr indent="9144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1С </a:t>
            </a:r>
            <a:r>
              <a:rPr lang="ru-RU" sz="2400" dirty="0">
                <a:latin typeface="Bahnschrift Light" panose="020B0502040204020203" pitchFamily="34" charset="0"/>
              </a:rPr>
              <a:t>– это обширная программа, которая требует много ресурсов для оперативной работы, поэтому те функции, которые мы вряд ли станем использовать лучше отключить. В больших предприятиях учёт ведется практически по всем сферам, следовательно, там все функции необходимы. </a:t>
            </a:r>
          </a:p>
        </p:txBody>
      </p:sp>
    </p:spTree>
    <p:extLst>
      <p:ext uri="{BB962C8B-B14F-4D97-AF65-F5344CB8AC3E}">
        <p14:creationId xmlns:p14="http://schemas.microsoft.com/office/powerpoint/2010/main" val="274931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1384" y="504119"/>
            <a:ext cx="6941127" cy="1061443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Работа со справочниками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63" y="665019"/>
            <a:ext cx="4001194" cy="5514108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sz="2400" dirty="0" smtClean="0">
                <a:latin typeface="Bahnschrift Light" panose="020B0502040204020203" pitchFamily="34" charset="0"/>
              </a:rPr>
              <a:t>Рассмотрим заполнение контрагента на примере ООО «Лапшин»: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Вид контрагента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Наименование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ИНН/КПП/ОГРН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Банк и номер счета</a:t>
            </a:r>
          </a:p>
          <a:p>
            <a:pPr marL="548640" indent="-457200" algn="just"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Прочая информация</a:t>
            </a:r>
          </a:p>
          <a:p>
            <a:pPr marL="434340" indent="-342900" algn="just"/>
            <a:r>
              <a:rPr lang="ru-RU" sz="2400" dirty="0" smtClean="0">
                <a:latin typeface="Bahnschrift Light" panose="020B0502040204020203" pitchFamily="34" charset="0"/>
              </a:rPr>
              <a:t>(адрес, телефоны)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3309" t="8267" r="11890" b="5600"/>
          <a:stretch/>
        </p:blipFill>
        <p:spPr>
          <a:xfrm>
            <a:off x="4585857" y="1631631"/>
            <a:ext cx="7024256" cy="454749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236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Начальные настройки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9144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" panose="020B0502040204020203" pitchFamily="34" charset="0"/>
              </a:rPr>
              <a:t>Начальные настройки расположены во вкладках</a:t>
            </a:r>
            <a:r>
              <a:rPr lang="ru-RU" sz="2400" dirty="0" smtClean="0">
                <a:latin typeface="Bahnschrift Light" panose="020B0502040204020203" pitchFamily="34" charset="0"/>
              </a:rPr>
              <a:t>:</a:t>
            </a:r>
          </a:p>
          <a:p>
            <a:pPr marL="43434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Bahnschrift Light" panose="020B0502040204020203" pitchFamily="34" charset="0"/>
              </a:rPr>
              <a:t>«</a:t>
            </a:r>
            <a:r>
              <a:rPr lang="ru-RU" sz="2400" dirty="0">
                <a:latin typeface="Bahnschrift Light" panose="020B0502040204020203" pitchFamily="34" charset="0"/>
              </a:rPr>
              <a:t>Главное» - здесь расположены самые нужные настройки для бухгалтера, ведущего автоматизированный учёт. </a:t>
            </a:r>
            <a:r>
              <a:rPr lang="ru-RU" sz="2400" dirty="0" smtClean="0">
                <a:latin typeface="Bahnschrift Light" panose="020B0502040204020203" pitchFamily="34" charset="0"/>
              </a:rPr>
              <a:t>Самый оптимальный вариант, которым пользуются чаще всего рядовые бухгалтеры.</a:t>
            </a:r>
          </a:p>
          <a:p>
            <a:pPr marL="43434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Bahnschrift Light" panose="020B0502040204020203" pitchFamily="34" charset="0"/>
              </a:rPr>
              <a:t>«</a:t>
            </a:r>
            <a:r>
              <a:rPr lang="ru-RU" sz="2400" dirty="0">
                <a:latin typeface="Bahnschrift Light" panose="020B0502040204020203" pitchFamily="34" charset="0"/>
              </a:rPr>
              <a:t>Администрирование» - здесь уже расширенные настройки </a:t>
            </a:r>
            <a:r>
              <a:rPr lang="ru-RU" sz="2400" dirty="0" smtClean="0">
                <a:latin typeface="Bahnschrift Light" panose="020B0502040204020203" pitchFamily="34" charset="0"/>
              </a:rPr>
              <a:t>программы, которые </a:t>
            </a:r>
            <a:r>
              <a:rPr lang="ru-RU" sz="2400" dirty="0">
                <a:latin typeface="Bahnschrift Light" panose="020B0502040204020203" pitchFamily="34" charset="0"/>
              </a:rPr>
              <a:t>лучше менять исходя из разрешения и рекомендаций </a:t>
            </a:r>
            <a:r>
              <a:rPr lang="ru-RU" sz="2400" dirty="0" smtClean="0">
                <a:latin typeface="Bahnschrift Light" panose="020B0502040204020203" pitchFamily="34" charset="0"/>
              </a:rPr>
              <a:t>руководства. Доступ </a:t>
            </a:r>
            <a:r>
              <a:rPr lang="ru-RU" sz="2400" dirty="0">
                <a:latin typeface="Bahnschrift Light" panose="020B0502040204020203" pitchFamily="34" charset="0"/>
              </a:rPr>
              <a:t>к данному разделу имеют лишь главный бухгалтер и руководитель организации, и поэтому чаще всего этот раздел скрыт, либо убран из программы у рядовых </a:t>
            </a:r>
            <a:r>
              <a:rPr lang="ru-RU" sz="2400" dirty="0" smtClean="0">
                <a:latin typeface="Bahnschrift Light" panose="020B0502040204020203" pitchFamily="34" charset="0"/>
              </a:rPr>
              <a:t>бухгалтеров.</a:t>
            </a:r>
            <a:endParaRPr lang="ru-RU" sz="2400" dirty="0">
              <a:latin typeface="Bahnschrift Light" panose="020B0502040204020203" pitchFamily="34" charset="0"/>
            </a:endParaRPr>
          </a:p>
          <a:p>
            <a:pPr marL="434340" indent="-342900" algn="just">
              <a:buFont typeface="Wingdings" panose="05000000000000000000" pitchFamily="2" charset="2"/>
              <a:buChar char="Ø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33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109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Начальная настройка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9770" y="6396335"/>
            <a:ext cx="6913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Настройка функциональности через «Главное»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7032"/>
          <a:stretch/>
        </p:blipFill>
        <p:spPr>
          <a:xfrm>
            <a:off x="1275802" y="997528"/>
            <a:ext cx="9701355" cy="50707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3782291" y="3311236"/>
            <a:ext cx="581891" cy="152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30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48058"/>
            <a:ext cx="10058400" cy="7109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Начальная настройка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157" y="6396335"/>
            <a:ext cx="8682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" panose="020B0502040204020203" pitchFamily="34" charset="0"/>
              </a:rPr>
              <a:t>Настройка функциональности через «Администрирование»</a:t>
            </a:r>
            <a:endParaRPr lang="ru-RU" sz="2400" dirty="0">
              <a:latin typeface="Bahnschrif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591"/>
          <a:stretch/>
        </p:blipFill>
        <p:spPr>
          <a:xfrm>
            <a:off x="1097280" y="858982"/>
            <a:ext cx="9970909" cy="52924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3643745" y="1925782"/>
            <a:ext cx="540328" cy="2632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8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35615"/>
          </a:xfrm>
        </p:spPr>
        <p:txBody>
          <a:bodyPr/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Начальные настройки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122217"/>
            <a:ext cx="10058400" cy="5140037"/>
          </a:xfrm>
        </p:spPr>
        <p:txBody>
          <a:bodyPr>
            <a:normAutofit lnSpcReduction="10000"/>
          </a:bodyPr>
          <a:lstStyle/>
          <a:p>
            <a:pPr indent="9144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Bahnschrift Light" panose="020B0502040204020203" pitchFamily="34" charset="0"/>
              </a:rPr>
              <a:t> Настройка </a:t>
            </a:r>
            <a:r>
              <a:rPr lang="ru-RU" sz="2400" dirty="0">
                <a:latin typeface="Bahnschrift Light" panose="020B0502040204020203" pitchFamily="34" charset="0"/>
              </a:rPr>
              <a:t>функциональности – прежде чем приступить к ведению учёта в 1С стоит понять какие функции понадобятся для данного дела. Имеется 3 варианта выбора функциональности программы.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Основная </a:t>
            </a:r>
            <a:r>
              <a:rPr lang="ru-RU" sz="2400" dirty="0">
                <a:latin typeface="Bahnschrift Light" panose="020B0502040204020203" pitchFamily="34" charset="0"/>
              </a:rPr>
              <a:t>– предназначен для простого ведения учета. П</a:t>
            </a:r>
            <a:r>
              <a:rPr lang="ru-RU" sz="2400" dirty="0" smtClean="0">
                <a:latin typeface="Bahnschrift Light" panose="020B0502040204020203" pitchFamily="34" charset="0"/>
              </a:rPr>
              <a:t>одходит </a:t>
            </a:r>
            <a:r>
              <a:rPr lang="ru-RU" sz="2400" dirty="0">
                <a:latin typeface="Bahnschrift Light" panose="020B0502040204020203" pitchFamily="34" charset="0"/>
              </a:rPr>
              <a:t>для малого бизнеса. Функциональные возможности </a:t>
            </a:r>
            <a:r>
              <a:rPr lang="ru-RU" sz="2400" dirty="0" smtClean="0">
                <a:latin typeface="Bahnschrift Light" panose="020B0502040204020203" pitchFamily="34" charset="0"/>
              </a:rPr>
              <a:t>для </a:t>
            </a:r>
            <a:r>
              <a:rPr lang="ru-RU" sz="2400" dirty="0">
                <a:latin typeface="Bahnschrift Light" panose="020B0502040204020203" pitchFamily="34" charset="0"/>
              </a:rPr>
              <a:t>выполнения стандартных работ.</a:t>
            </a: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 smtClean="0">
                <a:latin typeface="Bahnschrift Light" panose="020B0502040204020203" pitchFamily="34" charset="0"/>
              </a:rPr>
              <a:t>Выборочная </a:t>
            </a:r>
            <a:r>
              <a:rPr lang="ru-RU" sz="2400" dirty="0">
                <a:latin typeface="Bahnschrift Light" panose="020B0502040204020203" pitchFamily="34" charset="0"/>
              </a:rPr>
              <a:t>– предназначен для того, чтобы определить расширенный список функций. К основному перечню возможностей добавляются дополнительные выборочные инструменты, которые можно найти в соответствующих разделах и закладках. </a:t>
            </a:r>
            <a:endParaRPr lang="ru-RU" sz="2400" dirty="0" smtClean="0">
              <a:latin typeface="Bahnschrift Light" panose="020B0502040204020203" pitchFamily="34" charset="0"/>
            </a:endParaRPr>
          </a:p>
          <a:p>
            <a:pPr marL="548640" indent="-457200" algn="just">
              <a:buFont typeface="+mj-lt"/>
              <a:buAutoNum type="arabicPeriod"/>
            </a:pPr>
            <a:r>
              <a:rPr lang="ru-RU" sz="2400" dirty="0">
                <a:latin typeface="Bahnschrift Light" panose="020B0502040204020203" pitchFamily="34" charset="0"/>
              </a:rPr>
              <a:t>Полная – программа оснащается максимальным списком возможностей и алгоритмов. Подходит для выполнения сложного учета. Чаще всего этот вариант и выбирают многие руководители, чтобы в дальнейшем не приходилось перенастраивать программу.</a:t>
            </a:r>
          </a:p>
          <a:p>
            <a:pPr marL="548640" indent="-457200" algn="just">
              <a:buFont typeface="+mj-lt"/>
              <a:buAutoNum type="arabicPeriod"/>
            </a:pPr>
            <a:endParaRPr lang="ru-RU" sz="2400" dirty="0">
              <a:latin typeface="Bahnschrift Light" panose="020B0502040204020203" pitchFamily="34" charset="0"/>
            </a:endParaRPr>
          </a:p>
          <a:p>
            <a:pPr marL="434340" indent="-342900" algn="just">
              <a:buFont typeface="Wingdings" panose="05000000000000000000" pitchFamily="2" charset="2"/>
              <a:buChar char="Ø"/>
            </a:pPr>
            <a:endParaRPr lang="ru-RU" sz="2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40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5702</TotalTime>
  <Words>2385</Words>
  <Application>Microsoft Office PowerPoint</Application>
  <PresentationFormat>Широкоэкранный</PresentationFormat>
  <Paragraphs>197</Paragraphs>
  <Slides>50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9" baseType="lpstr">
      <vt:lpstr>Arial</vt:lpstr>
      <vt:lpstr>Bahnschrift</vt:lpstr>
      <vt:lpstr>Bahnschrift Light</vt:lpstr>
      <vt:lpstr>Calibri</vt:lpstr>
      <vt:lpstr>Calibri Light</vt:lpstr>
      <vt:lpstr>Symbol</vt:lpstr>
      <vt:lpstr>Times New Roman</vt:lpstr>
      <vt:lpstr>Wingdings</vt:lpstr>
      <vt:lpstr>Ретро</vt:lpstr>
      <vt:lpstr>Ведение бухучёта в системе автоматизированного учета</vt:lpstr>
      <vt:lpstr>Тема 8.1. Начальная настройка. Сведения об организации. Работа со справочниками</vt:lpstr>
      <vt:lpstr>Введение</vt:lpstr>
      <vt:lpstr>Начальная настройка</vt:lpstr>
      <vt:lpstr>Начальные настройки</vt:lpstr>
      <vt:lpstr>Начальные настройки</vt:lpstr>
      <vt:lpstr>Начальная настройка</vt:lpstr>
      <vt:lpstr>Начальная настройка</vt:lpstr>
      <vt:lpstr>Начальные настройки</vt:lpstr>
      <vt:lpstr>Начальная настройка</vt:lpstr>
      <vt:lpstr>Начальные настройки</vt:lpstr>
      <vt:lpstr>Начальные настройки</vt:lpstr>
      <vt:lpstr>Начальная настройка</vt:lpstr>
      <vt:lpstr>Начальные настройки</vt:lpstr>
      <vt:lpstr>Сведения об организации</vt:lpstr>
      <vt:lpstr>Сведения об организации</vt:lpstr>
      <vt:lpstr>Сведения об организации</vt:lpstr>
      <vt:lpstr>Сведения об организации</vt:lpstr>
      <vt:lpstr>Презентация PowerPoint</vt:lpstr>
      <vt:lpstr>Сведения об организации</vt:lpstr>
      <vt:lpstr>Сведения об организации</vt:lpstr>
      <vt:lpstr>Сведения об организации</vt:lpstr>
      <vt:lpstr>Сведения об организации</vt:lpstr>
      <vt:lpstr>Сведения об организации</vt:lpstr>
      <vt:lpstr>Презентация PowerPoint</vt:lpstr>
      <vt:lpstr>Презентация PowerPoint</vt:lpstr>
      <vt:lpstr>Сведения об организации</vt:lpstr>
      <vt:lpstr>Презентация PowerPoint</vt:lpstr>
      <vt:lpstr>Сведения об организации</vt:lpstr>
      <vt:lpstr>Презентация PowerPoint</vt:lpstr>
      <vt:lpstr>Сведения об организации</vt:lpstr>
      <vt:lpstr>Презентация PowerPoint</vt:lpstr>
      <vt:lpstr>Сведения об организации</vt:lpstr>
      <vt:lpstr>Презентация PowerPoint</vt:lpstr>
      <vt:lpstr>Сведения об организации</vt:lpstr>
      <vt:lpstr>Презентация PowerPoint</vt:lpstr>
      <vt:lpstr>Сведения об организации</vt:lpstr>
      <vt:lpstr>Презентация PowerPoint</vt:lpstr>
      <vt:lpstr>Сведения об организации</vt:lpstr>
      <vt:lpstr>Сведения об организации</vt:lpstr>
      <vt:lpstr>Презентация PowerPoint</vt:lpstr>
      <vt:lpstr>Сведения об организации</vt:lpstr>
      <vt:lpstr>Работа со справочниками</vt:lpstr>
      <vt:lpstr>Презентация PowerPoint</vt:lpstr>
      <vt:lpstr>Работа со справочниками</vt:lpstr>
      <vt:lpstr>Презентация PowerPoint</vt:lpstr>
      <vt:lpstr>Презентация PowerPoint</vt:lpstr>
      <vt:lpstr>Работа со справочниками</vt:lpstr>
      <vt:lpstr>Работа со справочниками</vt:lpstr>
      <vt:lpstr>Работа со справочниками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Ведение бухучёта в системе автоматизированного учета</dc:title>
  <dc:creator>171</dc:creator>
  <cp:lastModifiedBy>171</cp:lastModifiedBy>
  <cp:revision>65</cp:revision>
  <dcterms:created xsi:type="dcterms:W3CDTF">2022-10-01T03:16:21Z</dcterms:created>
  <dcterms:modified xsi:type="dcterms:W3CDTF">2022-10-12T17:48:10Z</dcterms:modified>
</cp:coreProperties>
</file>