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sldIdLst>
    <p:sldId id="256" r:id="rId3"/>
    <p:sldId id="257" r:id="rId4"/>
    <p:sldId id="260" r:id="rId5"/>
    <p:sldId id="261" r:id="rId6"/>
    <p:sldId id="259" r:id="rId7"/>
    <p:sldId id="263" r:id="rId8"/>
    <p:sldId id="264" r:id="rId9"/>
    <p:sldId id="265" r:id="rId10"/>
    <p:sldId id="269" r:id="rId11"/>
    <p:sldId id="270" r:id="rId12"/>
    <p:sldId id="271" r:id="rId13"/>
    <p:sldId id="272" r:id="rId14"/>
    <p:sldId id="273" r:id="rId15"/>
    <p:sldId id="274" r:id="rId16"/>
    <p:sldId id="266" r:id="rId17"/>
    <p:sldId id="267" r:id="rId18"/>
    <p:sldId id="268" r:id="rId19"/>
    <p:sldId id="275" r:id="rId20"/>
    <p:sldId id="276" r:id="rId21"/>
    <p:sldId id="277" r:id="rId22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96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2416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1/20/2023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91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884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70350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374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8572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0" y="16778"/>
            <a:ext cx="9144000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Click to add title</a:t>
            </a:r>
            <a:endParaRPr lang="ko-KR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7544" y="2276872"/>
            <a:ext cx="8229600" cy="3600400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94015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619672" y="0"/>
            <a:ext cx="7524328" cy="1069514"/>
          </a:xfrm>
          <a:prstGeom prst="rect">
            <a:avLst/>
          </a:prstGeom>
        </p:spPr>
        <p:txBody>
          <a:bodyPr anchor="ctr"/>
          <a:lstStyle>
            <a:lvl1pPr>
              <a:defRPr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 smtClean="0"/>
              <a:t> Click to add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123728" y="1268760"/>
            <a:ext cx="6563072" cy="460648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2134072" y="1844824"/>
            <a:ext cx="6563072" cy="4147865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26818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0869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2866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79332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8790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1/20/2023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9811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DCCD61-643D-44A5-A450-3A42A50CBC1E}" type="datetimeFigureOut">
              <a:rPr lang="en-US" smtClean="0"/>
              <a:pPr/>
              <a:t>1/20/2023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81198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7338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</p:sldLayoutIdLst>
  <p:txStyles>
    <p:titleStyle>
      <a:lvl1pPr algn="l" defTabSz="914400" rtl="0" eaLnBrk="1" latinLnBrk="1" hangingPunct="1">
        <a:spcBef>
          <a:spcPct val="0"/>
        </a:spcBef>
        <a:buNone/>
        <a:defRPr sz="400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DCCD61-643D-44A5-A450-3A42A50CBC1E}" type="datetimeFigureOut">
              <a:rPr lang="en-US" smtClean="0"/>
              <a:pPr/>
              <a:t>1/20/2023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F0832-F084-422D-97D1-AF848F4F2C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357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84" r="12253" b="5661"/>
          <a:stretch/>
        </p:blipFill>
        <p:spPr>
          <a:xfrm>
            <a:off x="395536" y="3717032"/>
            <a:ext cx="2304256" cy="27118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Департамент образования мэрии города Ярославля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МОУ  «Городской центр развития образования»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Муниципальный ресурсный центр «Педагог для всех»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683568" y="1600200"/>
            <a:ext cx="8003232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«Мастер-класс по изготовлению сенсорной игрушки в работе с детьми ОВЗ»</a:t>
            </a:r>
          </a:p>
          <a:p>
            <a:pPr marL="0" indent="0" algn="r"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r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Автор:</a:t>
            </a:r>
          </a:p>
          <a:p>
            <a:pPr marL="0" indent="0" algn="r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Назарова Ольга Константиновна</a:t>
            </a:r>
          </a:p>
          <a:p>
            <a:pPr marL="0" indent="0" algn="r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педагог-психолог</a:t>
            </a:r>
          </a:p>
          <a:p>
            <a:pPr marL="0" indent="0" algn="r"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МОУ «Начальная школа-детский сад №85»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122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620688"/>
            <a:ext cx="6490758" cy="486806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4869160"/>
            <a:ext cx="1440160" cy="1847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1594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8" y="476672"/>
            <a:ext cx="4487540" cy="598338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4869160"/>
            <a:ext cx="1440160" cy="1847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81090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4107" y="1196752"/>
            <a:ext cx="7180793" cy="479606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4869160"/>
            <a:ext cx="1440160" cy="1847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195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411036"/>
            <a:ext cx="7782503" cy="445812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4869160"/>
            <a:ext cx="1440160" cy="1847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6948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404664"/>
            <a:ext cx="6061590" cy="506629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4869160"/>
            <a:ext cx="1440160" cy="1847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60423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764704"/>
            <a:ext cx="7450307" cy="422184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4869160"/>
            <a:ext cx="1440160" cy="1847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8602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620688"/>
            <a:ext cx="4127500" cy="550333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4869160"/>
            <a:ext cx="1440160" cy="1847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2978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908720"/>
            <a:ext cx="6970811" cy="522810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4869160"/>
            <a:ext cx="1440160" cy="1847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474517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896" y="476672"/>
            <a:ext cx="4415532" cy="588737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4869160"/>
            <a:ext cx="1440160" cy="1847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99538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548680"/>
            <a:ext cx="4055492" cy="540732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4869160"/>
            <a:ext cx="1440160" cy="1847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9246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5085184"/>
            <a:ext cx="1512168" cy="177281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67544" y="404664"/>
            <a:ext cx="799288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Актуальность.</a:t>
            </a:r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 smtClean="0"/>
          </a:p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Сенсорное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ребенка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это развитие его восприятия и формирования представлений о важнейших свойствах предметов, их форме, цвете, величине, положение в пространстве, а также запахе и вкусе.</a:t>
            </a:r>
          </a:p>
          <a:p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сенсорного воспитания состоит в том,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оно: является основой для интеллектуального развития и развивает наблюдательность; позитивно влияет на эстетическое чувство и является основой для развития воображения; развивает внимание и дает ребенку возможность овладеть новыми способами предметно-познавательной деятельности; обеспечивает усвоение сенсорных эталонов, влияет на развитие зрительной, слуховой, моторной, образной и др. видов памяти.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Огромную роль в развитие сенсорных способностей детей с ограниченными возможностями здоровья отводиться </a:t>
            </a: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игрушкам  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чувственное познание предметов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так как ребенок практически все в этом мире познает через различные органы чувств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9176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0"/>
          </p:nvPr>
        </p:nvSpPr>
        <p:spPr>
          <a:xfrm>
            <a:off x="2134072" y="836712"/>
            <a:ext cx="6563072" cy="5155977"/>
          </a:xfrm>
        </p:spPr>
        <p:txBody>
          <a:bodyPr/>
          <a:lstStyle/>
          <a:p>
            <a:r>
              <a:rPr lang="ru-RU" sz="1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Использования сенсорной игрушки «Бабочка Дуся»</a:t>
            </a:r>
          </a:p>
          <a:p>
            <a:endParaRPr lang="ru-RU" sz="1800" b="1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-закрепление цвета, тактильно восприятия.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формирование пространственного восприятия и пространственных представлений. </a:t>
            </a:r>
          </a:p>
          <a:p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развитие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речи.</a:t>
            </a:r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4869160"/>
            <a:ext cx="1440160" cy="1847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2075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0"/>
          </p:nvPr>
        </p:nvSpPr>
        <p:spPr>
          <a:xfrm>
            <a:off x="467544" y="476672"/>
            <a:ext cx="8229600" cy="5400600"/>
          </a:xfrm>
        </p:spPr>
        <p:txBody>
          <a:bodyPr/>
          <a:lstStyle/>
          <a:p>
            <a:pPr algn="ctr"/>
            <a:r>
              <a:rPr lang="ru-RU" sz="1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Значение  сенсорной игрушки для детей с ТНР:</a:t>
            </a:r>
          </a:p>
          <a:p>
            <a:pPr algn="ctr"/>
            <a:endParaRPr lang="ru-RU" sz="1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Обеспечивать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накопление представлений у детей с ограниченными возможностями здоровья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форме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-о цвете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-о величине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предметов,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их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свойствах, которые составляют фундамент общего умственного развития ребенка и являются условием успешного овладения любой практической деятельностью.</a:t>
            </a:r>
          </a:p>
          <a:p>
            <a:pPr lvl="0"/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Воспитывать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познавательный интерес, любознательность;</a:t>
            </a:r>
          </a:p>
          <a:p>
            <a:pPr lvl="0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упражнять в установлении сходства и различия между предметами;</a:t>
            </a:r>
          </a:p>
          <a:p>
            <a:pPr lvl="0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мелкую моторику рук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1912" y="5093568"/>
            <a:ext cx="1512168" cy="1772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986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0"/>
          </p:nvPr>
        </p:nvSpPr>
        <p:spPr>
          <a:xfrm>
            <a:off x="467544" y="404664"/>
            <a:ext cx="8229600" cy="3384376"/>
          </a:xfrm>
        </p:spPr>
        <p:txBody>
          <a:bodyPr/>
          <a:lstStyle/>
          <a:p>
            <a:pPr algn="ctr"/>
            <a:r>
              <a:rPr lang="ru-RU" sz="1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требования к </a:t>
            </a:r>
            <a:r>
              <a:rPr lang="ru-RU" sz="1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сенсорным игрушкам  </a:t>
            </a:r>
            <a:r>
              <a:rPr lang="ru-RU" sz="18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детей с ОВЗ </a:t>
            </a:r>
            <a:r>
              <a:rPr lang="ru-RU" sz="18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Соответствие возрасту ребенка;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Подбор материала с постепенным усложнением;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Связь содержания с системой знаний ребенка;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Учет структуры дефекта;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Соответствие коррекционной цели занятия;</a:t>
            </a: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ярких, озвученных игрушек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Соответствие игрушек и пособий гигиеническим требованиям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9512" y="5079776"/>
            <a:ext cx="1512168" cy="177281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4053" y="2065056"/>
            <a:ext cx="1722581" cy="129193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7467" y="3356992"/>
            <a:ext cx="2469546" cy="185216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4283072"/>
            <a:ext cx="2772341" cy="2079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964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9552" y="4903573"/>
            <a:ext cx="1440160" cy="184759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03648" y="1052736"/>
            <a:ext cx="756084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Мир сенсорных игрушек разнообразен :</a:t>
            </a:r>
          </a:p>
          <a:p>
            <a:pPr algn="ctr"/>
            <a:endPara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-игрушки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закрепление цвета. 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-игрушки 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тактильно-двигательного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восприятия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-игрушки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формирование пространственного восприятия и пространственных представлений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-игрушки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регуляцию мышечного тонуса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-игрушки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развитие фонематического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слуха и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тд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3298078"/>
            <a:ext cx="2366442" cy="314216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3573016"/>
            <a:ext cx="2699792" cy="2024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967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3648" y="404664"/>
            <a:ext cx="6563072" cy="460648"/>
          </a:xfrm>
        </p:spPr>
        <p:txBody>
          <a:bodyPr/>
          <a:lstStyle/>
          <a:p>
            <a:endParaRPr lang="ru-RU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Мастер-класс по изготовлению </a:t>
            </a:r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тактильной </a:t>
            </a:r>
            <a:r>
              <a:rPr lang="ru-RU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сенсорной </a:t>
            </a:r>
          </a:p>
          <a:p>
            <a:pPr algn="ctr"/>
            <a:r>
              <a:rPr lang="ru-RU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игрушки </a:t>
            </a:r>
            <a:r>
              <a:rPr lang="ru-RU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работе с детьми ОВЗ»</a:t>
            </a:r>
          </a:p>
          <a:p>
            <a:pPr algn="r"/>
            <a:endParaRPr lang="ru-RU" sz="12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0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955"/>
          <a:stretch/>
        </p:blipFill>
        <p:spPr>
          <a:xfrm>
            <a:off x="5177284" y="2204864"/>
            <a:ext cx="3541960" cy="392190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4869160"/>
            <a:ext cx="1440160" cy="184759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850841" y="3688987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Бабочка Дуся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74207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91680" y="332656"/>
            <a:ext cx="6563072" cy="46064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Приступаем к изготовлению бабочки Дуси</a:t>
            </a:r>
            <a:endParaRPr lang="ru-RU" b="1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1" y="873520"/>
            <a:ext cx="4248472" cy="5664631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4869160"/>
            <a:ext cx="1440160" cy="1847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411958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3" y="297457"/>
            <a:ext cx="4271516" cy="569535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4869160"/>
            <a:ext cx="1440160" cy="1847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4769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5" y="852446"/>
            <a:ext cx="5880928" cy="514036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4869160"/>
            <a:ext cx="1440160" cy="1847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8486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789</TotalTime>
  <Words>306</Words>
  <Application>Microsoft Office PowerPoint</Application>
  <PresentationFormat>Экран (4:3)</PresentationFormat>
  <Paragraphs>54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Office Theme</vt:lpstr>
      <vt:lpstr>Custom Design</vt:lpstr>
      <vt:lpstr>Департамент образования мэрии города Ярославля МОУ  «Городской центр развития образования» Муниципальный ресурсный центр «Педагог для всех»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Registered User</dc:creator>
  <cp:lastModifiedBy>shkol</cp:lastModifiedBy>
  <cp:revision>46</cp:revision>
  <dcterms:created xsi:type="dcterms:W3CDTF">2014-04-01T16:35:38Z</dcterms:created>
  <dcterms:modified xsi:type="dcterms:W3CDTF">2023-01-20T11:42:01Z</dcterms:modified>
</cp:coreProperties>
</file>