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72" r:id="rId8"/>
    <p:sldId id="264" r:id="rId9"/>
    <p:sldId id="269" r:id="rId10"/>
    <p:sldId id="270" r:id="rId11"/>
    <p:sldId id="271" r:id="rId12"/>
    <p:sldId id="265" r:id="rId13"/>
    <p:sldId id="266" r:id="rId14"/>
    <p:sldId id="267" r:id="rId15"/>
    <p:sldId id="268" r:id="rId16"/>
    <p:sldId id="263" r:id="rId17"/>
    <p:sldId id="273" r:id="rId18"/>
    <p:sldId id="274" r:id="rId19"/>
    <p:sldId id="275" r:id="rId20"/>
    <p:sldId id="276" r:id="rId21"/>
    <p:sldId id="277" r:id="rId22"/>
    <p:sldId id="278" r:id="rId23"/>
    <p:sldId id="280" r:id="rId24"/>
    <p:sldId id="283" r:id="rId25"/>
    <p:sldId id="281" r:id="rId26"/>
    <p:sldId id="282" r:id="rId27"/>
    <p:sldId id="279"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Евгений Городов" initials="ЕГ" lastIdx="1" clrIdx="0">
    <p:extLst>
      <p:ext uri="{19B8F6BF-5375-455C-9EA6-DF929625EA0E}">
        <p15:presenceInfo xmlns:p15="http://schemas.microsoft.com/office/powerpoint/2012/main" userId="49772bf0c60c8e2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1" d="100"/>
          <a:sy n="71" d="100"/>
        </p:scale>
        <p:origin x="69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11-18T19:38:34.199" idx="1">
    <p:pos x="10" y="10"/>
    <p:text/>
    <p:extLst>
      <p:ext uri="{C676402C-5697-4E1C-873F-D02D1690AC5C}">
        <p15:threadingInfo xmlns:p15="http://schemas.microsoft.com/office/powerpoint/2012/main" timeZoneBias="-18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F38A908D-B219-4455-97E5-F53DB2048398}" type="datetimeFigureOut">
              <a:rPr lang="ru-RU" smtClean="0"/>
              <a:t>18.11.2022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3736421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38A908D-B219-4455-97E5-F53DB2048398}" type="datetimeFigureOut">
              <a:rPr lang="ru-RU" smtClean="0"/>
              <a:t>18.11.2022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2355085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38A908D-B219-4455-97E5-F53DB2048398}" type="datetimeFigureOut">
              <a:rPr lang="ru-RU" smtClean="0"/>
              <a:t>18.11.2022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1054591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38A908D-B219-4455-97E5-F53DB2048398}" type="datetimeFigureOut">
              <a:rPr lang="ru-RU" smtClean="0"/>
              <a:t>18.11.2022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1816332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38A908D-B219-4455-97E5-F53DB2048398}" type="datetimeFigureOut">
              <a:rPr lang="ru-RU" smtClean="0"/>
              <a:t>18.11.2022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1769739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38A908D-B219-4455-97E5-F53DB2048398}" type="datetimeFigureOut">
              <a:rPr lang="ru-RU" smtClean="0"/>
              <a:t>18.11.2022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348271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F38A908D-B219-4455-97E5-F53DB2048398}" type="datetimeFigureOut">
              <a:rPr lang="ru-RU" smtClean="0"/>
              <a:t>18.11.2022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3086084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F38A908D-B219-4455-97E5-F53DB2048398}" type="datetimeFigureOut">
              <a:rPr lang="ru-RU" smtClean="0"/>
              <a:t>18.11.2022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1307418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8A908D-B219-4455-97E5-F53DB2048398}" type="datetimeFigureOut">
              <a:rPr lang="ru-RU" smtClean="0"/>
              <a:t>18.11.2022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3198908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F38A908D-B219-4455-97E5-F53DB2048398}" type="datetimeFigureOut">
              <a:rPr lang="ru-RU" smtClean="0"/>
              <a:t>18.11.2022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3711857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F38A908D-B219-4455-97E5-F53DB2048398}" type="datetimeFigureOut">
              <a:rPr lang="ru-RU" smtClean="0"/>
              <a:t>18.11.2022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265E74A-71A2-47AD-9BA1-D1CB8AADE34F}" type="slidenum">
              <a:rPr lang="ru-RU" smtClean="0"/>
              <a:t>‹#›</a:t>
            </a:fld>
            <a:endParaRPr lang="ru-RU"/>
          </a:p>
        </p:txBody>
      </p:sp>
    </p:spTree>
    <p:extLst>
      <p:ext uri="{BB962C8B-B14F-4D97-AF65-F5344CB8AC3E}">
        <p14:creationId xmlns:p14="http://schemas.microsoft.com/office/powerpoint/2010/main" val="3495704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A908D-B219-4455-97E5-F53DB2048398}" type="datetimeFigureOut">
              <a:rPr lang="ru-RU" smtClean="0"/>
              <a:t>18.11.2022</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65E74A-71A2-47AD-9BA1-D1CB8AADE34F}" type="slidenum">
              <a:rPr lang="ru-RU" smtClean="0"/>
              <a:t>‹#›</a:t>
            </a:fld>
            <a:endParaRPr lang="ru-RU"/>
          </a:p>
        </p:txBody>
      </p:sp>
    </p:spTree>
    <p:extLst>
      <p:ext uri="{BB962C8B-B14F-4D97-AF65-F5344CB8AC3E}">
        <p14:creationId xmlns:p14="http://schemas.microsoft.com/office/powerpoint/2010/main" val="389973322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comments" Target="../comments/comment1.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7EA5C6-7024-9E78-217B-5B9330D250C5}"/>
              </a:ext>
            </a:extLst>
          </p:cNvPr>
          <p:cNvSpPr>
            <a:spLocks noGrp="1"/>
          </p:cNvSpPr>
          <p:nvPr>
            <p:ph type="ctrTitle"/>
          </p:nvPr>
        </p:nvSpPr>
        <p:spPr/>
        <p:txBody>
          <a:bodyPr>
            <a:normAutofit fontScale="90000"/>
          </a:bodyPr>
          <a:lstStyle/>
          <a:p>
            <a:br>
              <a:rPr lang="ru-RU" dirty="0"/>
            </a:br>
            <a:r>
              <a:rPr lang="ru-RU" dirty="0"/>
              <a:t>Историческое </a:t>
            </a:r>
            <a:br>
              <a:rPr lang="ru-RU" dirty="0"/>
            </a:br>
            <a:r>
              <a:rPr lang="ru-RU" dirty="0"/>
              <a:t>происхождение Герба Российской Федерации</a:t>
            </a:r>
          </a:p>
        </p:txBody>
      </p:sp>
    </p:spTree>
    <p:extLst>
      <p:ext uri="{BB962C8B-B14F-4D97-AF65-F5344CB8AC3E}">
        <p14:creationId xmlns:p14="http://schemas.microsoft.com/office/powerpoint/2010/main" val="4060327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7C5113-7FE3-F7CB-2028-5E65F0774C61}"/>
              </a:ext>
            </a:extLst>
          </p:cNvPr>
          <p:cNvSpPr>
            <a:spLocks noGrp="1"/>
          </p:cNvSpPr>
          <p:nvPr>
            <p:ph type="title"/>
          </p:nvPr>
        </p:nvSpPr>
        <p:spPr/>
        <p:txBody>
          <a:bodyPr/>
          <a:lstStyle/>
          <a:p>
            <a:r>
              <a:rPr lang="ru-RU" dirty="0"/>
              <a:t>Герб в смутное время</a:t>
            </a:r>
          </a:p>
        </p:txBody>
      </p:sp>
      <p:pic>
        <p:nvPicPr>
          <p:cNvPr id="4" name="Объект 3">
            <a:extLst>
              <a:ext uri="{FF2B5EF4-FFF2-40B4-BE49-F238E27FC236}">
                <a16:creationId xmlns:a16="http://schemas.microsoft.com/office/drawing/2014/main" id="{EB93084E-DF91-D230-F05F-498A7BD0B381}"/>
              </a:ext>
            </a:extLst>
          </p:cNvPr>
          <p:cNvPicPr>
            <a:picLocks noGrp="1" noChangeAspect="1"/>
          </p:cNvPicPr>
          <p:nvPr>
            <p:ph sz="half" idx="1"/>
          </p:nvPr>
        </p:nvPicPr>
        <p:blipFill rotWithShape="1">
          <a:blip r:embed="rId2"/>
          <a:srcRect b="13970"/>
          <a:stretch/>
        </p:blipFill>
        <p:spPr>
          <a:xfrm>
            <a:off x="400061" y="1166676"/>
            <a:ext cx="3409943" cy="3743461"/>
          </a:xfrm>
          <a:prstGeom prst="rect">
            <a:avLst/>
          </a:prstGeom>
        </p:spPr>
      </p:pic>
      <p:sp>
        <p:nvSpPr>
          <p:cNvPr id="5" name="Объект 4">
            <a:extLst>
              <a:ext uri="{FF2B5EF4-FFF2-40B4-BE49-F238E27FC236}">
                <a16:creationId xmlns:a16="http://schemas.microsoft.com/office/drawing/2014/main" id="{564162D4-DCB4-002F-DC70-B62FC9D44CC8}"/>
              </a:ext>
            </a:extLst>
          </p:cNvPr>
          <p:cNvSpPr>
            <a:spLocks noGrp="1"/>
          </p:cNvSpPr>
          <p:nvPr>
            <p:ph sz="half" idx="2"/>
          </p:nvPr>
        </p:nvSpPr>
        <p:spPr/>
        <p:txBody>
          <a:bodyPr>
            <a:normAutofit fontScale="92500" lnSpcReduction="20000"/>
          </a:bodyPr>
          <a:lstStyle/>
          <a:p>
            <a:r>
              <a:rPr lang="ru-RU" dirty="0"/>
              <a:t>Смутой воспользовались враги Руси и появление в этих условиях Лжедмитрия (1605-1606) было вполне закономерным, как и появление нового Орла Надо сказать, что на некоторых печатях изображался другой, явно не русский Орел. Здесь события также накладывали свой след на Орла и в связи с Польской оккупацией Орёл становится очень похож на польский, отличаясь количеством голов.</a:t>
            </a:r>
          </a:p>
        </p:txBody>
      </p:sp>
      <p:pic>
        <p:nvPicPr>
          <p:cNvPr id="6" name="Рисунок 5">
            <a:extLst>
              <a:ext uri="{FF2B5EF4-FFF2-40B4-BE49-F238E27FC236}">
                <a16:creationId xmlns:a16="http://schemas.microsoft.com/office/drawing/2014/main" id="{CEF20BF2-E324-C634-E0C1-F4C3B94857E0}"/>
              </a:ext>
            </a:extLst>
          </p:cNvPr>
          <p:cNvPicPr>
            <a:picLocks noChangeAspect="1"/>
          </p:cNvPicPr>
          <p:nvPr/>
        </p:nvPicPr>
        <p:blipFill>
          <a:blip r:embed="rId3"/>
          <a:stretch>
            <a:fillRect/>
          </a:stretch>
        </p:blipFill>
        <p:spPr>
          <a:xfrm>
            <a:off x="3543301" y="3214688"/>
            <a:ext cx="2476500" cy="2962275"/>
          </a:xfrm>
          <a:prstGeom prst="rect">
            <a:avLst/>
          </a:prstGeom>
        </p:spPr>
      </p:pic>
    </p:spTree>
    <p:extLst>
      <p:ext uri="{BB962C8B-B14F-4D97-AF65-F5344CB8AC3E}">
        <p14:creationId xmlns:p14="http://schemas.microsoft.com/office/powerpoint/2010/main" val="1309498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DFA9A34-9F22-86B8-9034-53FA28B4BB31}"/>
              </a:ext>
            </a:extLst>
          </p:cNvPr>
          <p:cNvSpPr>
            <a:spLocks noGrp="1"/>
          </p:cNvSpPr>
          <p:nvPr>
            <p:ph sz="half" idx="1"/>
          </p:nvPr>
        </p:nvSpPr>
        <p:spPr>
          <a:xfrm>
            <a:off x="838199" y="548640"/>
            <a:ext cx="7458635" cy="5628323"/>
          </a:xfrm>
        </p:spPr>
        <p:txBody>
          <a:bodyPr>
            <a:noAutofit/>
          </a:bodyPr>
          <a:lstStyle/>
          <a:p>
            <a:pPr marL="0" indent="0">
              <a:buNone/>
            </a:pPr>
            <a:r>
              <a:rPr lang="ru-RU" dirty="0"/>
              <a:t>Шаткую попытку установить новую династию в лице Василия Шуйского (1606-1610), живописцы из приказной избы отразили в Орле лишенного всех державных атрибутов и как бы в насмешку из места сращения голов вырастет не то цветок, не то шишка. Русская история довольно мало говорит о царе Владиславе I </a:t>
            </a:r>
            <a:r>
              <a:rPr lang="ru-RU" dirty="0" err="1"/>
              <a:t>Сигизмундовиче</a:t>
            </a:r>
            <a:r>
              <a:rPr lang="ru-RU" dirty="0"/>
              <a:t> (1610-1612), правда, он не был коронован на Руси, но указы издавал, на монетах чеканилось его изображение и Русский Государственный Орел имел при нем свои формы. Причем впервые в лапе Орла появляется Скипетр. Короткое и в сущности фиктивное правление этого царя фактически положило конец Смуте.</a:t>
            </a:r>
          </a:p>
        </p:txBody>
      </p:sp>
      <p:pic>
        <p:nvPicPr>
          <p:cNvPr id="5" name="Объект 4">
            <a:extLst>
              <a:ext uri="{FF2B5EF4-FFF2-40B4-BE49-F238E27FC236}">
                <a16:creationId xmlns:a16="http://schemas.microsoft.com/office/drawing/2014/main" id="{0CB0F667-A4BC-6021-EA37-B6E39407DAFF}"/>
              </a:ext>
            </a:extLst>
          </p:cNvPr>
          <p:cNvPicPr>
            <a:picLocks noGrp="1" noChangeAspect="1"/>
          </p:cNvPicPr>
          <p:nvPr>
            <p:ph sz="half" idx="2"/>
          </p:nvPr>
        </p:nvPicPr>
        <p:blipFill rotWithShape="1">
          <a:blip r:embed="rId2"/>
          <a:srcRect b="19047"/>
          <a:stretch/>
        </p:blipFill>
        <p:spPr>
          <a:xfrm>
            <a:off x="8848736" y="183721"/>
            <a:ext cx="2908476" cy="2950595"/>
          </a:xfrm>
          <a:prstGeom prst="rect">
            <a:avLst/>
          </a:prstGeom>
        </p:spPr>
      </p:pic>
      <p:pic>
        <p:nvPicPr>
          <p:cNvPr id="6" name="Рисунок 5">
            <a:extLst>
              <a:ext uri="{FF2B5EF4-FFF2-40B4-BE49-F238E27FC236}">
                <a16:creationId xmlns:a16="http://schemas.microsoft.com/office/drawing/2014/main" id="{22021F20-7238-36F9-DB7E-02BDBD4B9715}"/>
              </a:ext>
            </a:extLst>
          </p:cNvPr>
          <p:cNvPicPr>
            <a:picLocks noChangeAspect="1"/>
          </p:cNvPicPr>
          <p:nvPr/>
        </p:nvPicPr>
        <p:blipFill rotWithShape="1">
          <a:blip r:embed="rId3"/>
          <a:srcRect b="19905"/>
          <a:stretch/>
        </p:blipFill>
        <p:spPr>
          <a:xfrm>
            <a:off x="8996083" y="3429000"/>
            <a:ext cx="3086373" cy="2816244"/>
          </a:xfrm>
          <a:prstGeom prst="rect">
            <a:avLst/>
          </a:prstGeom>
        </p:spPr>
      </p:pic>
    </p:spTree>
    <p:extLst>
      <p:ext uri="{BB962C8B-B14F-4D97-AF65-F5344CB8AC3E}">
        <p14:creationId xmlns:p14="http://schemas.microsoft.com/office/powerpoint/2010/main" val="934713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a:extLst>
              <a:ext uri="{FF2B5EF4-FFF2-40B4-BE49-F238E27FC236}">
                <a16:creationId xmlns:a16="http://schemas.microsoft.com/office/drawing/2014/main" id="{CB36B005-24C8-E51B-DBD2-46998A514F6F}"/>
              </a:ext>
            </a:extLst>
          </p:cNvPr>
          <p:cNvSpPr>
            <a:spLocks noGrp="1"/>
          </p:cNvSpPr>
          <p:nvPr>
            <p:ph sz="half" idx="1"/>
          </p:nvPr>
        </p:nvSpPr>
        <p:spPr>
          <a:xfrm>
            <a:off x="838200" y="578224"/>
            <a:ext cx="5181600" cy="5598739"/>
          </a:xfrm>
        </p:spPr>
        <p:txBody>
          <a:bodyPr>
            <a:normAutofit/>
          </a:bodyPr>
          <a:lstStyle/>
          <a:p>
            <a:pPr marL="0" indent="0">
              <a:buNone/>
            </a:pPr>
            <a:r>
              <a:rPr lang="ru-RU" dirty="0"/>
              <a:t>Следующий этап изменения Государственного герба наступил после Переяславской Рады, вхождения Украины в состав Российского государства. На торжествах по этому случаю появляется новый, невиданный трехглавый Орел, который должен был символизировать собой новый титул русского царя: "Всея </a:t>
            </a:r>
            <a:r>
              <a:rPr lang="ru-RU" dirty="0" err="1"/>
              <a:t>Великия</a:t>
            </a:r>
            <a:r>
              <a:rPr lang="ru-RU" dirty="0"/>
              <a:t> и </a:t>
            </a:r>
            <a:r>
              <a:rPr lang="ru-RU" dirty="0" err="1"/>
              <a:t>Малыя</a:t>
            </a:r>
            <a:r>
              <a:rPr lang="ru-RU" dirty="0"/>
              <a:t>, и </a:t>
            </a:r>
            <a:r>
              <a:rPr lang="ru-RU" dirty="0" err="1"/>
              <a:t>Белыя</a:t>
            </a:r>
            <a:r>
              <a:rPr lang="ru-RU" dirty="0"/>
              <a:t> Руси Царь, Государь и Самодержец".</a:t>
            </a:r>
          </a:p>
        </p:txBody>
      </p:sp>
      <p:pic>
        <p:nvPicPr>
          <p:cNvPr id="4" name="Рисунок 3">
            <a:extLst>
              <a:ext uri="{FF2B5EF4-FFF2-40B4-BE49-F238E27FC236}">
                <a16:creationId xmlns:a16="http://schemas.microsoft.com/office/drawing/2014/main" id="{372DBBC7-0D92-E0D9-63E3-EC410D318A54}"/>
              </a:ext>
            </a:extLst>
          </p:cNvPr>
          <p:cNvPicPr>
            <a:picLocks noChangeAspect="1"/>
          </p:cNvPicPr>
          <p:nvPr/>
        </p:nvPicPr>
        <p:blipFill rotWithShape="1">
          <a:blip r:embed="rId2"/>
          <a:srcRect b="17584"/>
          <a:stretch/>
        </p:blipFill>
        <p:spPr>
          <a:xfrm>
            <a:off x="7123611" y="578224"/>
            <a:ext cx="4382589" cy="4719892"/>
          </a:xfrm>
          <a:prstGeom prst="rect">
            <a:avLst/>
          </a:prstGeom>
        </p:spPr>
      </p:pic>
    </p:spTree>
    <p:extLst>
      <p:ext uri="{BB962C8B-B14F-4D97-AF65-F5344CB8AC3E}">
        <p14:creationId xmlns:p14="http://schemas.microsoft.com/office/powerpoint/2010/main" val="3903490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C5697B68-45E2-BC36-0491-EBD33DB8ABC8}"/>
              </a:ext>
            </a:extLst>
          </p:cNvPr>
          <p:cNvSpPr>
            <a:spLocks noGrp="1"/>
          </p:cNvSpPr>
          <p:nvPr>
            <p:ph type="title"/>
          </p:nvPr>
        </p:nvSpPr>
        <p:spPr/>
        <p:txBody>
          <a:bodyPr/>
          <a:lstStyle/>
          <a:p>
            <a:r>
              <a:rPr lang="ru-RU" dirty="0"/>
              <a:t>Царевна Софья</a:t>
            </a:r>
          </a:p>
        </p:txBody>
      </p:sp>
      <p:pic>
        <p:nvPicPr>
          <p:cNvPr id="7" name="Объект 6">
            <a:extLst>
              <a:ext uri="{FF2B5EF4-FFF2-40B4-BE49-F238E27FC236}">
                <a16:creationId xmlns:a16="http://schemas.microsoft.com/office/drawing/2014/main" id="{24C13116-0593-A864-0C71-29D1D3802D8B}"/>
              </a:ext>
            </a:extLst>
          </p:cNvPr>
          <p:cNvPicPr>
            <a:picLocks noGrp="1" noChangeAspect="1"/>
          </p:cNvPicPr>
          <p:nvPr>
            <p:ph sz="half" idx="1"/>
          </p:nvPr>
        </p:nvPicPr>
        <p:blipFill rotWithShape="1">
          <a:blip r:embed="rId2"/>
          <a:srcRect b="18155"/>
          <a:stretch/>
        </p:blipFill>
        <p:spPr>
          <a:xfrm>
            <a:off x="607375" y="1430294"/>
            <a:ext cx="2515416" cy="2503531"/>
          </a:xfrm>
          <a:prstGeom prst="rect">
            <a:avLst/>
          </a:prstGeom>
        </p:spPr>
      </p:pic>
      <p:sp>
        <p:nvSpPr>
          <p:cNvPr id="6" name="Объект 5">
            <a:extLst>
              <a:ext uri="{FF2B5EF4-FFF2-40B4-BE49-F238E27FC236}">
                <a16:creationId xmlns:a16="http://schemas.microsoft.com/office/drawing/2014/main" id="{76783D64-F1FA-3ADA-0DE6-52100E2DD0B7}"/>
              </a:ext>
            </a:extLst>
          </p:cNvPr>
          <p:cNvSpPr>
            <a:spLocks noGrp="1"/>
          </p:cNvSpPr>
          <p:nvPr>
            <p:ph sz="half" idx="2"/>
          </p:nvPr>
        </p:nvSpPr>
        <p:spPr>
          <a:xfrm>
            <a:off x="5459506" y="900953"/>
            <a:ext cx="5894294" cy="5276010"/>
          </a:xfrm>
        </p:spPr>
        <p:txBody>
          <a:bodyPr>
            <a:normAutofit fontScale="85000" lnSpcReduction="20000"/>
          </a:bodyPr>
          <a:lstStyle/>
          <a:p>
            <a:pPr marL="0" indent="0">
              <a:buNone/>
            </a:pPr>
            <a:r>
              <a:rPr lang="ru-RU" dirty="0"/>
              <a:t>Умирает царь Алексей Михайлович и наступает короткое и ничем не примечательное царствование его сына Федора Алексеевича (1676-1682). Трехглавый Орел заменяется старым двухглавым Орлом и при этом ничего нового собой не отражает. После недолгой борьбы с боярским выбором на царство малолетнего Петра, при </a:t>
            </a:r>
            <a:r>
              <a:rPr lang="ru-RU" dirty="0" err="1"/>
              <a:t>регенстве</a:t>
            </a:r>
            <a:r>
              <a:rPr lang="ru-RU" dirty="0"/>
              <a:t> его матери Натальи Кирилловны, на престол возводят второго царя - слабосильного и ограниченного Иоанна. А за двойным царским троном стоит царевна Софья (1682-1689). Фактическое царствование Софьи вызвало к жизни нового Орла. Продержался он однако не долго. После новой вспышки смуты - Стрелецкого бунта появляется новый Орел. Причем старый Орел не исчезает и оба они существуют некоторое время параллельно.</a:t>
            </a:r>
          </a:p>
        </p:txBody>
      </p:sp>
      <p:pic>
        <p:nvPicPr>
          <p:cNvPr id="8" name="Рисунок 7">
            <a:extLst>
              <a:ext uri="{FF2B5EF4-FFF2-40B4-BE49-F238E27FC236}">
                <a16:creationId xmlns:a16="http://schemas.microsoft.com/office/drawing/2014/main" id="{6635457C-5035-284A-6E5B-2886EA50B6AB}"/>
              </a:ext>
            </a:extLst>
          </p:cNvPr>
          <p:cNvPicPr>
            <a:picLocks noChangeAspect="1"/>
          </p:cNvPicPr>
          <p:nvPr/>
        </p:nvPicPr>
        <p:blipFill rotWithShape="1">
          <a:blip r:embed="rId3"/>
          <a:srcRect b="17807"/>
          <a:stretch/>
        </p:blipFill>
        <p:spPr>
          <a:xfrm>
            <a:off x="2006963" y="3557794"/>
            <a:ext cx="2996474" cy="2882400"/>
          </a:xfrm>
          <a:prstGeom prst="rect">
            <a:avLst/>
          </a:prstGeom>
        </p:spPr>
      </p:pic>
    </p:spTree>
    <p:extLst>
      <p:ext uri="{BB962C8B-B14F-4D97-AF65-F5344CB8AC3E}">
        <p14:creationId xmlns:p14="http://schemas.microsoft.com/office/powerpoint/2010/main" val="583091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id="{506ECFB2-CD5F-FA23-4CDD-0EC5AAE2D92A}"/>
              </a:ext>
            </a:extLst>
          </p:cNvPr>
          <p:cNvSpPr>
            <a:spLocks noGrp="1"/>
          </p:cNvSpPr>
          <p:nvPr>
            <p:ph sz="half" idx="1"/>
          </p:nvPr>
        </p:nvSpPr>
        <p:spPr>
          <a:xfrm>
            <a:off x="822960" y="600891"/>
            <a:ext cx="5196840" cy="5576072"/>
          </a:xfrm>
        </p:spPr>
        <p:txBody>
          <a:bodyPr>
            <a:normAutofit fontScale="70000" lnSpcReduction="20000"/>
          </a:bodyPr>
          <a:lstStyle/>
          <a:p>
            <a:pPr marL="0" indent="0">
              <a:buNone/>
            </a:pPr>
            <a:r>
              <a:rPr lang="ru-RU" dirty="0"/>
              <a:t>В 1696 году умирает и царь Иоанн V, престол достается единолично Петру I Алексеевичу "Великому" (1689-1725). И почти сразу Государственный Герб резко меняет свои формы. Начинается эпоха великих преобразований. Столица переносится в Санкт - Петербург и Орел </a:t>
            </a:r>
            <a:r>
              <a:rPr lang="ru-RU" dirty="0" err="1"/>
              <a:t>преобретает</a:t>
            </a:r>
            <a:r>
              <a:rPr lang="ru-RU" dirty="0"/>
              <a:t> новые атрибуты. На главах появляются короны под одной общей большей, а на груди орденская цепь ордена Св. апостола Андрея Первозванного. Этот орден, утвержденный Петром в 1798 году, стал первым в системе высших государственных наград России. Святой апостол Андрей Первозванный, один из небесных патронов Петра Алексеевича, был объявлен покровителем </a:t>
            </a:r>
            <a:r>
              <a:rPr lang="ru-RU" dirty="0" err="1"/>
              <a:t>России.Синий</a:t>
            </a:r>
            <a:r>
              <a:rPr lang="ru-RU" dirty="0"/>
              <a:t> косой Андреевский крест становится основным элементом знака ордена Святого Андрея Первозванного и символом военно-морского флота России. С 1699 года встречаются изображения двуглавого орла, окруженного цепью со знаком Андреевского ордена. А уже в следующем году Андреевский орден размещают на орле, вокруг щита с всадником.</a:t>
            </a:r>
          </a:p>
        </p:txBody>
      </p:sp>
      <p:pic>
        <p:nvPicPr>
          <p:cNvPr id="7" name="Объект 6">
            <a:extLst>
              <a:ext uri="{FF2B5EF4-FFF2-40B4-BE49-F238E27FC236}">
                <a16:creationId xmlns:a16="http://schemas.microsoft.com/office/drawing/2014/main" id="{87B36A6F-9AF3-8AA5-8BB7-C0B051B26440}"/>
              </a:ext>
            </a:extLst>
          </p:cNvPr>
          <p:cNvPicPr>
            <a:picLocks noGrp="1" noChangeAspect="1"/>
          </p:cNvPicPr>
          <p:nvPr>
            <p:ph sz="half" idx="2"/>
          </p:nvPr>
        </p:nvPicPr>
        <p:blipFill>
          <a:blip r:embed="rId2"/>
          <a:stretch>
            <a:fillRect/>
          </a:stretch>
        </p:blipFill>
        <p:spPr>
          <a:xfrm>
            <a:off x="7098080" y="707605"/>
            <a:ext cx="4025720" cy="5020842"/>
          </a:xfrm>
          <a:prstGeom prst="rect">
            <a:avLst/>
          </a:prstGeom>
        </p:spPr>
      </p:pic>
    </p:spTree>
    <p:extLst>
      <p:ext uri="{BB962C8B-B14F-4D97-AF65-F5344CB8AC3E}">
        <p14:creationId xmlns:p14="http://schemas.microsoft.com/office/powerpoint/2010/main" val="21420612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a:extLst>
              <a:ext uri="{FF2B5EF4-FFF2-40B4-BE49-F238E27FC236}">
                <a16:creationId xmlns:a16="http://schemas.microsoft.com/office/drawing/2014/main" id="{7E3FC15D-3A0E-4B5D-9921-7613D8A41665}"/>
              </a:ext>
            </a:extLst>
          </p:cNvPr>
          <p:cNvPicPr>
            <a:picLocks noGrp="1" noChangeAspect="1"/>
          </p:cNvPicPr>
          <p:nvPr>
            <p:ph sz="half" idx="1"/>
          </p:nvPr>
        </p:nvPicPr>
        <p:blipFill>
          <a:blip r:embed="rId2"/>
          <a:stretch>
            <a:fillRect/>
          </a:stretch>
        </p:blipFill>
        <p:spPr>
          <a:xfrm>
            <a:off x="986117" y="796834"/>
            <a:ext cx="4293691" cy="5106425"/>
          </a:xfrm>
          <a:prstGeom prst="rect">
            <a:avLst/>
          </a:prstGeom>
        </p:spPr>
      </p:pic>
      <p:sp>
        <p:nvSpPr>
          <p:cNvPr id="6" name="Объект 5">
            <a:extLst>
              <a:ext uri="{FF2B5EF4-FFF2-40B4-BE49-F238E27FC236}">
                <a16:creationId xmlns:a16="http://schemas.microsoft.com/office/drawing/2014/main" id="{9700F842-3B4A-9B82-1DA9-9F7ABA5F2B2C}"/>
              </a:ext>
            </a:extLst>
          </p:cNvPr>
          <p:cNvSpPr>
            <a:spLocks noGrp="1"/>
          </p:cNvSpPr>
          <p:nvPr>
            <p:ph sz="half" idx="2"/>
          </p:nvPr>
        </p:nvSpPr>
        <p:spPr>
          <a:xfrm>
            <a:off x="6096000" y="796834"/>
            <a:ext cx="5257800" cy="5380129"/>
          </a:xfrm>
        </p:spPr>
        <p:txBody>
          <a:bodyPr>
            <a:normAutofit fontScale="85000" lnSpcReduction="20000"/>
          </a:bodyPr>
          <a:lstStyle/>
          <a:p>
            <a:pPr marL="0" indent="0">
              <a:buNone/>
            </a:pPr>
            <a:r>
              <a:rPr lang="ru-RU" dirty="0"/>
              <a:t>В короткое царствование Екатерины I (1725-1727) Орел снова изменяет свои формы, ироническая кличка "Болотная царица" ходила повсеместно и соответственно Орел просто не мог не изменится. Однако продержался это Орел весьма незначительный срок. Меньшиков обратив на него внимание приказал изъять его из употребления и ко дню коронации Императрицы появился новый Орел. Указом императрицы Екатерины I от 11 марта 1726 года было закреплено описание герба: "Орел черный с распростертыми крыльями, в желтом поле, на нем ездец в красном </a:t>
            </a:r>
            <a:r>
              <a:rPr lang="ru-RU" dirty="0" err="1"/>
              <a:t>поле".После</a:t>
            </a:r>
            <a:r>
              <a:rPr lang="ru-RU" dirty="0"/>
              <a:t> смерти Екатерины I в короткое царствование Петра II (1727-1730) - внука Петра I, Орел практически не изменился</a:t>
            </a:r>
          </a:p>
        </p:txBody>
      </p:sp>
    </p:spTree>
    <p:extLst>
      <p:ext uri="{BB962C8B-B14F-4D97-AF65-F5344CB8AC3E}">
        <p14:creationId xmlns:p14="http://schemas.microsoft.com/office/powerpoint/2010/main" val="724180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id="{F2CEDC75-CB54-CCDE-C000-C6D385A18B08}"/>
              </a:ext>
            </a:extLst>
          </p:cNvPr>
          <p:cNvSpPr>
            <a:spLocks noGrp="1"/>
          </p:cNvSpPr>
          <p:nvPr>
            <p:ph sz="half" idx="1"/>
          </p:nvPr>
        </p:nvSpPr>
        <p:spPr>
          <a:xfrm>
            <a:off x="692331" y="836023"/>
            <a:ext cx="5327469" cy="5340940"/>
          </a:xfrm>
        </p:spPr>
        <p:txBody>
          <a:bodyPr>
            <a:normAutofit/>
          </a:bodyPr>
          <a:lstStyle/>
          <a:p>
            <a:pPr marL="0" indent="0">
              <a:buNone/>
            </a:pPr>
            <a:r>
              <a:rPr lang="ru-RU" dirty="0"/>
              <a:t>Впрочем и правление Анны Иоанновны (1730-1740) и Ивана VI (1740-1741)- правнука Петра I, не вызывает практически никакого изменения Орла за исключением непомерно вытянутого вверх тела. Однако восшествие на престол Императрицы Елизаветы (1740-1761) влечет за собой кардинальное изменение Орла. </a:t>
            </a:r>
          </a:p>
        </p:txBody>
      </p:sp>
      <p:pic>
        <p:nvPicPr>
          <p:cNvPr id="7" name="Объект 6">
            <a:extLst>
              <a:ext uri="{FF2B5EF4-FFF2-40B4-BE49-F238E27FC236}">
                <a16:creationId xmlns:a16="http://schemas.microsoft.com/office/drawing/2014/main" id="{138308F5-261E-57D7-BD0E-23F15643AC92}"/>
              </a:ext>
            </a:extLst>
          </p:cNvPr>
          <p:cNvPicPr>
            <a:picLocks noGrp="1" noChangeAspect="1"/>
          </p:cNvPicPr>
          <p:nvPr>
            <p:ph sz="half" idx="2"/>
          </p:nvPr>
        </p:nvPicPr>
        <p:blipFill rotWithShape="1">
          <a:blip r:embed="rId2"/>
          <a:srcRect b="15923"/>
          <a:stretch/>
        </p:blipFill>
        <p:spPr>
          <a:xfrm>
            <a:off x="7023326" y="836023"/>
            <a:ext cx="4585951" cy="4206240"/>
          </a:xfrm>
          <a:prstGeom prst="rect">
            <a:avLst/>
          </a:prstGeom>
        </p:spPr>
      </p:pic>
    </p:spTree>
    <p:extLst>
      <p:ext uri="{BB962C8B-B14F-4D97-AF65-F5344CB8AC3E}">
        <p14:creationId xmlns:p14="http://schemas.microsoft.com/office/powerpoint/2010/main" val="951905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a:extLst>
              <a:ext uri="{FF2B5EF4-FFF2-40B4-BE49-F238E27FC236}">
                <a16:creationId xmlns:a16="http://schemas.microsoft.com/office/drawing/2014/main" id="{A560B8FA-7B47-C76F-2960-1054802D8FD8}"/>
              </a:ext>
            </a:extLst>
          </p:cNvPr>
          <p:cNvSpPr>
            <a:spLocks noGrp="1"/>
          </p:cNvSpPr>
          <p:nvPr>
            <p:ph sz="half" idx="1"/>
          </p:nvPr>
        </p:nvSpPr>
        <p:spPr>
          <a:xfrm>
            <a:off x="6596742" y="535577"/>
            <a:ext cx="4872447" cy="5641386"/>
          </a:xfrm>
        </p:spPr>
        <p:txBody>
          <a:bodyPr>
            <a:normAutofit/>
          </a:bodyPr>
          <a:lstStyle/>
          <a:p>
            <a:pPr marL="0" indent="0">
              <a:buNone/>
            </a:pPr>
            <a:r>
              <a:rPr lang="ru-RU" dirty="0"/>
              <a:t>В 1762 году на престол вступает Екатерина II "Великая" (1762-1796) и Орел меняется приобретая могучие и грандиозные формы. В чеканке монет этого царствования было много произвольных форм герба. Наиболее интересная форма - Орел появившийся во времена Пугачева с огромной и не совсем привычной короной.</a:t>
            </a:r>
          </a:p>
        </p:txBody>
      </p:sp>
      <p:pic>
        <p:nvPicPr>
          <p:cNvPr id="8" name="Рисунок 7">
            <a:extLst>
              <a:ext uri="{FF2B5EF4-FFF2-40B4-BE49-F238E27FC236}">
                <a16:creationId xmlns:a16="http://schemas.microsoft.com/office/drawing/2014/main" id="{50AD4646-A76A-04B8-82EE-D93756AD1EBA}"/>
              </a:ext>
            </a:extLst>
          </p:cNvPr>
          <p:cNvPicPr>
            <a:picLocks noChangeAspect="1"/>
          </p:cNvPicPr>
          <p:nvPr/>
        </p:nvPicPr>
        <p:blipFill rotWithShape="1">
          <a:blip r:embed="rId2"/>
          <a:srcRect b="16051"/>
          <a:stretch/>
        </p:blipFill>
        <p:spPr>
          <a:xfrm>
            <a:off x="534897" y="406582"/>
            <a:ext cx="3229661" cy="3022418"/>
          </a:xfrm>
          <a:prstGeom prst="rect">
            <a:avLst/>
          </a:prstGeom>
        </p:spPr>
      </p:pic>
      <p:pic>
        <p:nvPicPr>
          <p:cNvPr id="9" name="Рисунок 8">
            <a:extLst>
              <a:ext uri="{FF2B5EF4-FFF2-40B4-BE49-F238E27FC236}">
                <a16:creationId xmlns:a16="http://schemas.microsoft.com/office/drawing/2014/main" id="{C78755C0-3878-E174-701A-73143B228667}"/>
              </a:ext>
            </a:extLst>
          </p:cNvPr>
          <p:cNvPicPr>
            <a:picLocks noChangeAspect="1"/>
          </p:cNvPicPr>
          <p:nvPr/>
        </p:nvPicPr>
        <p:blipFill rotWithShape="1">
          <a:blip r:embed="rId3"/>
          <a:srcRect b="18863"/>
          <a:stretch/>
        </p:blipFill>
        <p:spPr>
          <a:xfrm>
            <a:off x="3270590" y="2441762"/>
            <a:ext cx="3229661" cy="3493934"/>
          </a:xfrm>
          <a:prstGeom prst="rect">
            <a:avLst/>
          </a:prstGeom>
        </p:spPr>
      </p:pic>
    </p:spTree>
    <p:extLst>
      <p:ext uri="{BB962C8B-B14F-4D97-AF65-F5344CB8AC3E}">
        <p14:creationId xmlns:p14="http://schemas.microsoft.com/office/powerpoint/2010/main" val="2196695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Объект 8">
            <a:extLst>
              <a:ext uri="{FF2B5EF4-FFF2-40B4-BE49-F238E27FC236}">
                <a16:creationId xmlns:a16="http://schemas.microsoft.com/office/drawing/2014/main" id="{1CE2C086-0588-0905-EF7B-31245642C050}"/>
              </a:ext>
            </a:extLst>
          </p:cNvPr>
          <p:cNvSpPr>
            <a:spLocks noGrp="1"/>
          </p:cNvSpPr>
          <p:nvPr>
            <p:ph sz="half" idx="1"/>
          </p:nvPr>
        </p:nvSpPr>
        <p:spPr>
          <a:xfrm>
            <a:off x="679269" y="630532"/>
            <a:ext cx="5340531" cy="5546431"/>
          </a:xfrm>
        </p:spPr>
        <p:txBody>
          <a:bodyPr>
            <a:noAutofit/>
          </a:bodyPr>
          <a:lstStyle/>
          <a:p>
            <a:pPr marL="0" indent="0">
              <a:buNone/>
            </a:pPr>
            <a:r>
              <a:rPr lang="ru-RU" sz="1800" dirty="0"/>
              <a:t>10 августа 1799 года Павлом I был подписан Указ о включении в состав государственного герба мальтийских креста и короны. На груди орла под мальтийской короной располагался щит со Святым Георгием (Павел толковал его как "коренной герб России"), наложенный на мальтийский </a:t>
            </a:r>
            <a:r>
              <a:rPr lang="ru-RU" sz="1800" dirty="0" err="1"/>
              <a:t>крест.Павел</a:t>
            </a:r>
            <a:r>
              <a:rPr lang="ru-RU" sz="1800" dirty="0"/>
              <a:t> I сделал попытку ввести полный герб Российской империи. 16 декабря 1800 года он подписал Манифест, в котором описывался этот сложный проект. В многопольном щитке и на девяти малых щитках было помещено сорок три герба. В центре находился вышеописанный герб в виде двуглавого орла с мальтийским крестом, большего, чем остальные размера. Щит с гербами наложен на мальтийский крест, а под ним опять появился знак ордена Святого Андрея Первозванного. </a:t>
            </a:r>
            <a:r>
              <a:rPr lang="ru-RU" sz="1800" dirty="0" err="1"/>
              <a:t>Щитодержатели</a:t>
            </a:r>
            <a:r>
              <a:rPr lang="ru-RU" sz="1800" dirty="0"/>
              <a:t>, архангелы Михаил и Гавриил, поддерживают императорскую корону над рыцарским шлемом и наметом (плащом). Вся композиция помещена на фоне сени-мантии с куполом - геральдического символа суверенитета. Из-за щита с гербами выходят два штандарта с двуглавым и одноглавым орлами. Этот проект не был окончательно утвержден.</a:t>
            </a:r>
          </a:p>
        </p:txBody>
      </p:sp>
      <p:pic>
        <p:nvPicPr>
          <p:cNvPr id="11" name="Объект 10">
            <a:extLst>
              <a:ext uri="{FF2B5EF4-FFF2-40B4-BE49-F238E27FC236}">
                <a16:creationId xmlns:a16="http://schemas.microsoft.com/office/drawing/2014/main" id="{F042B5B2-6202-B1B7-7B5D-50C4F008F6C9}"/>
              </a:ext>
            </a:extLst>
          </p:cNvPr>
          <p:cNvPicPr>
            <a:picLocks noGrp="1" noChangeAspect="1"/>
          </p:cNvPicPr>
          <p:nvPr>
            <p:ph sz="half" idx="2"/>
          </p:nvPr>
        </p:nvPicPr>
        <p:blipFill>
          <a:blip r:embed="rId2"/>
          <a:stretch>
            <a:fillRect/>
          </a:stretch>
        </p:blipFill>
        <p:spPr>
          <a:xfrm>
            <a:off x="7022739" y="630532"/>
            <a:ext cx="4331061" cy="5117125"/>
          </a:xfrm>
          <a:prstGeom prst="rect">
            <a:avLst/>
          </a:prstGeom>
        </p:spPr>
      </p:pic>
    </p:spTree>
    <p:extLst>
      <p:ext uri="{BB962C8B-B14F-4D97-AF65-F5344CB8AC3E}">
        <p14:creationId xmlns:p14="http://schemas.microsoft.com/office/powerpoint/2010/main" val="3954142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3A0EB048-995E-A1F8-64FD-C85E4731150A}"/>
              </a:ext>
            </a:extLst>
          </p:cNvPr>
          <p:cNvPicPr>
            <a:picLocks noGrp="1" noChangeAspect="1"/>
          </p:cNvPicPr>
          <p:nvPr>
            <p:ph sz="half" idx="1"/>
          </p:nvPr>
        </p:nvPicPr>
        <p:blipFill>
          <a:blip r:embed="rId2"/>
          <a:stretch>
            <a:fillRect/>
          </a:stretch>
        </p:blipFill>
        <p:spPr>
          <a:xfrm>
            <a:off x="3314700" y="3079377"/>
            <a:ext cx="2781300" cy="2847975"/>
          </a:xfrm>
          <a:prstGeom prst="rect">
            <a:avLst/>
          </a:prstGeom>
        </p:spPr>
      </p:pic>
      <p:sp>
        <p:nvSpPr>
          <p:cNvPr id="4" name="Объект 3">
            <a:extLst>
              <a:ext uri="{FF2B5EF4-FFF2-40B4-BE49-F238E27FC236}">
                <a16:creationId xmlns:a16="http://schemas.microsoft.com/office/drawing/2014/main" id="{2D50E2A9-B5D4-61B8-A188-791FF25422BA}"/>
              </a:ext>
            </a:extLst>
          </p:cNvPr>
          <p:cNvSpPr>
            <a:spLocks noGrp="1"/>
          </p:cNvSpPr>
          <p:nvPr>
            <p:ph sz="half" idx="2"/>
          </p:nvPr>
        </p:nvSpPr>
        <p:spPr>
          <a:xfrm>
            <a:off x="6310034" y="360794"/>
            <a:ext cx="5671294" cy="5816170"/>
          </a:xfrm>
        </p:spPr>
        <p:txBody>
          <a:bodyPr>
            <a:normAutofit fontScale="92500" lnSpcReduction="10000"/>
          </a:bodyPr>
          <a:lstStyle/>
          <a:p>
            <a:pPr marL="0" indent="0">
              <a:buNone/>
            </a:pPr>
            <a:r>
              <a:rPr lang="ru-RU" dirty="0"/>
              <a:t>В результате масонского заговора, 11 марта 1801 года Павел пал от рук дворцовых цареубийц. На престол вступает молодой Император Александр I "Благословенный"(1801-1825). Ко дню его коронования появляется новый Орел , уже без Мальтийских эмблем, но, по сути, этот Орел довольно близок к прежнему. Победа над Наполеоном и практически полный контроль над всеми процессами в Европе вызывает появление нового Орла. Он имел одну корону, крылья орла изображались опущенными (расправленными), а в лапах не традиционные скипетр и держава, а венок, молнии (перуны) и факел.</a:t>
            </a:r>
          </a:p>
        </p:txBody>
      </p:sp>
      <p:pic>
        <p:nvPicPr>
          <p:cNvPr id="6" name="Рисунок 5">
            <a:extLst>
              <a:ext uri="{FF2B5EF4-FFF2-40B4-BE49-F238E27FC236}">
                <a16:creationId xmlns:a16="http://schemas.microsoft.com/office/drawing/2014/main" id="{F7B41AFA-C938-C0CD-64CA-5FBBCB7A4693}"/>
              </a:ext>
            </a:extLst>
          </p:cNvPr>
          <p:cNvPicPr>
            <a:picLocks noChangeAspect="1"/>
          </p:cNvPicPr>
          <p:nvPr/>
        </p:nvPicPr>
        <p:blipFill>
          <a:blip r:embed="rId3"/>
          <a:stretch>
            <a:fillRect/>
          </a:stretch>
        </p:blipFill>
        <p:spPr>
          <a:xfrm>
            <a:off x="722539" y="360794"/>
            <a:ext cx="2378127" cy="2848620"/>
          </a:xfrm>
          <a:prstGeom prst="rect">
            <a:avLst/>
          </a:prstGeom>
        </p:spPr>
      </p:pic>
    </p:spTree>
    <p:extLst>
      <p:ext uri="{BB962C8B-B14F-4D97-AF65-F5344CB8AC3E}">
        <p14:creationId xmlns:p14="http://schemas.microsoft.com/office/powerpoint/2010/main" val="923250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687F26-FF40-6D5F-EFFF-041EFBDE079E}"/>
              </a:ext>
            </a:extLst>
          </p:cNvPr>
          <p:cNvSpPr>
            <a:spLocks noGrp="1"/>
          </p:cNvSpPr>
          <p:nvPr>
            <p:ph type="title"/>
          </p:nvPr>
        </p:nvSpPr>
        <p:spPr>
          <a:xfrm>
            <a:off x="838200" y="365125"/>
            <a:ext cx="10515600" cy="2077629"/>
          </a:xfrm>
        </p:spPr>
        <p:txBody>
          <a:bodyPr>
            <a:normAutofit fontScale="90000"/>
          </a:bodyPr>
          <a:lstStyle/>
          <a:p>
            <a:r>
              <a:rPr lang="ru-RU" sz="3200" dirty="0"/>
              <a:t>Первые изображения двуглавого орла  наскальные. Они относятся к XIII веку до нашей эры. </a:t>
            </a:r>
            <a:br>
              <a:rPr lang="ru-RU" sz="3200" dirty="0"/>
            </a:br>
            <a:r>
              <a:rPr lang="ru-RU" sz="3200" dirty="0"/>
              <a:t>Эти изображения были обнаружены на территории Хеттского царства. Это был символ хеттских царей. </a:t>
            </a:r>
            <a:br>
              <a:rPr lang="ru-RU" dirty="0"/>
            </a:br>
            <a:endParaRPr lang="ru-RU" dirty="0"/>
          </a:p>
        </p:txBody>
      </p:sp>
      <p:pic>
        <p:nvPicPr>
          <p:cNvPr id="4" name="Объект 3">
            <a:extLst>
              <a:ext uri="{FF2B5EF4-FFF2-40B4-BE49-F238E27FC236}">
                <a16:creationId xmlns:a16="http://schemas.microsoft.com/office/drawing/2014/main" id="{CECD07EE-2ACD-87EC-0839-6C928FF88170}"/>
              </a:ext>
            </a:extLst>
          </p:cNvPr>
          <p:cNvPicPr>
            <a:picLocks noGrp="1" noChangeAspect="1"/>
          </p:cNvPicPr>
          <p:nvPr>
            <p:ph idx="1"/>
          </p:nvPr>
        </p:nvPicPr>
        <p:blipFill>
          <a:blip r:embed="rId2"/>
          <a:stretch>
            <a:fillRect/>
          </a:stretch>
        </p:blipFill>
        <p:spPr>
          <a:xfrm>
            <a:off x="3195000" y="2233749"/>
            <a:ext cx="4962202" cy="3331029"/>
          </a:xfrm>
          <a:prstGeom prst="rect">
            <a:avLst/>
          </a:prstGeom>
        </p:spPr>
      </p:pic>
    </p:spTree>
    <p:extLst>
      <p:ext uri="{BB962C8B-B14F-4D97-AF65-F5344CB8AC3E}">
        <p14:creationId xmlns:p14="http://schemas.microsoft.com/office/powerpoint/2010/main" val="392797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43ADD45-BBC1-F9C2-341A-2DDF2C90ACCD}"/>
              </a:ext>
            </a:extLst>
          </p:cNvPr>
          <p:cNvSpPr>
            <a:spLocks noGrp="1"/>
          </p:cNvSpPr>
          <p:nvPr>
            <p:ph sz="half" idx="1"/>
          </p:nvPr>
        </p:nvSpPr>
        <p:spPr>
          <a:xfrm>
            <a:off x="718457" y="666206"/>
            <a:ext cx="11064240" cy="5510757"/>
          </a:xfrm>
        </p:spPr>
        <p:txBody>
          <a:bodyPr>
            <a:normAutofit/>
          </a:bodyPr>
          <a:lstStyle/>
          <a:p>
            <a:pPr marL="0" indent="0">
              <a:buNone/>
            </a:pPr>
            <a:r>
              <a:rPr lang="ru-RU" dirty="0"/>
              <a:t>11 апреля 1857 года последовало Высочайшее утверждение всего комплекта государственных гербов. В него вошли: Большой, Средний и Малый, гербы членов императорской фамилии, а также "титульные" гербы. Одновременно были утверждены рисунки Большой, Средней и Малой государственных печатей, ковчегов (футляров) для печатей, а также печатей главных и низших присутственных мест и лиц. В общей сложности одним актом утвердили сто десять рисунков, литографированных </a:t>
            </a:r>
            <a:r>
              <a:rPr lang="ru-RU" dirty="0" err="1"/>
              <a:t>А.Беггровым</a:t>
            </a:r>
            <a:r>
              <a:rPr lang="ru-RU" dirty="0"/>
              <a:t>. 31 мая 1857 года Сенат опубликовал Указ с описанием новых гербов и норм их употребления. Также известен и другой Орёл Императора Александра II (1855-1881), где вновь возвращается Орлу блеск золота. Скипетр и держава заменяются факелом и венком. В продолжении царствования венок и факел несколько раз сменяются скипетром и державой и несколько раз возвращаются вновь.</a:t>
            </a:r>
          </a:p>
        </p:txBody>
      </p:sp>
    </p:spTree>
    <p:extLst>
      <p:ext uri="{BB962C8B-B14F-4D97-AF65-F5344CB8AC3E}">
        <p14:creationId xmlns:p14="http://schemas.microsoft.com/office/powerpoint/2010/main" val="1128792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EFCD450E-3133-2DE6-5E89-4B8A50CC261C}"/>
              </a:ext>
            </a:extLst>
          </p:cNvPr>
          <p:cNvPicPr>
            <a:picLocks noGrp="1" noChangeAspect="1"/>
          </p:cNvPicPr>
          <p:nvPr>
            <p:ph sz="half" idx="1"/>
          </p:nvPr>
        </p:nvPicPr>
        <p:blipFill>
          <a:blip r:embed="rId2"/>
          <a:stretch>
            <a:fillRect/>
          </a:stretch>
        </p:blipFill>
        <p:spPr>
          <a:xfrm>
            <a:off x="428489" y="585900"/>
            <a:ext cx="3328851" cy="3613474"/>
          </a:xfrm>
          <a:prstGeom prst="rect">
            <a:avLst/>
          </a:prstGeom>
        </p:spPr>
      </p:pic>
      <p:pic>
        <p:nvPicPr>
          <p:cNvPr id="6" name="Рисунок 5">
            <a:extLst>
              <a:ext uri="{FF2B5EF4-FFF2-40B4-BE49-F238E27FC236}">
                <a16:creationId xmlns:a16="http://schemas.microsoft.com/office/drawing/2014/main" id="{87412F69-9727-90FA-8831-0B6047CD2377}"/>
              </a:ext>
            </a:extLst>
          </p:cNvPr>
          <p:cNvPicPr>
            <a:picLocks noChangeAspect="1"/>
          </p:cNvPicPr>
          <p:nvPr/>
        </p:nvPicPr>
        <p:blipFill>
          <a:blip r:embed="rId3"/>
          <a:stretch>
            <a:fillRect/>
          </a:stretch>
        </p:blipFill>
        <p:spPr>
          <a:xfrm>
            <a:off x="4378361" y="2585233"/>
            <a:ext cx="3007043" cy="3689961"/>
          </a:xfrm>
          <a:prstGeom prst="rect">
            <a:avLst/>
          </a:prstGeom>
        </p:spPr>
      </p:pic>
      <p:pic>
        <p:nvPicPr>
          <p:cNvPr id="7" name="Рисунок 6">
            <a:extLst>
              <a:ext uri="{FF2B5EF4-FFF2-40B4-BE49-F238E27FC236}">
                <a16:creationId xmlns:a16="http://schemas.microsoft.com/office/drawing/2014/main" id="{FEC91916-8ADF-6EAD-2CCB-B2C478905D6C}"/>
              </a:ext>
            </a:extLst>
          </p:cNvPr>
          <p:cNvPicPr>
            <a:picLocks noChangeAspect="1"/>
          </p:cNvPicPr>
          <p:nvPr/>
        </p:nvPicPr>
        <p:blipFill>
          <a:blip r:embed="rId4"/>
          <a:stretch>
            <a:fillRect/>
          </a:stretch>
        </p:blipFill>
        <p:spPr>
          <a:xfrm>
            <a:off x="8232865" y="677364"/>
            <a:ext cx="3276600" cy="3752850"/>
          </a:xfrm>
          <a:prstGeom prst="rect">
            <a:avLst/>
          </a:prstGeom>
        </p:spPr>
      </p:pic>
    </p:spTree>
    <p:extLst>
      <p:ext uri="{BB962C8B-B14F-4D97-AF65-F5344CB8AC3E}">
        <p14:creationId xmlns:p14="http://schemas.microsoft.com/office/powerpoint/2010/main" val="4221120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a:extLst>
              <a:ext uri="{FF2B5EF4-FFF2-40B4-BE49-F238E27FC236}">
                <a16:creationId xmlns:a16="http://schemas.microsoft.com/office/drawing/2014/main" id="{520AFBBD-0A42-344F-DDFC-61D4A69259C4}"/>
              </a:ext>
            </a:extLst>
          </p:cNvPr>
          <p:cNvSpPr>
            <a:spLocks noGrp="1"/>
          </p:cNvSpPr>
          <p:nvPr>
            <p:ph sz="half" idx="1"/>
          </p:nvPr>
        </p:nvSpPr>
        <p:spPr>
          <a:xfrm>
            <a:off x="1097280" y="600891"/>
            <a:ext cx="4922520" cy="5576072"/>
          </a:xfrm>
        </p:spPr>
        <p:txBody>
          <a:bodyPr>
            <a:normAutofit/>
          </a:bodyPr>
          <a:lstStyle/>
          <a:p>
            <a:pPr marL="0" indent="0">
              <a:buNone/>
            </a:pPr>
            <a:r>
              <a:rPr lang="ru-RU" dirty="0"/>
              <a:t>Комиссия Временного правительства пришла к выводу, что сам по себе двуглавый орел не несет в себе никаких монархических или династических признаков, поэтому его, лишенного короны, скипетра, державы, гербов царств, земель и всех остальных геральдических атрибутов «оставили на службе».</a:t>
            </a:r>
          </a:p>
        </p:txBody>
      </p:sp>
      <p:pic>
        <p:nvPicPr>
          <p:cNvPr id="8" name="Объект 7">
            <a:extLst>
              <a:ext uri="{FF2B5EF4-FFF2-40B4-BE49-F238E27FC236}">
                <a16:creationId xmlns:a16="http://schemas.microsoft.com/office/drawing/2014/main" id="{E3F9BA06-E247-9FC0-FBAA-FE07A2063313}"/>
              </a:ext>
            </a:extLst>
          </p:cNvPr>
          <p:cNvPicPr>
            <a:picLocks noGrp="1" noChangeAspect="1"/>
          </p:cNvPicPr>
          <p:nvPr>
            <p:ph sz="half" idx="2"/>
          </p:nvPr>
        </p:nvPicPr>
        <p:blipFill>
          <a:blip r:embed="rId2"/>
          <a:stretch>
            <a:fillRect/>
          </a:stretch>
        </p:blipFill>
        <p:spPr>
          <a:xfrm>
            <a:off x="7440732" y="954774"/>
            <a:ext cx="3969042" cy="3772694"/>
          </a:xfrm>
          <a:prstGeom prst="rect">
            <a:avLst/>
          </a:prstGeom>
        </p:spPr>
      </p:pic>
    </p:spTree>
    <p:extLst>
      <p:ext uri="{BB962C8B-B14F-4D97-AF65-F5344CB8AC3E}">
        <p14:creationId xmlns:p14="http://schemas.microsoft.com/office/powerpoint/2010/main" val="3801529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a:extLst>
              <a:ext uri="{FF2B5EF4-FFF2-40B4-BE49-F238E27FC236}">
                <a16:creationId xmlns:a16="http://schemas.microsoft.com/office/drawing/2014/main" id="{49E52B91-14DB-B32D-8E60-FF493F206417}"/>
              </a:ext>
            </a:extLst>
          </p:cNvPr>
          <p:cNvPicPr>
            <a:picLocks noGrp="1" noChangeAspect="1"/>
          </p:cNvPicPr>
          <p:nvPr>
            <p:ph sz="half" idx="1"/>
          </p:nvPr>
        </p:nvPicPr>
        <p:blipFill>
          <a:blip r:embed="rId2"/>
          <a:stretch>
            <a:fillRect/>
          </a:stretch>
        </p:blipFill>
        <p:spPr>
          <a:xfrm>
            <a:off x="498126" y="809897"/>
            <a:ext cx="4928937" cy="5367066"/>
          </a:xfrm>
          <a:prstGeom prst="rect">
            <a:avLst/>
          </a:prstGeom>
        </p:spPr>
      </p:pic>
      <p:sp>
        <p:nvSpPr>
          <p:cNvPr id="7" name="Объект 6">
            <a:extLst>
              <a:ext uri="{FF2B5EF4-FFF2-40B4-BE49-F238E27FC236}">
                <a16:creationId xmlns:a16="http://schemas.microsoft.com/office/drawing/2014/main" id="{4BC057B9-5108-08B6-3618-83919EC9A3D3}"/>
              </a:ext>
            </a:extLst>
          </p:cNvPr>
          <p:cNvSpPr>
            <a:spLocks noGrp="1"/>
          </p:cNvSpPr>
          <p:nvPr>
            <p:ph sz="half" idx="2"/>
          </p:nvPr>
        </p:nvSpPr>
        <p:spPr>
          <a:xfrm>
            <a:off x="6270170" y="809897"/>
            <a:ext cx="5083629" cy="5367066"/>
          </a:xfrm>
        </p:spPr>
        <p:txBody>
          <a:bodyPr>
            <a:normAutofit fontScale="92500" lnSpcReduction="10000"/>
          </a:bodyPr>
          <a:lstStyle/>
          <a:p>
            <a:pPr marL="0" indent="0">
              <a:buNone/>
            </a:pPr>
            <a:r>
              <a:rPr lang="ru-RU" dirty="0"/>
              <a:t>Совсем иного мнения придерживались большевики. Декретом Совнаркома от 10 ноября 1917 года вместе с сословиями, званиями, титулами и старорежимными орденами герб и флаг были упразднены. Но принять решение оказалось легче, чем выполнить. Государственные органы продолжали существовать и функционировать, поэтому еще полгода старый герб использовали там, где было необходимо, на вывесках с обозначением органов власти и в документах.</a:t>
            </a:r>
          </a:p>
        </p:txBody>
      </p:sp>
    </p:spTree>
    <p:extLst>
      <p:ext uri="{BB962C8B-B14F-4D97-AF65-F5344CB8AC3E}">
        <p14:creationId xmlns:p14="http://schemas.microsoft.com/office/powerpoint/2010/main" val="2003894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a:extLst>
              <a:ext uri="{FF2B5EF4-FFF2-40B4-BE49-F238E27FC236}">
                <a16:creationId xmlns:a16="http://schemas.microsoft.com/office/drawing/2014/main" id="{7314D239-65B0-AE92-0D0C-A5340CDA3D56}"/>
              </a:ext>
            </a:extLst>
          </p:cNvPr>
          <p:cNvSpPr>
            <a:spLocks noGrp="1"/>
          </p:cNvSpPr>
          <p:nvPr>
            <p:ph idx="1"/>
          </p:nvPr>
        </p:nvSpPr>
        <p:spPr>
          <a:xfrm>
            <a:off x="838200" y="653143"/>
            <a:ext cx="10515600" cy="5523820"/>
          </a:xfrm>
        </p:spPr>
        <p:txBody>
          <a:bodyPr>
            <a:normAutofit/>
          </a:bodyPr>
          <a:lstStyle/>
          <a:p>
            <a:pPr marL="0" indent="0">
              <a:buNone/>
            </a:pPr>
            <a:r>
              <a:rPr lang="ru-RU" sz="3200" dirty="0"/>
              <a:t>Новый герб России был принят вместе с новой конституцией в июле 1918 года. Первоначально колосья не венчала пятиконечная звезда, ее ввели через несколько лет, как символ единения пролетариата пяти континентов планеты.</a:t>
            </a:r>
          </a:p>
          <a:p>
            <a:pPr marL="0" indent="0">
              <a:buNone/>
            </a:pPr>
            <a:r>
              <a:rPr lang="ru-RU" sz="3200" dirty="0"/>
              <a:t>Казалось, что двуглавый орел окончательно отправлен в отставку, но словно сомневаясь в этом, власти не спешили убирать орлов с башен московского кремля. Это произошло только в 1935 году, когда Политбюро ЦК </a:t>
            </a:r>
            <a:r>
              <a:rPr lang="ru-RU" sz="3200" dirty="0" err="1"/>
              <a:t>ВКПб</a:t>
            </a:r>
            <a:r>
              <a:rPr lang="ru-RU" sz="3200" dirty="0"/>
              <a:t> решилось заменить прежние символы рубиновыми звездами.</a:t>
            </a:r>
          </a:p>
        </p:txBody>
      </p:sp>
    </p:spTree>
    <p:extLst>
      <p:ext uri="{BB962C8B-B14F-4D97-AF65-F5344CB8AC3E}">
        <p14:creationId xmlns:p14="http://schemas.microsoft.com/office/powerpoint/2010/main" val="3562522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a:extLst>
              <a:ext uri="{FF2B5EF4-FFF2-40B4-BE49-F238E27FC236}">
                <a16:creationId xmlns:a16="http://schemas.microsoft.com/office/drawing/2014/main" id="{B74225A8-AA11-6A94-F966-A42BAAD9A63A}"/>
              </a:ext>
            </a:extLst>
          </p:cNvPr>
          <p:cNvSpPr>
            <a:spLocks noGrp="1"/>
          </p:cNvSpPr>
          <p:nvPr>
            <p:ph sz="half" idx="1"/>
          </p:nvPr>
        </p:nvSpPr>
        <p:spPr>
          <a:xfrm>
            <a:off x="888274" y="953589"/>
            <a:ext cx="5131526" cy="5223374"/>
          </a:xfrm>
        </p:spPr>
        <p:txBody>
          <a:bodyPr>
            <a:normAutofit lnSpcReduction="10000"/>
          </a:bodyPr>
          <a:lstStyle/>
          <a:p>
            <a:pPr marL="0" indent="0">
              <a:buNone/>
            </a:pPr>
            <a:r>
              <a:rPr lang="ru-RU" dirty="0"/>
              <a:t>Герб СССР — официальный государственный символ СССР. Герб был закреплён Конституцией СССР (статья 143) и представлял собой изображение серпа и молота на фоне земного шара, в лучах солнца и в обрамлении колосьев, с надписью на языках союзных республик: «Пролетарии всех стран, соединяйтесь!». В верхней части герба — пятиконечная красная звезда с жёлтым ободком.</a:t>
            </a:r>
          </a:p>
        </p:txBody>
      </p:sp>
      <p:pic>
        <p:nvPicPr>
          <p:cNvPr id="8" name="Объект 7">
            <a:extLst>
              <a:ext uri="{FF2B5EF4-FFF2-40B4-BE49-F238E27FC236}">
                <a16:creationId xmlns:a16="http://schemas.microsoft.com/office/drawing/2014/main" id="{8933C8E8-AC1E-BE02-ACCF-6225A5AD8E53}"/>
              </a:ext>
            </a:extLst>
          </p:cNvPr>
          <p:cNvPicPr>
            <a:picLocks noGrp="1" noChangeAspect="1"/>
          </p:cNvPicPr>
          <p:nvPr>
            <p:ph sz="half" idx="2"/>
          </p:nvPr>
        </p:nvPicPr>
        <p:blipFill>
          <a:blip r:embed="rId2"/>
          <a:stretch>
            <a:fillRect/>
          </a:stretch>
        </p:blipFill>
        <p:spPr>
          <a:xfrm>
            <a:off x="6969162" y="1088242"/>
            <a:ext cx="4664112" cy="4681515"/>
          </a:xfrm>
          <a:prstGeom prst="rect">
            <a:avLst/>
          </a:prstGeom>
        </p:spPr>
      </p:pic>
    </p:spTree>
    <p:extLst>
      <p:ext uri="{BB962C8B-B14F-4D97-AF65-F5344CB8AC3E}">
        <p14:creationId xmlns:p14="http://schemas.microsoft.com/office/powerpoint/2010/main" val="2207511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863A8DF1-588A-5176-F903-818023F4D453}"/>
              </a:ext>
            </a:extLst>
          </p:cNvPr>
          <p:cNvPicPr>
            <a:picLocks noGrp="1" noChangeAspect="1"/>
          </p:cNvPicPr>
          <p:nvPr>
            <p:ph sz="half" idx="1"/>
          </p:nvPr>
        </p:nvPicPr>
        <p:blipFill>
          <a:blip r:embed="rId2"/>
          <a:stretch>
            <a:fillRect/>
          </a:stretch>
        </p:blipFill>
        <p:spPr>
          <a:xfrm>
            <a:off x="764247" y="757646"/>
            <a:ext cx="4452129" cy="5419317"/>
          </a:xfrm>
          <a:prstGeom prst="rect">
            <a:avLst/>
          </a:prstGeom>
        </p:spPr>
      </p:pic>
      <p:sp>
        <p:nvSpPr>
          <p:cNvPr id="4" name="Объект 3">
            <a:extLst>
              <a:ext uri="{FF2B5EF4-FFF2-40B4-BE49-F238E27FC236}">
                <a16:creationId xmlns:a16="http://schemas.microsoft.com/office/drawing/2014/main" id="{9CDDF439-57B1-84F9-7710-A768E47E9C2F}"/>
              </a:ext>
            </a:extLst>
          </p:cNvPr>
          <p:cNvSpPr>
            <a:spLocks noGrp="1"/>
          </p:cNvSpPr>
          <p:nvPr>
            <p:ph sz="half" idx="2"/>
          </p:nvPr>
        </p:nvSpPr>
        <p:spPr>
          <a:xfrm>
            <a:off x="6096000" y="1045029"/>
            <a:ext cx="5257800" cy="5131934"/>
          </a:xfrm>
        </p:spPr>
        <p:txBody>
          <a:bodyPr/>
          <a:lstStyle/>
          <a:p>
            <a:pPr marL="0" indent="0">
              <a:buNone/>
            </a:pPr>
            <a:r>
              <a:rPr lang="ru-RU" dirty="0"/>
              <a:t>В 1990 году Правительство РСФСР приняло постановление о создании Государственного герба и государственного флага РСФСР. После всестороннего обсуждения Правительственная комиссия предложила рекомендовать Правительству герб — золотого двуглавого орла на красном поле.</a:t>
            </a:r>
          </a:p>
        </p:txBody>
      </p:sp>
    </p:spTree>
    <p:extLst>
      <p:ext uri="{BB962C8B-B14F-4D97-AF65-F5344CB8AC3E}">
        <p14:creationId xmlns:p14="http://schemas.microsoft.com/office/powerpoint/2010/main" val="3910396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Объект 8">
            <a:extLst>
              <a:ext uri="{FF2B5EF4-FFF2-40B4-BE49-F238E27FC236}">
                <a16:creationId xmlns:a16="http://schemas.microsoft.com/office/drawing/2014/main" id="{0E738E0A-DD7C-3439-D70A-1EE58200124F}"/>
              </a:ext>
            </a:extLst>
          </p:cNvPr>
          <p:cNvSpPr>
            <a:spLocks noGrp="1"/>
          </p:cNvSpPr>
          <p:nvPr>
            <p:ph idx="1"/>
          </p:nvPr>
        </p:nvSpPr>
        <p:spPr>
          <a:xfrm>
            <a:off x="838200" y="365760"/>
            <a:ext cx="10515600" cy="5811203"/>
          </a:xfrm>
        </p:spPr>
        <p:txBody>
          <a:bodyPr>
            <a:normAutofit/>
          </a:bodyPr>
          <a:lstStyle/>
          <a:p>
            <a:pPr marL="0" indent="0">
              <a:buNone/>
            </a:pPr>
            <a:r>
              <a:rPr lang="ru-RU" dirty="0"/>
              <a:t>В декабре 1991 г. Правительство РСФСР на своем заседании рассмотрело предложенные варианты герба, и одобренные проекты были направлены на доработку. Созданная в феврале 1992 г. Государственная геральдическая служба Российской Федерации (с июля 1994 г. – Государственная герольдия при Президенте Российской Федерации) во главе с заместителем директора Государственного Эрмитажа по научной работе (государственный герольдмейстер) Г.В. Вилинбаховым имела одной из задач участие в разработке государственной символики.</a:t>
            </a:r>
          </a:p>
          <a:p>
            <a:pPr marL="0" indent="0">
              <a:buNone/>
            </a:pPr>
            <a:r>
              <a:rPr lang="ru-RU" dirty="0"/>
              <a:t>Окончательный вариант Государственного герба Российской Федерации утвержден Указом Президента Российской Федерации от 30 ноября 1993 г. Автор эскиза герба художник Е.И. </a:t>
            </a:r>
            <a:r>
              <a:rPr lang="ru-RU" dirty="0" err="1"/>
              <a:t>Ухналев</a:t>
            </a:r>
            <a:r>
              <a:rPr lang="ru-RU" dirty="0"/>
              <a:t>.</a:t>
            </a:r>
          </a:p>
        </p:txBody>
      </p:sp>
    </p:spTree>
    <p:extLst>
      <p:ext uri="{BB962C8B-B14F-4D97-AF65-F5344CB8AC3E}">
        <p14:creationId xmlns:p14="http://schemas.microsoft.com/office/powerpoint/2010/main" val="891619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id="{3E56FFD5-ECCD-4FCB-62A1-1B6188D6633A}"/>
              </a:ext>
            </a:extLst>
          </p:cNvPr>
          <p:cNvSpPr>
            <a:spLocks noGrp="1"/>
          </p:cNvSpPr>
          <p:nvPr>
            <p:ph sz="half" idx="1"/>
          </p:nvPr>
        </p:nvSpPr>
        <p:spPr>
          <a:xfrm>
            <a:off x="838200" y="666206"/>
            <a:ext cx="5181600" cy="5510757"/>
          </a:xfrm>
        </p:spPr>
        <p:txBody>
          <a:bodyPr>
            <a:normAutofit lnSpcReduction="10000"/>
          </a:bodyPr>
          <a:lstStyle/>
          <a:p>
            <a:pPr marL="0" indent="0">
              <a:buNone/>
            </a:pPr>
            <a:r>
              <a:rPr lang="ru-RU" dirty="0"/>
              <a:t> </a:t>
            </a:r>
            <a:br>
              <a:rPr lang="ru-RU" dirty="0"/>
            </a:br>
            <a:r>
              <a:rPr lang="ru-RU" dirty="0"/>
              <a:t>В Риме двуглавый орел появился при Константине Великом в 326 году и в 330 году стал государственной эмблемой великой Римской империи. После распада Римской империи он стал символом Византийской империи. Двуглавый орел не был тогда гербом Византии, не изображался на печатях и монетах, но был на знаменах, одежде и разных предметах императоров. </a:t>
            </a:r>
          </a:p>
        </p:txBody>
      </p:sp>
      <p:pic>
        <p:nvPicPr>
          <p:cNvPr id="7" name="Объект 6">
            <a:extLst>
              <a:ext uri="{FF2B5EF4-FFF2-40B4-BE49-F238E27FC236}">
                <a16:creationId xmlns:a16="http://schemas.microsoft.com/office/drawing/2014/main" id="{7C5F53DF-1CEB-AAD4-E821-0EDF793BFE42}"/>
              </a:ext>
            </a:extLst>
          </p:cNvPr>
          <p:cNvPicPr>
            <a:picLocks noGrp="1" noChangeAspect="1"/>
          </p:cNvPicPr>
          <p:nvPr>
            <p:ph sz="half" idx="2"/>
          </p:nvPr>
        </p:nvPicPr>
        <p:blipFill>
          <a:blip r:embed="rId2"/>
          <a:stretch>
            <a:fillRect/>
          </a:stretch>
        </p:blipFill>
        <p:spPr>
          <a:xfrm>
            <a:off x="7067006" y="1430629"/>
            <a:ext cx="3161211" cy="3981910"/>
          </a:xfrm>
          <a:prstGeom prst="rect">
            <a:avLst/>
          </a:prstGeom>
        </p:spPr>
      </p:pic>
    </p:spTree>
    <p:extLst>
      <p:ext uri="{BB962C8B-B14F-4D97-AF65-F5344CB8AC3E}">
        <p14:creationId xmlns:p14="http://schemas.microsoft.com/office/powerpoint/2010/main" val="1034426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1ABFF8A-71D3-2D22-A0A0-9406F0C206CA}"/>
              </a:ext>
            </a:extLst>
          </p:cNvPr>
          <p:cNvSpPr>
            <a:spLocks noGrp="1"/>
          </p:cNvSpPr>
          <p:nvPr>
            <p:ph idx="1"/>
          </p:nvPr>
        </p:nvSpPr>
        <p:spPr>
          <a:xfrm>
            <a:off x="838200" y="640080"/>
            <a:ext cx="10515600" cy="5536883"/>
          </a:xfrm>
        </p:spPr>
        <p:txBody>
          <a:bodyPr/>
          <a:lstStyle/>
          <a:p>
            <a:pPr marL="0" indent="0">
              <a:buNone/>
            </a:pPr>
            <a:r>
              <a:rPr lang="ru-RU" dirty="0"/>
              <a:t>Двуглавый орел в России впервые появился на государственной печати Великого князя Ивана III в 1497 году. Печать была двусторонняя: на лицевой стороне изображался всадник, поражающий копьем змея - символ великокняжеской власти, а на оборотной стороне . двуглавый орел.</a:t>
            </a:r>
            <a:br>
              <a:rPr lang="ru-RU" dirty="0"/>
            </a:br>
            <a:endParaRPr lang="ru-RU" dirty="0"/>
          </a:p>
        </p:txBody>
      </p:sp>
      <p:pic>
        <p:nvPicPr>
          <p:cNvPr id="4" name="Рисунок 3">
            <a:extLst>
              <a:ext uri="{FF2B5EF4-FFF2-40B4-BE49-F238E27FC236}">
                <a16:creationId xmlns:a16="http://schemas.microsoft.com/office/drawing/2014/main" id="{D762F423-56D3-FB00-EA92-08D80BFA345C}"/>
              </a:ext>
            </a:extLst>
          </p:cNvPr>
          <p:cNvPicPr>
            <a:picLocks noChangeAspect="1"/>
          </p:cNvPicPr>
          <p:nvPr/>
        </p:nvPicPr>
        <p:blipFill>
          <a:blip r:embed="rId2"/>
          <a:stretch>
            <a:fillRect/>
          </a:stretch>
        </p:blipFill>
        <p:spPr>
          <a:xfrm>
            <a:off x="2291782" y="2828389"/>
            <a:ext cx="7242676" cy="3578662"/>
          </a:xfrm>
          <a:prstGeom prst="rect">
            <a:avLst/>
          </a:prstGeom>
        </p:spPr>
      </p:pic>
    </p:spTree>
    <p:extLst>
      <p:ext uri="{BB962C8B-B14F-4D97-AF65-F5344CB8AC3E}">
        <p14:creationId xmlns:p14="http://schemas.microsoft.com/office/powerpoint/2010/main" val="3261415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141A4048-2451-68BC-2137-79C358788150}"/>
              </a:ext>
            </a:extLst>
          </p:cNvPr>
          <p:cNvPicPr>
            <a:picLocks noGrp="1" noChangeAspect="1"/>
          </p:cNvPicPr>
          <p:nvPr>
            <p:ph sz="half" idx="1"/>
          </p:nvPr>
        </p:nvPicPr>
        <p:blipFill>
          <a:blip r:embed="rId2"/>
          <a:stretch>
            <a:fillRect/>
          </a:stretch>
        </p:blipFill>
        <p:spPr>
          <a:xfrm>
            <a:off x="838200" y="1847676"/>
            <a:ext cx="3159034" cy="2625966"/>
          </a:xfrm>
          <a:prstGeom prst="rect">
            <a:avLst/>
          </a:prstGeom>
        </p:spPr>
      </p:pic>
      <p:sp>
        <p:nvSpPr>
          <p:cNvPr id="6" name="Объект 5">
            <a:extLst>
              <a:ext uri="{FF2B5EF4-FFF2-40B4-BE49-F238E27FC236}">
                <a16:creationId xmlns:a16="http://schemas.microsoft.com/office/drawing/2014/main" id="{A0DBFD2A-A8FD-05EA-2959-4997283A0A10}"/>
              </a:ext>
            </a:extLst>
          </p:cNvPr>
          <p:cNvSpPr>
            <a:spLocks noGrp="1"/>
          </p:cNvSpPr>
          <p:nvPr>
            <p:ph sz="half" idx="2"/>
          </p:nvPr>
        </p:nvSpPr>
        <p:spPr>
          <a:xfrm>
            <a:off x="6172200" y="470648"/>
            <a:ext cx="5181600" cy="5706316"/>
          </a:xfrm>
        </p:spPr>
        <p:txBody>
          <a:bodyPr>
            <a:normAutofit fontScale="77500" lnSpcReduction="20000"/>
          </a:bodyPr>
          <a:lstStyle/>
          <a:p>
            <a:pPr marL="0" indent="0">
              <a:buNone/>
            </a:pPr>
            <a:r>
              <a:rPr lang="ru-RU" sz="3100" dirty="0"/>
              <a:t>Тем не менее, возможность стать равным со всеми европейскими государями побудила Ивана III принять этот герб как геральдический символ своего государства. Превратившись из Великого Князя в царя Московского и взяв для своего государства новый герб - Двуглавого Орла, Иван III в 1472 г. возлагает на обе главы Цесарские венцы, одновременно на груди орла появляется щит с изображением иконы Св. Георгия Победоносца. В 1480 Царь Московский становится Самодержцем, т.е. независимым и самостоятельным. Это обстоятельство находит свое отражение в видоизменении Орла, в лапах его появляется меч и православный крест.</a:t>
            </a:r>
          </a:p>
          <a:p>
            <a:endParaRPr lang="ru-RU" dirty="0"/>
          </a:p>
        </p:txBody>
      </p:sp>
      <p:pic>
        <p:nvPicPr>
          <p:cNvPr id="5" name="Рисунок 4">
            <a:extLst>
              <a:ext uri="{FF2B5EF4-FFF2-40B4-BE49-F238E27FC236}">
                <a16:creationId xmlns:a16="http://schemas.microsoft.com/office/drawing/2014/main" id="{ACBDAFDB-5BFC-917D-C39C-19EB5AFABD0E}"/>
              </a:ext>
            </a:extLst>
          </p:cNvPr>
          <p:cNvPicPr>
            <a:picLocks noChangeAspect="1"/>
          </p:cNvPicPr>
          <p:nvPr/>
        </p:nvPicPr>
        <p:blipFill>
          <a:blip r:embed="rId3"/>
          <a:stretch>
            <a:fillRect/>
          </a:stretch>
        </p:blipFill>
        <p:spPr>
          <a:xfrm>
            <a:off x="3435531" y="4077919"/>
            <a:ext cx="2584270" cy="2414956"/>
          </a:xfrm>
          <a:prstGeom prst="rect">
            <a:avLst/>
          </a:prstGeom>
        </p:spPr>
      </p:pic>
    </p:spTree>
    <p:extLst>
      <p:ext uri="{BB962C8B-B14F-4D97-AF65-F5344CB8AC3E}">
        <p14:creationId xmlns:p14="http://schemas.microsoft.com/office/powerpoint/2010/main" val="3509061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a:extLst>
              <a:ext uri="{FF2B5EF4-FFF2-40B4-BE49-F238E27FC236}">
                <a16:creationId xmlns:a16="http://schemas.microsoft.com/office/drawing/2014/main" id="{E36B6494-3945-4485-15AC-B61E2AD8CD8A}"/>
              </a:ext>
            </a:extLst>
          </p:cNvPr>
          <p:cNvPicPr>
            <a:picLocks noGrp="1" noChangeAspect="1"/>
          </p:cNvPicPr>
          <p:nvPr>
            <p:ph sz="half" idx="1"/>
          </p:nvPr>
        </p:nvPicPr>
        <p:blipFill rotWithShape="1">
          <a:blip r:embed="rId2"/>
          <a:srcRect b="13790"/>
          <a:stretch/>
        </p:blipFill>
        <p:spPr>
          <a:xfrm>
            <a:off x="717176" y="510290"/>
            <a:ext cx="2923785" cy="3349016"/>
          </a:xfrm>
          <a:prstGeom prst="rect">
            <a:avLst/>
          </a:prstGeom>
        </p:spPr>
      </p:pic>
      <p:sp>
        <p:nvSpPr>
          <p:cNvPr id="5" name="Объект 4">
            <a:extLst>
              <a:ext uri="{FF2B5EF4-FFF2-40B4-BE49-F238E27FC236}">
                <a16:creationId xmlns:a16="http://schemas.microsoft.com/office/drawing/2014/main" id="{A88A0AD4-7301-FDD0-69CE-B9E425D2414A}"/>
              </a:ext>
            </a:extLst>
          </p:cNvPr>
          <p:cNvSpPr>
            <a:spLocks noGrp="1"/>
          </p:cNvSpPr>
          <p:nvPr>
            <p:ph sz="half" idx="2"/>
          </p:nvPr>
        </p:nvSpPr>
        <p:spPr>
          <a:xfrm>
            <a:off x="6172200" y="712694"/>
            <a:ext cx="5181600" cy="5464269"/>
          </a:xfrm>
        </p:spPr>
        <p:txBody>
          <a:bodyPr>
            <a:normAutofit lnSpcReduction="10000"/>
          </a:bodyPr>
          <a:lstStyle/>
          <a:p>
            <a:pPr marL="0" indent="0">
              <a:buNone/>
            </a:pPr>
            <a:r>
              <a:rPr lang="ru-RU" dirty="0"/>
              <a:t>Василий III (1505-1533)возлагает на обе главы Орла одну общую самодержавную Шапку Мономаха. После смерти Василия III, т.к. наследник его Иван IV, получивший впоследствии название Грозный, был еще мал, наступает регентство его матери Елены Глинской (1533-1538),а фактическое самовластие бояр Шуйских, Бельских (1538-1548). И здесь Русский Орел претерпевает весьма комическое видоизменение.</a:t>
            </a:r>
          </a:p>
        </p:txBody>
      </p:sp>
      <p:pic>
        <p:nvPicPr>
          <p:cNvPr id="9" name="Рисунок 8">
            <a:extLst>
              <a:ext uri="{FF2B5EF4-FFF2-40B4-BE49-F238E27FC236}">
                <a16:creationId xmlns:a16="http://schemas.microsoft.com/office/drawing/2014/main" id="{74504CEC-5B0E-E980-76CF-F0DA0A6F5C4C}"/>
              </a:ext>
            </a:extLst>
          </p:cNvPr>
          <p:cNvPicPr>
            <a:picLocks noChangeAspect="1"/>
          </p:cNvPicPr>
          <p:nvPr/>
        </p:nvPicPr>
        <p:blipFill rotWithShape="1">
          <a:blip r:embed="rId3"/>
          <a:srcRect b="17124"/>
          <a:stretch/>
        </p:blipFill>
        <p:spPr>
          <a:xfrm>
            <a:off x="3377638" y="3160059"/>
            <a:ext cx="2718363" cy="2639852"/>
          </a:xfrm>
          <a:prstGeom prst="rect">
            <a:avLst/>
          </a:prstGeom>
        </p:spPr>
      </p:pic>
    </p:spTree>
    <p:extLst>
      <p:ext uri="{BB962C8B-B14F-4D97-AF65-F5344CB8AC3E}">
        <p14:creationId xmlns:p14="http://schemas.microsoft.com/office/powerpoint/2010/main" val="1282364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a:extLst>
              <a:ext uri="{FF2B5EF4-FFF2-40B4-BE49-F238E27FC236}">
                <a16:creationId xmlns:a16="http://schemas.microsoft.com/office/drawing/2014/main" id="{8F07C063-AC72-BFE8-1DD3-8AF178EDBB4B}"/>
              </a:ext>
            </a:extLst>
          </p:cNvPr>
          <p:cNvSpPr>
            <a:spLocks noGrp="1"/>
          </p:cNvSpPr>
          <p:nvPr>
            <p:ph idx="1"/>
          </p:nvPr>
        </p:nvSpPr>
        <p:spPr>
          <a:xfrm>
            <a:off x="838200" y="640080"/>
            <a:ext cx="10515600" cy="5536883"/>
          </a:xfrm>
        </p:spPr>
        <p:txBody>
          <a:bodyPr>
            <a:normAutofit lnSpcReduction="10000"/>
          </a:bodyPr>
          <a:lstStyle/>
          <a:p>
            <a:pPr marL="0" indent="0">
              <a:buNone/>
            </a:pPr>
            <a:r>
              <a:rPr lang="ru-RU" dirty="0"/>
              <a:t>Ивану IV исполняется 16 лет, и он коронуется на царство и сразу же Орел претерпевает весьма существенное изменение, как бы олицетворяя собой всю эпоху царствования Ивана Грозного (1548-1574, 1576-1584). Но в царствование Ивана Грозного был период, когда он отрекся от Царства и удалился в монастырь, передав бразды правления Семену </a:t>
            </a:r>
            <a:r>
              <a:rPr lang="ru-RU" dirty="0" err="1"/>
              <a:t>Бекбулатовичу</a:t>
            </a:r>
            <a:r>
              <a:rPr lang="ru-RU" dirty="0"/>
              <a:t> Касимовскому (1574-1576), а фактически боярам. И Орел среагировал на происходящие события очередным изменением.</a:t>
            </a:r>
          </a:p>
          <a:p>
            <a:pPr marL="0" indent="0">
              <a:buNone/>
            </a:pPr>
            <a:r>
              <a:rPr lang="ru-RU" dirty="0"/>
              <a:t>Возвращение Ивана Грозного на трон вызывает появление нового Орла, главы которого увенчаны одной, общей короной явно западного образца. Но это еще не все, на груди Орла, вместо иконы Св. Георгия Победоносца появляется изображение Единорога. Почему? Об этом можно только догадываться. Правда, справедливости ради надо отметить, что Орел этот был Иваном Грозным быстро отменен.</a:t>
            </a:r>
          </a:p>
        </p:txBody>
      </p:sp>
    </p:spTree>
    <p:extLst>
      <p:ext uri="{BB962C8B-B14F-4D97-AF65-F5344CB8AC3E}">
        <p14:creationId xmlns:p14="http://schemas.microsoft.com/office/powerpoint/2010/main" val="393456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D0ABBB-174A-7CF3-4B9F-BE5581DBE96E}"/>
              </a:ext>
            </a:extLst>
          </p:cNvPr>
          <p:cNvSpPr>
            <a:spLocks noGrp="1"/>
          </p:cNvSpPr>
          <p:nvPr>
            <p:ph type="title"/>
          </p:nvPr>
        </p:nvSpPr>
        <p:spPr/>
        <p:txBody>
          <a:bodyPr/>
          <a:lstStyle/>
          <a:p>
            <a:r>
              <a:rPr lang="ru-RU" dirty="0"/>
              <a:t>Герб при Иване </a:t>
            </a:r>
            <a:r>
              <a:rPr lang="en-US" dirty="0"/>
              <a:t>IV</a:t>
            </a:r>
            <a:endParaRPr lang="ru-RU" dirty="0"/>
          </a:p>
        </p:txBody>
      </p:sp>
      <p:pic>
        <p:nvPicPr>
          <p:cNvPr id="7" name="Объект 6">
            <a:extLst>
              <a:ext uri="{FF2B5EF4-FFF2-40B4-BE49-F238E27FC236}">
                <a16:creationId xmlns:a16="http://schemas.microsoft.com/office/drawing/2014/main" id="{08513C9A-2FA1-4E7F-0E20-AEBD6BA8ADA5}"/>
              </a:ext>
            </a:extLst>
          </p:cNvPr>
          <p:cNvPicPr>
            <a:picLocks noGrp="1" noChangeAspect="1"/>
          </p:cNvPicPr>
          <p:nvPr>
            <p:ph idx="1"/>
          </p:nvPr>
        </p:nvPicPr>
        <p:blipFill rotWithShape="1">
          <a:blip r:embed="rId2"/>
          <a:srcRect b="16284"/>
          <a:stretch/>
        </p:blipFill>
        <p:spPr>
          <a:xfrm>
            <a:off x="1413917" y="1558881"/>
            <a:ext cx="3272923" cy="3804511"/>
          </a:xfrm>
          <a:prstGeom prst="rect">
            <a:avLst/>
          </a:prstGeom>
        </p:spPr>
      </p:pic>
      <p:pic>
        <p:nvPicPr>
          <p:cNvPr id="8" name="Рисунок 7">
            <a:extLst>
              <a:ext uri="{FF2B5EF4-FFF2-40B4-BE49-F238E27FC236}">
                <a16:creationId xmlns:a16="http://schemas.microsoft.com/office/drawing/2014/main" id="{5978F29C-606C-F6D9-14B2-5CF7E486FB4B}"/>
              </a:ext>
            </a:extLst>
          </p:cNvPr>
          <p:cNvPicPr>
            <a:picLocks noChangeAspect="1"/>
          </p:cNvPicPr>
          <p:nvPr/>
        </p:nvPicPr>
        <p:blipFill rotWithShape="1">
          <a:blip r:embed="rId3"/>
          <a:srcRect b="13511"/>
          <a:stretch/>
        </p:blipFill>
        <p:spPr>
          <a:xfrm>
            <a:off x="4398126" y="1779914"/>
            <a:ext cx="3622193" cy="3494251"/>
          </a:xfrm>
          <a:prstGeom prst="rect">
            <a:avLst/>
          </a:prstGeom>
        </p:spPr>
      </p:pic>
      <p:pic>
        <p:nvPicPr>
          <p:cNvPr id="9" name="Рисунок 8">
            <a:extLst>
              <a:ext uri="{FF2B5EF4-FFF2-40B4-BE49-F238E27FC236}">
                <a16:creationId xmlns:a16="http://schemas.microsoft.com/office/drawing/2014/main" id="{1E49E019-17CF-CA0E-79E9-5C85CC8049D7}"/>
              </a:ext>
            </a:extLst>
          </p:cNvPr>
          <p:cNvPicPr>
            <a:picLocks noChangeAspect="1"/>
          </p:cNvPicPr>
          <p:nvPr/>
        </p:nvPicPr>
        <p:blipFill rotWithShape="1">
          <a:blip r:embed="rId4"/>
          <a:srcRect b="13511"/>
          <a:stretch/>
        </p:blipFill>
        <p:spPr>
          <a:xfrm>
            <a:off x="7671049" y="1796630"/>
            <a:ext cx="2951627" cy="3431930"/>
          </a:xfrm>
          <a:prstGeom prst="rect">
            <a:avLst/>
          </a:prstGeom>
        </p:spPr>
      </p:pic>
    </p:spTree>
    <p:extLst>
      <p:ext uri="{BB962C8B-B14F-4D97-AF65-F5344CB8AC3E}">
        <p14:creationId xmlns:p14="http://schemas.microsoft.com/office/powerpoint/2010/main" val="1753083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60286D-3774-1616-44A0-311DD3B10694}"/>
              </a:ext>
            </a:extLst>
          </p:cNvPr>
          <p:cNvSpPr>
            <a:spLocks noGrp="1"/>
          </p:cNvSpPr>
          <p:nvPr>
            <p:ph type="title"/>
          </p:nvPr>
        </p:nvSpPr>
        <p:spPr/>
        <p:txBody>
          <a:bodyPr/>
          <a:lstStyle/>
          <a:p>
            <a:r>
              <a:rPr lang="ru-RU" dirty="0"/>
              <a:t>Герб при Борисе Годунове</a:t>
            </a:r>
          </a:p>
        </p:txBody>
      </p:sp>
      <p:sp>
        <p:nvSpPr>
          <p:cNvPr id="9" name="Объект 8">
            <a:extLst>
              <a:ext uri="{FF2B5EF4-FFF2-40B4-BE49-F238E27FC236}">
                <a16:creationId xmlns:a16="http://schemas.microsoft.com/office/drawing/2014/main" id="{B5FE6DCC-E478-1232-E5D4-6D75049902FF}"/>
              </a:ext>
            </a:extLst>
          </p:cNvPr>
          <p:cNvSpPr>
            <a:spLocks noGrp="1"/>
          </p:cNvSpPr>
          <p:nvPr>
            <p:ph sz="half" idx="1"/>
          </p:nvPr>
        </p:nvSpPr>
        <p:spPr/>
        <p:txBody>
          <a:bodyPr/>
          <a:lstStyle/>
          <a:p>
            <a:r>
              <a:rPr lang="ru-RU" dirty="0"/>
              <a:t>Сменивший Федора Ивановича Борис Годунов (1587-1605) мог бы явиться родоначальником новой династии. Занятие им престола было вполне легально, но народная молва не хотела видеть в нем законного Царя, считая его цареубийцей. И Орел  отражает это общественное мнение.</a:t>
            </a:r>
          </a:p>
        </p:txBody>
      </p:sp>
      <p:pic>
        <p:nvPicPr>
          <p:cNvPr id="5" name="Рисунок 4">
            <a:extLst>
              <a:ext uri="{FF2B5EF4-FFF2-40B4-BE49-F238E27FC236}">
                <a16:creationId xmlns:a16="http://schemas.microsoft.com/office/drawing/2014/main" id="{C449BFDC-D783-DE60-B6EA-E4FC37AD0097}"/>
              </a:ext>
            </a:extLst>
          </p:cNvPr>
          <p:cNvPicPr>
            <a:picLocks noChangeAspect="1"/>
          </p:cNvPicPr>
          <p:nvPr/>
        </p:nvPicPr>
        <p:blipFill rotWithShape="1">
          <a:blip r:embed="rId2"/>
          <a:srcRect b="10275"/>
          <a:stretch/>
        </p:blipFill>
        <p:spPr>
          <a:xfrm>
            <a:off x="8712926" y="3425014"/>
            <a:ext cx="2855460" cy="3055384"/>
          </a:xfrm>
          <a:prstGeom prst="rect">
            <a:avLst/>
          </a:prstGeom>
        </p:spPr>
      </p:pic>
      <p:pic>
        <p:nvPicPr>
          <p:cNvPr id="6" name="Рисунок 5">
            <a:extLst>
              <a:ext uri="{FF2B5EF4-FFF2-40B4-BE49-F238E27FC236}">
                <a16:creationId xmlns:a16="http://schemas.microsoft.com/office/drawing/2014/main" id="{C7DA93EB-8C58-146C-481D-09A32089DE2F}"/>
              </a:ext>
            </a:extLst>
          </p:cNvPr>
          <p:cNvPicPr>
            <a:picLocks noChangeAspect="1"/>
          </p:cNvPicPr>
          <p:nvPr/>
        </p:nvPicPr>
        <p:blipFill rotWithShape="1">
          <a:blip r:embed="rId3"/>
          <a:srcRect b="14587"/>
          <a:stretch/>
        </p:blipFill>
        <p:spPr>
          <a:xfrm>
            <a:off x="6389681" y="1977435"/>
            <a:ext cx="2647231" cy="2903129"/>
          </a:xfrm>
          <a:prstGeom prst="rect">
            <a:avLst/>
          </a:prstGeom>
        </p:spPr>
      </p:pic>
    </p:spTree>
    <p:extLst>
      <p:ext uri="{BB962C8B-B14F-4D97-AF65-F5344CB8AC3E}">
        <p14:creationId xmlns:p14="http://schemas.microsoft.com/office/powerpoint/2010/main" val="726971544"/>
      </p:ext>
    </p:extLst>
  </p:cSld>
  <p:clrMapOvr>
    <a:masterClrMapping/>
  </p:clrMapOvr>
</p:sld>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56</TotalTime>
  <Words>2009</Words>
  <Application>Microsoft Office PowerPoint</Application>
  <PresentationFormat>Широкоэкранный</PresentationFormat>
  <Paragraphs>32</Paragraphs>
  <Slides>27</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27</vt:i4>
      </vt:variant>
    </vt:vector>
  </HeadingPairs>
  <TitlesOfParts>
    <vt:vector size="31" baseType="lpstr">
      <vt:lpstr>Arial</vt:lpstr>
      <vt:lpstr>Calibri</vt:lpstr>
      <vt:lpstr>Calibri Light</vt:lpstr>
      <vt:lpstr>Office Theme</vt:lpstr>
      <vt:lpstr> Историческое  происхождение Герба Российской Федерации</vt:lpstr>
      <vt:lpstr>Первые изображения двуглавого орла  наскальные. Они относятся к XIII веку до нашей эры.  Эти изображения были обнаружены на территории Хеттского царства. Это был символ хеттских царей.  </vt:lpstr>
      <vt:lpstr>Презентация PowerPoint</vt:lpstr>
      <vt:lpstr>Презентация PowerPoint</vt:lpstr>
      <vt:lpstr>Презентация PowerPoint</vt:lpstr>
      <vt:lpstr>Презентация PowerPoint</vt:lpstr>
      <vt:lpstr>Презентация PowerPoint</vt:lpstr>
      <vt:lpstr>Герб при Иване IV</vt:lpstr>
      <vt:lpstr>Герб при Борисе Годунове</vt:lpstr>
      <vt:lpstr>Герб в смутное время</vt:lpstr>
      <vt:lpstr>Презентация PowerPoint</vt:lpstr>
      <vt:lpstr>Презентация PowerPoint</vt:lpstr>
      <vt:lpstr>Царевна Софья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Историческое  происхождение Герба Российской Федерации</dc:title>
  <dc:creator>Евгений Городов</dc:creator>
  <cp:lastModifiedBy>Евгений Городов</cp:lastModifiedBy>
  <cp:revision>3</cp:revision>
  <dcterms:created xsi:type="dcterms:W3CDTF">2022-11-18T15:45:29Z</dcterms:created>
  <dcterms:modified xsi:type="dcterms:W3CDTF">2022-11-18T16:43:17Z</dcterms:modified>
</cp:coreProperties>
</file>