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5" r:id="rId7"/>
    <p:sldId id="267" r:id="rId8"/>
    <p:sldId id="266" r:id="rId9"/>
    <p:sldId id="262" r:id="rId10"/>
    <p:sldId id="264" r:id="rId11"/>
    <p:sldId id="268" r:id="rId12"/>
    <p:sldId id="269" r:id="rId13"/>
    <p:sldId id="270" r:id="rId14"/>
    <p:sldId id="271" r:id="rId15"/>
    <p:sldId id="272" r:id="rId16"/>
    <p:sldId id="274" r:id="rId17"/>
    <p:sldId id="273" r:id="rId18"/>
    <p:sldId id="257" r:id="rId19"/>
    <p:sldId id="26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2649C-55F0-42F7-8E70-8E59A63F70A0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B001-0603-47B1-B89C-7C3A320031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329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2649C-55F0-42F7-8E70-8E59A63F70A0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B001-0603-47B1-B89C-7C3A320031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3376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2649C-55F0-42F7-8E70-8E59A63F70A0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B001-0603-47B1-B89C-7C3A320031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2635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2649C-55F0-42F7-8E70-8E59A63F70A0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B001-0603-47B1-B89C-7C3A320031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501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2649C-55F0-42F7-8E70-8E59A63F70A0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B001-0603-47B1-B89C-7C3A320031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0764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2649C-55F0-42F7-8E70-8E59A63F70A0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B001-0603-47B1-B89C-7C3A320031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437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2649C-55F0-42F7-8E70-8E59A63F70A0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B001-0603-47B1-B89C-7C3A320031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1032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2649C-55F0-42F7-8E70-8E59A63F70A0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B001-0603-47B1-B89C-7C3A320031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9758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2649C-55F0-42F7-8E70-8E59A63F70A0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B001-0603-47B1-B89C-7C3A320031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1596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2649C-55F0-42F7-8E70-8E59A63F70A0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B001-0603-47B1-B89C-7C3A320031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4630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2649C-55F0-42F7-8E70-8E59A63F70A0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B001-0603-47B1-B89C-7C3A320031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5440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2649C-55F0-42F7-8E70-8E59A63F70A0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1B001-0603-47B1-B89C-7C3A320031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3759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leprechaun.land/wp-content/uploads/2018/04/6-31.jpg" TargetMode="External"/><Relationship Id="rId7" Type="http://schemas.openxmlformats.org/officeDocument/2006/relationships/hyperlink" Target="https://i.pinimg.com/736x/2d/a2/d1/2da2d158987af4ef9c1383edb7742ce4.jpg" TargetMode="External"/><Relationship Id="rId2" Type="http://schemas.openxmlformats.org/officeDocument/2006/relationships/hyperlink" Target="https://afez.ru/images/kartinki/raznye/vojsko-faraona-v-pohode-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s05.infourok.ru/uploads/ex/0069/00004e88-ed91895f/img4.jpg" TargetMode="External"/><Relationship Id="rId5" Type="http://schemas.openxmlformats.org/officeDocument/2006/relationships/hyperlink" Target="https://fsd.videouroki.net/html/2015/10/18/98718834/img11.jpg" TargetMode="External"/><Relationship Id="rId4" Type="http://schemas.openxmlformats.org/officeDocument/2006/relationships/hyperlink" Target="http://images.myshared.ru/7/839070/slide_25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fhd.multiurok.ru/5/1/c/51c703ce4005df3d58b686fbbfcd0c35029e5418/voiennyie-pokhody-faraonov-konspiekt-uroka_5.jpeg" TargetMode="External"/><Relationship Id="rId2" Type="http://schemas.openxmlformats.org/officeDocument/2006/relationships/hyperlink" Target="https://ds05.infourok.ru/uploads/ex/0069/00004e88-ed91895f/img4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-315416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Военные походы фараонов 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11562" y="812304"/>
            <a:ext cx="5632438" cy="1752600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МАОУ «Гимназия № 13«Академ»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Красноярска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Позднякова Екатерина Георгиевна 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4904"/>
            <a:ext cx="9144000" cy="4289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161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26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460"/>
            <a:ext cx="4716015" cy="6835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6015" y="1556792"/>
            <a:ext cx="442798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Самые крупные завоевания совершил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около 1500 года до н.э. фараон Тутмос </a:t>
            </a: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19 лет Тутмос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совершил 17 успешных походов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нём египтяне захватили Нубию. Успешными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были и походы в Азию – границы 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Египетского царства были отодвинуты до реки Евфрат.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16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337" y="-502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Работаем с историческим документом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424936" cy="12241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летописи Тутмоса 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высеченной на стенах храма </a:t>
            </a:r>
            <a:r>
              <a:rPr lang="ru-RU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Аммона</a:t>
            </a:r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–Ра в Фивах 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71726" y="2276872"/>
            <a:ext cx="8648746" cy="4581128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величество отправился на золотой колеснице, украшенной своим боевым оружием….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Тогда были захвачены их лошади и золотые и серебряные колесницы. Их ратники лежали, простершись на спине, как рабы, а победоносное войско его величества считало своё достояние:…..340 пленных, 2041 лошадь, 191 жеребёнка, 6 жеребцов…, 1 колесница, отделанная золотом, 897 колесниц, 387 голов (какого- то скота), 1929 быков, 2000 коз и 500 овец, 1796 рабов и рабынь….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88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по прочитанному тексту документа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1844824"/>
            <a:ext cx="8208912" cy="11521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захватывали в качестве добычи в таких походах  египетские войны?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3789040"/>
            <a:ext cx="8064896" cy="122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характер носили военные походы египетской армии?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53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военных походов для их участников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31745" y="1966337"/>
            <a:ext cx="2880320" cy="80108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Фараон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3397277" y="2132112"/>
            <a:ext cx="1763038" cy="46805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10902" y="1646058"/>
            <a:ext cx="3781578" cy="144016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Захваченные территории, богатство, рабы, укрепление власти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1745" y="3573016"/>
            <a:ext cx="2808312" cy="7200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Вельможи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010" y="3601498"/>
            <a:ext cx="1850450" cy="547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5146460" y="3429000"/>
            <a:ext cx="3746020" cy="129614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Награды от фараона, новые земли, рабы и богатства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3600" y="5765185"/>
            <a:ext cx="2641701" cy="5760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Простые войны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052" y="5765185"/>
            <a:ext cx="184785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160315" y="5013176"/>
            <a:ext cx="3732165" cy="160271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Тяготы походной жизни, ранения в сражениях, оторванность от дома, запущенное хозяйство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03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изученного материала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Расположите страны, с которыми Египет вел войны, в порядке с юга на север. Запишите буквы, которыми обозначены страны, в правильной последовательности в таблицу: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А) Сирия;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Б) Нубия;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В) Ливия;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Г) Палестина; 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Д) Синайский полуостров;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246970"/>
              </p:ext>
            </p:extLst>
          </p:nvPr>
        </p:nvGraphicFramePr>
        <p:xfrm>
          <a:off x="1763688" y="5517232"/>
          <a:ext cx="6096000" cy="45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55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Военные походы фараонов в другие страны расширяли территорию Египта, приводили к обогащению рабовладельцев, но вместе с тем войны вели к ослаблению царства, так как: 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Погибало много простых жителей Египта, участки земель некому было обрабатывать, рабов они себе приобрести не могли; </a:t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Огромное количество рабов в стране – это источник недовольства властью, своим положением. </a:t>
            </a: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502289"/>
            <a:ext cx="6804248" cy="3307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769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kern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Домашнее задание</a:t>
            </a:r>
            <a:r>
              <a:rPr lang="ru-RU" altLang="ru-RU" b="1" kern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>
              <a:spcAft>
                <a:spcPct val="0"/>
              </a:spcAft>
              <a:buNone/>
            </a:pPr>
            <a:r>
              <a:rPr lang="ru-RU" altLang="ru-RU" sz="2400" b="1" kern="0" dirty="0" smtClean="0">
                <a:solidFill>
                  <a:srgbClr val="000000"/>
                </a:solidFill>
                <a:latin typeface="Times New Roman" pitchFamily="18" charset="0"/>
              </a:rPr>
              <a:t>                               </a:t>
            </a:r>
          </a:p>
          <a:p>
            <a:pPr lvl="0" fontAlgn="base">
              <a:spcAft>
                <a:spcPct val="0"/>
              </a:spcAft>
              <a:buNone/>
            </a:pPr>
            <a:endParaRPr lang="ru-RU" altLang="ru-RU" sz="2400" b="1" kern="0" dirty="0">
              <a:solidFill>
                <a:srgbClr val="000000"/>
              </a:solidFill>
              <a:latin typeface="Times New Roman" pitchFamily="18" charset="0"/>
            </a:endParaRPr>
          </a:p>
          <a:p>
            <a:pPr lvl="0" fontAlgn="base">
              <a:spcAft>
                <a:spcPct val="0"/>
              </a:spcAft>
              <a:buNone/>
            </a:pPr>
            <a:r>
              <a:rPr lang="ru-RU" altLang="ru-RU" sz="2400" b="1" kern="0" dirty="0" smtClean="0">
                <a:solidFill>
                  <a:srgbClr val="000000"/>
                </a:solidFill>
                <a:latin typeface="Times New Roman" pitchFamily="18" charset="0"/>
              </a:rPr>
              <a:t>                                      Параграф 9, </a:t>
            </a:r>
            <a:endParaRPr lang="ru-RU" altLang="ru-RU" sz="2400" b="1" kern="0" dirty="0">
              <a:solidFill>
                <a:srgbClr val="000000"/>
              </a:solidFill>
              <a:latin typeface="Times New Roman" pitchFamily="18" charset="0"/>
            </a:endParaRPr>
          </a:p>
          <a:p>
            <a:pPr lvl="0" fontAlgn="base">
              <a:spcAft>
                <a:spcPct val="0"/>
              </a:spcAft>
              <a:buNone/>
            </a:pPr>
            <a:r>
              <a:rPr lang="ru-RU" altLang="ru-RU" sz="2400" b="1" kern="0" dirty="0">
                <a:solidFill>
                  <a:srgbClr val="000000"/>
                </a:solidFill>
                <a:latin typeface="Times New Roman" pitchFamily="18" charset="0"/>
              </a:rPr>
              <a:t>                 </a:t>
            </a:r>
            <a:r>
              <a:rPr lang="ru-RU" altLang="ru-RU" sz="2400" b="1" kern="0" dirty="0" smtClean="0">
                <a:solidFill>
                  <a:srgbClr val="000000"/>
                </a:solidFill>
                <a:latin typeface="Times New Roman" pitchFamily="18" charset="0"/>
              </a:rPr>
              <a:t>    </a:t>
            </a:r>
            <a:r>
              <a:rPr lang="ru-RU" altLang="ru-RU" sz="2400" b="1" kern="0" dirty="0">
                <a:solidFill>
                  <a:srgbClr val="000000"/>
                </a:solidFill>
                <a:latin typeface="Times New Roman" pitchFamily="18" charset="0"/>
              </a:rPr>
              <a:t>приготовиться к устному опросу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481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>
              <a:lnSpc>
                <a:spcPct val="90000"/>
              </a:lnSpc>
              <a:spcAft>
                <a:spcPct val="0"/>
              </a:spcAft>
              <a:buNone/>
            </a:pPr>
            <a:r>
              <a:rPr lang="ru-RU" altLang="ru-RU" sz="2400" kern="0" dirty="0">
                <a:solidFill>
                  <a:srgbClr val="222268"/>
                </a:solidFill>
                <a:latin typeface="Times New Roman" pitchFamily="18" charset="0"/>
              </a:rPr>
              <a:t> </a:t>
            </a:r>
            <a:r>
              <a:rPr lang="ru-RU" altLang="ru-RU" sz="2400" kern="0" dirty="0">
                <a:solidFill>
                  <a:srgbClr val="000000"/>
                </a:solidFill>
                <a:latin typeface="Times New Roman" pitchFamily="18" charset="0"/>
              </a:rPr>
              <a:t>1. А. А. </a:t>
            </a:r>
            <a:r>
              <a:rPr lang="ru-RU" altLang="ru-RU" sz="2400" kern="0" dirty="0" err="1">
                <a:solidFill>
                  <a:srgbClr val="000000"/>
                </a:solidFill>
                <a:latin typeface="Times New Roman" pitchFamily="18" charset="0"/>
              </a:rPr>
              <a:t>Вигасин</a:t>
            </a:r>
            <a:r>
              <a:rPr lang="ru-RU" altLang="ru-RU" sz="2400" kern="0" dirty="0">
                <a:solidFill>
                  <a:srgbClr val="000000"/>
                </a:solidFill>
                <a:latin typeface="Times New Roman" pitchFamily="18" charset="0"/>
              </a:rPr>
              <a:t>, Г. И. </a:t>
            </a:r>
            <a:r>
              <a:rPr lang="ru-RU" altLang="ru-RU" sz="2400" kern="0" dirty="0" err="1">
                <a:solidFill>
                  <a:srgbClr val="000000"/>
                </a:solidFill>
                <a:latin typeface="Times New Roman" pitchFamily="18" charset="0"/>
              </a:rPr>
              <a:t>Годер</a:t>
            </a:r>
            <a:r>
              <a:rPr lang="ru-RU" altLang="ru-RU" sz="2400" kern="0" dirty="0">
                <a:solidFill>
                  <a:srgbClr val="000000"/>
                </a:solidFill>
                <a:latin typeface="Times New Roman" pitchFamily="18" charset="0"/>
              </a:rPr>
              <a:t>, И. С. Свенцицкая; История Древнего мира - М.: Просвещение, </a:t>
            </a:r>
            <a:r>
              <a:rPr lang="ru-RU" altLang="ru-RU" sz="2400" kern="0" dirty="0" smtClean="0">
                <a:solidFill>
                  <a:srgbClr val="000000"/>
                </a:solidFill>
                <a:latin typeface="Times New Roman" pitchFamily="18" charset="0"/>
              </a:rPr>
              <a:t>2019 </a:t>
            </a:r>
            <a:r>
              <a:rPr lang="ru-RU" altLang="ru-RU" sz="2400" kern="0" dirty="0">
                <a:solidFill>
                  <a:srgbClr val="000000"/>
                </a:solidFill>
                <a:latin typeface="Times New Roman" pitchFamily="18" charset="0"/>
              </a:rPr>
              <a:t>г. </a:t>
            </a:r>
          </a:p>
          <a:p>
            <a:pPr lvl="0" fontAlgn="base">
              <a:lnSpc>
                <a:spcPct val="90000"/>
              </a:lnSpc>
              <a:spcAft>
                <a:spcPct val="0"/>
              </a:spcAft>
              <a:buNone/>
            </a:pPr>
            <a:endParaRPr lang="ru-RU" altLang="ru-RU" sz="2400" kern="0" dirty="0">
              <a:solidFill>
                <a:srgbClr val="000000"/>
              </a:solidFill>
              <a:latin typeface="Times New Roman" pitchFamily="18" charset="0"/>
            </a:endParaRPr>
          </a:p>
          <a:p>
            <a:pPr lvl="0" fontAlgn="base">
              <a:lnSpc>
                <a:spcPct val="90000"/>
              </a:lnSpc>
              <a:spcAft>
                <a:spcPct val="0"/>
              </a:spcAft>
              <a:buNone/>
            </a:pPr>
            <a:r>
              <a:rPr lang="ru-RU" altLang="ru-RU" sz="2400" kern="0" dirty="0">
                <a:solidFill>
                  <a:srgbClr val="000000"/>
                </a:solidFill>
                <a:latin typeface="Times New Roman" pitchFamily="18" charset="0"/>
              </a:rPr>
              <a:t>    2. История Древнего мира. 5 класс: универсальные поурочные разработки к учебнику А. А. </a:t>
            </a:r>
            <a:r>
              <a:rPr lang="ru-RU" altLang="ru-RU" sz="2400" kern="0" dirty="0" err="1">
                <a:solidFill>
                  <a:srgbClr val="000000"/>
                </a:solidFill>
                <a:latin typeface="Times New Roman" pitchFamily="18" charset="0"/>
              </a:rPr>
              <a:t>Вигасина</a:t>
            </a:r>
            <a:r>
              <a:rPr lang="ru-RU" altLang="ru-RU" sz="2400" kern="0" dirty="0">
                <a:solidFill>
                  <a:srgbClr val="000000"/>
                </a:solidFill>
                <a:latin typeface="Times New Roman" pitchFamily="18" charset="0"/>
              </a:rPr>
              <a:t>/ авторы – составители О. В. </a:t>
            </a:r>
            <a:r>
              <a:rPr lang="ru-RU" altLang="ru-RU" sz="2400" kern="0" dirty="0" err="1">
                <a:solidFill>
                  <a:srgbClr val="000000"/>
                </a:solidFill>
                <a:latin typeface="Times New Roman" pitchFamily="18" charset="0"/>
              </a:rPr>
              <a:t>Арсаланова</a:t>
            </a:r>
            <a:r>
              <a:rPr lang="ru-RU" altLang="ru-RU" sz="2400" kern="0" dirty="0">
                <a:solidFill>
                  <a:srgbClr val="000000"/>
                </a:solidFill>
                <a:latin typeface="Times New Roman" pitchFamily="18" charset="0"/>
              </a:rPr>
              <a:t>, К. А. Соловьёв.- М.: Издательство «</a:t>
            </a:r>
            <a:r>
              <a:rPr lang="ru-RU" altLang="ru-RU" sz="2400" kern="0" dirty="0" err="1">
                <a:solidFill>
                  <a:srgbClr val="000000"/>
                </a:solidFill>
                <a:latin typeface="Times New Roman" pitchFamily="18" charset="0"/>
              </a:rPr>
              <a:t>Вако</a:t>
            </a:r>
            <a:r>
              <a:rPr lang="ru-RU" altLang="ru-RU" sz="2400" kern="0" dirty="0">
                <a:solidFill>
                  <a:srgbClr val="000000"/>
                </a:solidFill>
                <a:latin typeface="Times New Roman" pitchFamily="18" charset="0"/>
              </a:rPr>
              <a:t>», </a:t>
            </a:r>
            <a:r>
              <a:rPr lang="ru-RU" altLang="ru-RU" sz="2400" kern="0" dirty="0" smtClean="0">
                <a:solidFill>
                  <a:srgbClr val="000000"/>
                </a:solidFill>
                <a:latin typeface="Times New Roman" pitchFamily="18" charset="0"/>
              </a:rPr>
              <a:t>2007 </a:t>
            </a:r>
            <a:r>
              <a:rPr lang="ru-RU" altLang="ru-RU" sz="2400" kern="0" dirty="0">
                <a:solidFill>
                  <a:srgbClr val="000000"/>
                </a:solidFill>
                <a:latin typeface="Times New Roman" pitchFamily="18" charset="0"/>
              </a:rPr>
              <a:t>г.     </a:t>
            </a:r>
          </a:p>
          <a:p>
            <a:pPr lvl="0" fontAlgn="base">
              <a:lnSpc>
                <a:spcPct val="90000"/>
              </a:lnSpc>
              <a:spcAft>
                <a:spcPct val="0"/>
              </a:spcAft>
              <a:buNone/>
            </a:pPr>
            <a:endParaRPr lang="ru-RU" altLang="ru-RU" sz="2400" kern="0" dirty="0">
              <a:solidFill>
                <a:srgbClr val="000000"/>
              </a:solidFill>
              <a:latin typeface="Times New Roman" pitchFamily="18" charset="0"/>
            </a:endParaRPr>
          </a:p>
          <a:p>
            <a:pPr lvl="0" fontAlgn="base">
              <a:lnSpc>
                <a:spcPct val="90000"/>
              </a:lnSpc>
              <a:spcAft>
                <a:spcPct val="0"/>
              </a:spcAft>
              <a:buNone/>
            </a:pPr>
            <a:r>
              <a:rPr lang="ru-RU" altLang="ru-RU" sz="2400" kern="0" dirty="0">
                <a:solidFill>
                  <a:srgbClr val="000000"/>
                </a:solidFill>
                <a:latin typeface="Times New Roman" pitchFamily="18" charset="0"/>
              </a:rPr>
              <a:t>    3. </a:t>
            </a:r>
            <a:r>
              <a:rPr lang="ru-RU" altLang="ru-RU" sz="2400" kern="0" dirty="0" smtClean="0">
                <a:solidFill>
                  <a:srgbClr val="000000"/>
                </a:solidFill>
                <a:latin typeface="Times New Roman" pitchFamily="18" charset="0"/>
              </a:rPr>
              <a:t>Ю. </a:t>
            </a:r>
            <a:r>
              <a:rPr lang="ru-RU" altLang="ru-RU" sz="2400" kern="0" dirty="0">
                <a:solidFill>
                  <a:srgbClr val="000000"/>
                </a:solidFill>
                <a:latin typeface="Times New Roman" pitchFamily="18" charset="0"/>
              </a:rPr>
              <a:t>И. </a:t>
            </a:r>
            <a:r>
              <a:rPr lang="ru-RU" altLang="ru-RU" sz="2400" kern="0" dirty="0" smtClean="0">
                <a:solidFill>
                  <a:srgbClr val="000000"/>
                </a:solidFill>
                <a:latin typeface="Times New Roman" pitchFamily="18" charset="0"/>
              </a:rPr>
              <a:t>Максимов. ФГОС Тесты по </a:t>
            </a:r>
            <a:r>
              <a:rPr lang="ru-RU" altLang="ru-RU" sz="2400" kern="0" dirty="0">
                <a:solidFill>
                  <a:srgbClr val="000000"/>
                </a:solidFill>
                <a:latin typeface="Times New Roman" pitchFamily="18" charset="0"/>
              </a:rPr>
              <a:t>истории Древнего мира. </a:t>
            </a:r>
            <a:r>
              <a:rPr lang="ru-RU" altLang="ru-RU" sz="2400" kern="0" dirty="0" smtClean="0">
                <a:solidFill>
                  <a:srgbClr val="000000"/>
                </a:solidFill>
                <a:latin typeface="Times New Roman" pitchFamily="18" charset="0"/>
              </a:rPr>
              <a:t>Древний </a:t>
            </a:r>
            <a:r>
              <a:rPr lang="ru-RU" altLang="ru-RU" sz="2400" kern="0" dirty="0" err="1" smtClean="0">
                <a:solidFill>
                  <a:srgbClr val="000000"/>
                </a:solidFill>
                <a:latin typeface="Times New Roman" pitchFamily="18" charset="0"/>
              </a:rPr>
              <a:t>Еипет</a:t>
            </a:r>
            <a:r>
              <a:rPr lang="ru-RU" altLang="ru-RU" sz="2400" kern="0" dirty="0" smtClean="0">
                <a:solidFill>
                  <a:srgbClr val="000000"/>
                </a:solidFill>
                <a:latin typeface="Times New Roman" pitchFamily="18" charset="0"/>
              </a:rPr>
              <a:t>. </a:t>
            </a:r>
            <a:r>
              <a:rPr lang="ru-RU" altLang="ru-RU" sz="2400" kern="0" dirty="0">
                <a:solidFill>
                  <a:srgbClr val="000000"/>
                </a:solidFill>
                <a:latin typeface="Times New Roman" pitchFamily="18" charset="0"/>
              </a:rPr>
              <a:t>Древний Восток. – М.: </a:t>
            </a:r>
            <a:r>
              <a:rPr lang="ru-RU" altLang="ru-RU" sz="2400" kern="0" dirty="0" smtClean="0">
                <a:solidFill>
                  <a:srgbClr val="000000"/>
                </a:solidFill>
                <a:latin typeface="Times New Roman" pitchFamily="18" charset="0"/>
              </a:rPr>
              <a:t>Издательство «Экзамен», 2020 </a:t>
            </a:r>
            <a:r>
              <a:rPr lang="ru-RU" altLang="ru-RU" sz="2400" kern="0" dirty="0">
                <a:solidFill>
                  <a:srgbClr val="000000"/>
                </a:solidFill>
                <a:latin typeface="Times New Roman" pitchFamily="18" charset="0"/>
              </a:rPr>
              <a:t>г. </a:t>
            </a:r>
            <a:endParaRPr lang="ru-RU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ru-RU" sz="400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Список использованных источников</a:t>
            </a:r>
            <a:r>
              <a:rPr lang="ru-RU" altLang="ru-RU" sz="3600" b="1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513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Ссылки на изображения 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https://afez.ru/images/kartinki/raznye/vojsko-faraona-v-pohode-1.jpg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войско фараона в походе 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https://leprechaun.land/wp-content/uploads/2018/04/6-31.jpg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отряды пеших воинов в Древнем Египте 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http://images.myshared.ru/7/839070/slide_25.jpg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изображение боевой колесницы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092952"/>
            <a:ext cx="73772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fsd.videouroki.net/html/2015/10/18/98718834/img11.jpg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египетская боевая колесница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ds05.infourok.ru/uploads/ex/0069/00004e88-ed91895f/img4.jpg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военные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походы фараонов в Древнем Египте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://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i.pinimg.com/736x/2d/a2/d1/2da2d158987af4ef9c1383edb7742ce4.jpg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Изображения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фараона Тутмоса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23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fhd.multiurok.ru/5/1/c/51c703ce4005df3d58b686fbbfcd0c35029e5418/voiennyie-pokhody-faraonov-konspiekt-uroka_5.jpeg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военные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походы фараонов 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05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446155" y="3933056"/>
            <a:ext cx="655272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Ремесленник- человек, который занимается изготовлением сосудов, орудий труда и  других изделий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40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Повторение пройденного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18300" y="1268760"/>
            <a:ext cx="6552728" cy="10956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Кого называли ремесленниками? </a:t>
            </a:r>
            <a:endParaRPr lang="ru-RU" sz="24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89134" y="1268760"/>
            <a:ext cx="6552728" cy="10956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ремёсла были развиты в Древнем Египте?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90444" y="3933056"/>
            <a:ext cx="6608440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Древнем Египте существовало очень много  разных ремёсел: горшечники, ткачи,  кожевники, столяры, кораблестроители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89134" y="1268759"/>
            <a:ext cx="6609749" cy="10956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занимались вельможи?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43608" y="2852936"/>
            <a:ext cx="7056784" cy="22322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Распоряжались работами в царских каменоломнях; вершили суд и расправу, разбирая  дело о заговоре тайных врагов фараона во дворце; следили за тем, чтобы земледельцы исправно  сдавали зерно в казну; осуществляли военные походы;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35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Вооружение египетского война. </a:t>
            </a:r>
          </a:p>
          <a:p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Походы египетских фараонов.</a:t>
            </a:r>
          </a:p>
          <a:p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последствия походов Тутмоса 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III.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28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Вооружение египетского войска 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208912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419" y="4653136"/>
            <a:ext cx="90364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Войны фараона были вооружены луками, другие –длинными копьями, боевыми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топориками и кинжалами. Наконечники копий делались из бронзы (9\10 меди+1\10 олова). Этот сплав был прочнее, чем медь. Защищались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пехотинцы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небольшими легкими щитами, обтянутыми шкурами пятнистых животных. 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8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7200546" y="4437112"/>
            <a:ext cx="1835822" cy="120449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Боец-колесничий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середине 2 тысячелетие до н.э. египтяне стали использовать 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боевые колесницы. </a:t>
            </a:r>
            <a:b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Боевая колесница – двухколёсная повозка у древних египтян применявшаяся в боевых действиях.  </a:t>
            </a:r>
            <a:endParaRPr lang="ru-RU" sz="27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916832"/>
            <a:ext cx="7020271" cy="4989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7308304" y="2204864"/>
            <a:ext cx="1692188" cy="7560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озница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Соединительная линия уступом 5"/>
          <p:cNvCxnSpPr>
            <a:endCxn id="8" idx="1"/>
          </p:cNvCxnSpPr>
          <p:nvPr/>
        </p:nvCxnSpPr>
        <p:spPr>
          <a:xfrm flipV="1">
            <a:off x="3059832" y="2582906"/>
            <a:ext cx="4248472" cy="558062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>
            <a:off x="2051720" y="3429000"/>
            <a:ext cx="5112949" cy="1296144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346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боевой колесницы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72" y="985785"/>
            <a:ext cx="6754697" cy="5066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835698" y="5553236"/>
            <a:ext cx="1944215" cy="9001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колеса со спицами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Соединительная линия уступом 10"/>
          <p:cNvCxnSpPr/>
          <p:nvPr/>
        </p:nvCxnSpPr>
        <p:spPr>
          <a:xfrm>
            <a:off x="3275856" y="4305137"/>
            <a:ext cx="3024336" cy="157213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6372200" y="4305137"/>
            <a:ext cx="2592288" cy="243623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Площадка на оси между колёсами, где стояли возница и  боец- колесничий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Левая фигурная скобка 19"/>
          <p:cNvSpPr/>
          <p:nvPr/>
        </p:nvSpPr>
        <p:spPr>
          <a:xfrm rot="16200000">
            <a:off x="2500936" y="4292267"/>
            <a:ext cx="540062" cy="1870538"/>
          </a:xfrm>
          <a:prstGeom prst="lef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2" name="Соединительная линия уступом 21"/>
          <p:cNvCxnSpPr/>
          <p:nvPr/>
        </p:nvCxnSpPr>
        <p:spPr>
          <a:xfrm flipV="1">
            <a:off x="3995934" y="2678936"/>
            <a:ext cx="2376266" cy="86409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6512412" y="1340768"/>
            <a:ext cx="2376262" cy="267633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Площадка крепилась к длинной палке  -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дышлу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за которое два  коня везли колесницу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71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862276"/>
            <a:ext cx="6441843" cy="2879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5076056" y="548680"/>
            <a:ext cx="3096344" cy="280831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чём преимущества боевых колесниц по сравнению с пехотой?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2" y="0"/>
            <a:ext cx="4730256" cy="4236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455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Походы египетских фараонов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0305"/>
            <a:ext cx="4176464" cy="580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283968" y="1196752"/>
            <a:ext cx="4392488" cy="10801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страна была завоёвана к югу от Египта?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355976" y="2492896"/>
            <a:ext cx="4320480" cy="79208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страна была завоёвана на запад от дельты реки Нил?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8" y="3501008"/>
            <a:ext cx="4392488" cy="136815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полуостров бы захвачен войсками фараона к западу от дельты реки Нил?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3968" y="5085184"/>
            <a:ext cx="4392488" cy="11521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страны к северу от Синайского полуострова покорили египетское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воиско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0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Итоги походов египетских фараонов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1205398"/>
            <a:ext cx="4277072" cy="5652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Соединительная линия уступом 5"/>
          <p:cNvCxnSpPr/>
          <p:nvPr/>
        </p:nvCxnSpPr>
        <p:spPr>
          <a:xfrm>
            <a:off x="2051720" y="5661248"/>
            <a:ext cx="3528392" cy="373926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5580112" y="5747142"/>
            <a:ext cx="2088232" cy="5760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Золото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>
            <a:off x="611560" y="3212976"/>
            <a:ext cx="5328592" cy="216024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5940152" y="3068960"/>
            <a:ext cx="2736304" cy="7200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Коровы, козы, овцы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580112" y="4378068"/>
            <a:ext cx="2304256" cy="79208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Медная руда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>
            <a:off x="2729345" y="2754943"/>
            <a:ext cx="3438382" cy="36004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" name="Соединительная линия уступом 16"/>
          <p:cNvCxnSpPr/>
          <p:nvPr/>
        </p:nvCxnSpPr>
        <p:spPr>
          <a:xfrm flipV="1">
            <a:off x="3203848" y="1772816"/>
            <a:ext cx="2952328" cy="360040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/>
          <p:nvPr/>
        </p:nvCxnSpPr>
        <p:spPr>
          <a:xfrm>
            <a:off x="3491880" y="2292718"/>
            <a:ext cx="2664296" cy="216024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6167727" y="1412776"/>
            <a:ext cx="2717794" cy="148618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Древесина, золото, серебро, сосуды, украшения.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Соединительная линия уступом 20"/>
          <p:cNvCxnSpPr/>
          <p:nvPr/>
        </p:nvCxnSpPr>
        <p:spPr>
          <a:xfrm>
            <a:off x="2705262" y="3573016"/>
            <a:ext cx="2730834" cy="1201096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111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743</Words>
  <Application>Microsoft Office PowerPoint</Application>
  <PresentationFormat>Экран (4:3)</PresentationFormat>
  <Paragraphs>93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Военные походы фараонов </vt:lpstr>
      <vt:lpstr>Повторение пройденного</vt:lpstr>
      <vt:lpstr>План </vt:lpstr>
      <vt:lpstr>Вооружение египетского войска </vt:lpstr>
      <vt:lpstr>   В середине 2 тысячелетие до н.э. египтяне стали использовать боевые колесницы.  Боевая колесница – двухколёсная повозка у древних египтян применявшаяся в боевых действиях.  </vt:lpstr>
      <vt:lpstr>Элементы боевой колесницы </vt:lpstr>
      <vt:lpstr>Презентация PowerPoint</vt:lpstr>
      <vt:lpstr>Походы египетских фараонов </vt:lpstr>
      <vt:lpstr>Итоги походов египетских фараонов </vt:lpstr>
      <vt:lpstr> </vt:lpstr>
      <vt:lpstr>Работаем с историческим документом </vt:lpstr>
      <vt:lpstr>Беседа по прочитанному тексту документа</vt:lpstr>
      <vt:lpstr>Результаты военных походов для их участников </vt:lpstr>
      <vt:lpstr>Закрепление изученного материала </vt:lpstr>
      <vt:lpstr>     Военные походы фараонов в другие страны расширяли территорию Египта, приводили к обогащению рабовладельцев, но вместе с тем войны вели к ослаблению царства, так как:  1. Погибало много простых жителей Египта, участки земель некому было обрабатывать, рабов они себе приобрести не могли;  2. Огромное количество рабов в стране – это источник недовольства властью, своим положением. </vt:lpstr>
      <vt:lpstr>Домашнее задание </vt:lpstr>
      <vt:lpstr>Список использованных источников </vt:lpstr>
      <vt:lpstr>Ссылки на изображения </vt:lpstr>
      <vt:lpstr>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Военные походы фараонов</dc:title>
  <dc:creator>Андрей</dc:creator>
  <cp:lastModifiedBy>Андрей</cp:lastModifiedBy>
  <cp:revision>61</cp:revision>
  <dcterms:created xsi:type="dcterms:W3CDTF">2021-11-14T16:50:54Z</dcterms:created>
  <dcterms:modified xsi:type="dcterms:W3CDTF">2022-03-09T18:48:09Z</dcterms:modified>
</cp:coreProperties>
</file>