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37F096E5-5549-4F6C-8EC1-C1E7E1FE1455}">
          <p14:sldIdLst>
            <p14:sldId id="256"/>
          </p14:sldIdLst>
        </p14:section>
        <p14:section name="Раздел без заголовка" id="{30D14F4A-0A8E-4CFE-8AF4-F2C615E367B8}">
          <p14:sldIdLst>
            <p14:sldId id="257"/>
            <p14:sldId id="258"/>
            <p14:sldId id="259"/>
            <p14:sldId id="260"/>
            <p14:sldId id="261"/>
            <p14:sldId id="262"/>
            <p14:sldId id="263"/>
            <p14:sldId id="264"/>
            <p14:sldId id="265"/>
            <p14:sldId id="266"/>
            <p14:sldId id="267"/>
            <p14:sldId id="268"/>
            <p14:sldId id="269"/>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86457" autoAdjust="0"/>
  </p:normalViewPr>
  <p:slideViewPr>
    <p:cSldViewPr>
      <p:cViewPr varScale="1">
        <p:scale>
          <a:sx n="76" d="100"/>
          <a:sy n="76" d="100"/>
        </p:scale>
        <p:origin x="-1498" y="-7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30" name="Date Placeholder 29"/>
          <p:cNvSpPr>
            <a:spLocks noGrp="1"/>
          </p:cNvSpPr>
          <p:nvPr>
            <p:ph type="dt" sz="half" idx="10"/>
          </p:nvPr>
        </p:nvSpPr>
        <p:spPr/>
        <p:txBody>
          <a:bodyPr/>
          <a:lstStyle/>
          <a:p>
            <a:fld id="{B4C71EC6-210F-42DE-9C53-41977AD35B3D}" type="datetimeFigureOut">
              <a:rPr lang="ru-RU" smtClean="0"/>
              <a:t>02.11.2022</a:t>
            </a:fld>
            <a:endParaRPr lang="ru-RU"/>
          </a:p>
        </p:txBody>
      </p:sp>
      <p:sp>
        <p:nvSpPr>
          <p:cNvPr id="19" name="Footer Placeholder 18"/>
          <p:cNvSpPr>
            <a:spLocks noGrp="1"/>
          </p:cNvSpPr>
          <p:nvPr>
            <p:ph type="ftr" sz="quarter" idx="11"/>
          </p:nvPr>
        </p:nvSpPr>
        <p:spPr/>
        <p:txBody>
          <a:bodyPr/>
          <a:lstStyle/>
          <a:p>
            <a:endParaRPr lang="ru-RU"/>
          </a:p>
        </p:txBody>
      </p:sp>
      <p:sp>
        <p:nvSpPr>
          <p:cNvPr id="27" name="Slide Number Placeholder 26"/>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ru-RU" smtClean="0"/>
              <a:t>Образец заголовка</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ru-RU" smtClean="0"/>
              <a:t>Образец заголовка</a:t>
            </a:r>
            <a:endParaRPr kumimoji="0" lang="en-US"/>
          </a:p>
        </p:txBody>
      </p:sp>
      <p:sp>
        <p:nvSpPr>
          <p:cNvPr id="3" name="Content Placeholder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Date Placeholder 3"/>
          <p:cNvSpPr>
            <a:spLocks noGrp="1"/>
          </p:cNvSpPr>
          <p:nvPr>
            <p:ph type="dt" sz="half" idx="10"/>
          </p:nvPr>
        </p:nvSpPr>
        <p:spPr/>
        <p:txBody>
          <a:bodyPr/>
          <a:lstStyle/>
          <a:p>
            <a:fld id="{B4C71EC6-210F-42DE-9C53-41977AD35B3D}"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Date Placeholder 3"/>
          <p:cNvSpPr>
            <a:spLocks noGrp="1"/>
          </p:cNvSpPr>
          <p:nvPr>
            <p:ph type="dt" sz="half" idx="10"/>
          </p:nvPr>
        </p:nvSpPr>
        <p:spPr/>
        <p:txBody>
          <a:bodyPr/>
          <a:lstStyle/>
          <a:p>
            <a:fld id="{B4C71EC6-210F-42DE-9C53-41977AD35B3D}" type="datetimeFigureOut">
              <a:rPr lang="ru-RU" smtClean="0"/>
              <a:t>02.11.2022</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B19B0651-EE4F-4900-A07F-96A6BFA9D0F0}" type="slidenum">
              <a:rPr lang="ru-RU" smtClean="0"/>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ru-RU" smtClean="0"/>
              <a:t>Образец заголовка</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ru-RU" smtClean="0"/>
              <a:t>Образец заголовка</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Date Placeholder 6"/>
          <p:cNvSpPr>
            <a:spLocks noGrp="1"/>
          </p:cNvSpPr>
          <p:nvPr>
            <p:ph type="dt" sz="half" idx="10"/>
          </p:nvPr>
        </p:nvSpPr>
        <p:spPr/>
        <p:txBody>
          <a:bodyPr/>
          <a:lstStyle/>
          <a:p>
            <a:fld id="{B4C71EC6-210F-42DE-9C53-41977AD35B3D}" type="datetimeFigureOut">
              <a:rPr lang="ru-RU" smtClean="0"/>
              <a:t>02.11.2022</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Date Placeholder 2"/>
          <p:cNvSpPr>
            <a:spLocks noGrp="1"/>
          </p:cNvSpPr>
          <p:nvPr>
            <p:ph type="dt" sz="half" idx="10"/>
          </p:nvPr>
        </p:nvSpPr>
        <p:spPr/>
        <p:txBody>
          <a:bodyPr/>
          <a:lstStyle/>
          <a:p>
            <a:fld id="{B4C71EC6-210F-42DE-9C53-41977AD35B3D}" type="datetimeFigureOut">
              <a:rPr lang="ru-RU" smtClean="0"/>
              <a:t>02.11.2022</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C71EC6-210F-42DE-9C53-41977AD35B3D}" type="datetimeFigureOut">
              <a:rPr lang="ru-RU" smtClean="0"/>
              <a:t>02.11.2022</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ru-RU" smtClean="0"/>
              <a:t>Образец заголовка</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ru-RU" smtClean="0"/>
              <a:t>Образец текста</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Date Placeholder 4"/>
          <p:cNvSpPr>
            <a:spLocks noGrp="1"/>
          </p:cNvSpPr>
          <p:nvPr>
            <p:ph type="dt" sz="half" idx="10"/>
          </p:nvPr>
        </p:nvSpPr>
        <p:spPr/>
        <p:txBody>
          <a:bodyPr/>
          <a:lstStyle/>
          <a:p>
            <a:fld id="{B4C71EC6-210F-42DE-9C53-41977AD35B3D}"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B19B0651-EE4F-4900-A07F-96A6BFA9D0F0}" type="slidenum">
              <a:rPr lang="ru-RU" smtClean="0"/>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ru-RU" smtClean="0"/>
              <a:t>Образец заголовка</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Date Placeholder 4"/>
          <p:cNvSpPr>
            <a:spLocks noGrp="1"/>
          </p:cNvSpPr>
          <p:nvPr>
            <p:ph type="dt" sz="half" idx="10"/>
          </p:nvPr>
        </p:nvSpPr>
        <p:spPr/>
        <p:txBody>
          <a:bodyPr/>
          <a:lstStyle/>
          <a:p>
            <a:fld id="{B4C71EC6-210F-42DE-9C53-41977AD35B3D}" type="datetimeFigureOut">
              <a:rPr lang="ru-RU" smtClean="0"/>
              <a:t>02.11.2022</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a:xfrm>
            <a:off x="8077200" y="6356350"/>
            <a:ext cx="609600" cy="365125"/>
          </a:xfrm>
        </p:spPr>
        <p:txBody>
          <a:bodyPr/>
          <a:lstStyle/>
          <a:p>
            <a:fld id="{B19B0651-EE4F-4900-A07F-96A6BFA9D0F0}" type="slidenum">
              <a:rPr lang="ru-RU" smtClean="0"/>
              <a:t>‹#›</a:t>
            </a:fld>
            <a:endParaRPr lang="ru-RU"/>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ru-RU" smtClean="0"/>
              <a:t>Вставка рисунка</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ru-RU" smtClean="0"/>
              <a:t>Образец заголовка</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B4C71EC6-210F-42DE-9C53-41977AD35B3D}" type="datetimeFigureOut">
              <a:rPr lang="ru-RU" smtClean="0"/>
              <a:t>02.11.2022</a:t>
            </a:fld>
            <a:endParaRPr lang="ru-RU"/>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ru-RU"/>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B19B0651-EE4F-4900-A07F-96A6BFA9D0F0}" type="slidenum">
              <a:rPr lang="ru-RU" smtClean="0"/>
              <a:t>‹#›</a:t>
            </a:fld>
            <a:endParaRPr lang="ru-RU"/>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404664"/>
            <a:ext cx="7920880" cy="1872208"/>
          </a:xfrm>
        </p:spPr>
        <p:txBody>
          <a:bodyPr/>
          <a:lstStyle/>
          <a:p>
            <a:pPr algn="ctr"/>
            <a:r>
              <a:rPr lang="ru-RU" dirty="0" smtClean="0"/>
              <a:t>«ПРАВИЛА ИГРЫ В ВОЛЕЙБОЛ»</a:t>
            </a:r>
            <a:endParaRPr lang="ru-RU" dirty="0"/>
          </a:p>
        </p:txBody>
      </p:sp>
      <p:sp>
        <p:nvSpPr>
          <p:cNvPr id="3" name="Подзаголовок 2"/>
          <p:cNvSpPr>
            <a:spLocks noGrp="1"/>
          </p:cNvSpPr>
          <p:nvPr>
            <p:ph type="subTitle" idx="1"/>
          </p:nvPr>
        </p:nvSpPr>
        <p:spPr>
          <a:xfrm>
            <a:off x="755576" y="4581128"/>
            <a:ext cx="7632848" cy="1656184"/>
          </a:xfrm>
        </p:spPr>
        <p:txBody>
          <a:bodyPr>
            <a:normAutofit/>
          </a:bodyPr>
          <a:lstStyle/>
          <a:p>
            <a:endParaRPr lang="ru-RU" dirty="0" smtClean="0"/>
          </a:p>
          <a:p>
            <a:r>
              <a:rPr lang="ru-RU" dirty="0" smtClean="0"/>
              <a:t>учитель </a:t>
            </a:r>
            <a:r>
              <a:rPr lang="ru-RU" dirty="0" smtClean="0"/>
              <a:t>физической культуры  </a:t>
            </a:r>
          </a:p>
          <a:p>
            <a:r>
              <a:rPr lang="ru-RU" dirty="0" smtClean="0"/>
              <a:t>Живова Т.С.</a:t>
            </a:r>
            <a:endParaRPr lang="ru-RU" dirty="0"/>
          </a:p>
        </p:txBody>
      </p:sp>
      <p:pic>
        <p:nvPicPr>
          <p:cNvPr id="8194" name="Picture 2"/>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124" t="18376" r="3258" b="10523"/>
          <a:stretch/>
        </p:blipFill>
        <p:spPr bwMode="auto">
          <a:xfrm>
            <a:off x="2704084" y="2348880"/>
            <a:ext cx="3947102" cy="211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1074221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60648"/>
            <a:ext cx="7701480" cy="792088"/>
          </a:xfrm>
        </p:spPr>
        <p:txBody>
          <a:bodyPr>
            <a:normAutofit/>
          </a:bodyPr>
          <a:lstStyle/>
          <a:p>
            <a:pPr algn="ctr"/>
            <a:r>
              <a:rPr lang="ru-RU" sz="4800" dirty="0"/>
              <a:t>ЛИБЕРО В ВОЛЕЙБОЛЕ</a:t>
            </a:r>
          </a:p>
        </p:txBody>
      </p:sp>
      <p:sp>
        <p:nvSpPr>
          <p:cNvPr id="3" name="Подзаголовок 2"/>
          <p:cNvSpPr>
            <a:spLocks noGrp="1"/>
          </p:cNvSpPr>
          <p:nvPr>
            <p:ph type="subTitle" idx="1"/>
          </p:nvPr>
        </p:nvSpPr>
        <p:spPr>
          <a:xfrm>
            <a:off x="683568" y="1052736"/>
            <a:ext cx="7920880" cy="2232248"/>
          </a:xfrm>
        </p:spPr>
        <p:txBody>
          <a:bodyPr>
            <a:normAutofit fontScale="85000" lnSpcReduction="10000"/>
          </a:bodyPr>
          <a:lstStyle/>
          <a:p>
            <a:pPr algn="l"/>
            <a:r>
              <a:rPr lang="ru-RU" dirty="0"/>
              <a:t>Игроки, которые не могут участвовать в подаче, в блоке и подавать, поэтому он находится на задней линии, меняясь позицией с игроками, которых выгодно держать на передней линии, например с центральным блокирующим. Либеро можно заменять неограниченное количество раз и при этом не ставить в известность судью. Форма либеро отличается от формы других игроков команды.</a:t>
            </a:r>
          </a:p>
        </p:txBody>
      </p:sp>
      <p:pic>
        <p:nvPicPr>
          <p:cNvPr id="10242"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31640" y="3284984"/>
            <a:ext cx="6973089" cy="31378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8555022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260648"/>
            <a:ext cx="7848872" cy="792088"/>
          </a:xfrm>
        </p:spPr>
        <p:txBody>
          <a:bodyPr>
            <a:normAutofit fontScale="90000"/>
          </a:bodyPr>
          <a:lstStyle/>
          <a:p>
            <a:r>
              <a:rPr lang="ru-RU" dirty="0"/>
              <a:t>РЕГЛАМЕНТ ВОЛЕЙБОЛА</a:t>
            </a:r>
          </a:p>
        </p:txBody>
      </p:sp>
      <p:sp>
        <p:nvSpPr>
          <p:cNvPr id="3" name="Подзаголовок 2"/>
          <p:cNvSpPr>
            <a:spLocks noGrp="1"/>
          </p:cNvSpPr>
          <p:nvPr>
            <p:ph type="subTitle" idx="1"/>
          </p:nvPr>
        </p:nvSpPr>
        <p:spPr>
          <a:xfrm>
            <a:off x="683568" y="1196752"/>
            <a:ext cx="7704856" cy="5400600"/>
          </a:xfrm>
        </p:spPr>
        <p:txBody>
          <a:bodyPr>
            <a:normAutofit fontScale="92500" lnSpcReduction="20000"/>
          </a:bodyPr>
          <a:lstStyle/>
          <a:p>
            <a:pPr marL="457200" indent="-457200" algn="l">
              <a:buFont typeface="Arial" pitchFamily="34" charset="0"/>
              <a:buChar char="•"/>
            </a:pPr>
            <a:r>
              <a:rPr lang="ru-RU" dirty="0"/>
              <a:t>Игра продолжается до 25 очков, время партии не ограничено, при этом, если разница очков между противниками не достигло 2, партия будет продолжаться до тех пор, пока это не произойдет. </a:t>
            </a:r>
            <a:endParaRPr lang="ru-RU" dirty="0" smtClean="0"/>
          </a:p>
          <a:p>
            <a:pPr marL="457200" indent="-457200" algn="l">
              <a:buFont typeface="Arial" pitchFamily="34" charset="0"/>
              <a:buChar char="•"/>
            </a:pPr>
            <a:r>
              <a:rPr lang="ru-RU" dirty="0" smtClean="0"/>
              <a:t>Победителями </a:t>
            </a:r>
            <a:r>
              <a:rPr lang="ru-RU" dirty="0"/>
              <a:t>становятся те, кто выигрывают три партии. В пятой партии (тай брейк) счет идет до 15 очков</a:t>
            </a:r>
            <a:r>
              <a:rPr lang="ru-RU" dirty="0" smtClean="0"/>
              <a:t>.</a:t>
            </a:r>
          </a:p>
          <a:p>
            <a:pPr marL="457200" indent="-457200" algn="l">
              <a:buFont typeface="Arial" pitchFamily="34" charset="0"/>
              <a:buChar char="•"/>
            </a:pPr>
            <a:r>
              <a:rPr lang="ru-RU" dirty="0" smtClean="0"/>
              <a:t>В </a:t>
            </a:r>
            <a:r>
              <a:rPr lang="ru-RU" dirty="0"/>
              <a:t>каждой партии тренер может попросить два тайм-аута по 30 секунд. </a:t>
            </a:r>
            <a:endParaRPr lang="ru-RU" dirty="0" smtClean="0"/>
          </a:p>
          <a:p>
            <a:pPr marL="457200" indent="-457200" algn="l">
              <a:buFont typeface="Arial" pitchFamily="34" charset="0"/>
              <a:buChar char="•"/>
            </a:pPr>
            <a:r>
              <a:rPr lang="ru-RU" dirty="0" smtClean="0"/>
              <a:t>В </a:t>
            </a:r>
            <a:r>
              <a:rPr lang="ru-RU" dirty="0"/>
              <a:t>первых 4 партиях дополнительно назначаются технические тайм-ауты по 60 секунд, когда одна из команд набирает 8 и 16 очков. </a:t>
            </a:r>
            <a:endParaRPr lang="ru-RU" dirty="0" smtClean="0"/>
          </a:p>
          <a:p>
            <a:pPr marL="457200" indent="-457200" algn="l">
              <a:buFont typeface="Arial" pitchFamily="34" charset="0"/>
              <a:buChar char="•"/>
            </a:pPr>
            <a:r>
              <a:rPr lang="ru-RU" dirty="0" smtClean="0"/>
              <a:t>После </a:t>
            </a:r>
            <a:r>
              <a:rPr lang="ru-RU" dirty="0"/>
              <a:t>четырех партий, а также при достижении одной из команд 8 очков в пятой партии, команды меняются сторонами площадки. Тренер имеет право произвести по 6 замен в каждой партии, кроме либеро.</a:t>
            </a:r>
          </a:p>
        </p:txBody>
      </p:sp>
    </p:spTree>
    <p:extLst>
      <p:ext uri="{BB962C8B-B14F-4D97-AF65-F5344CB8AC3E}">
        <p14:creationId xmlns:p14="http://schemas.microsoft.com/office/powerpoint/2010/main" val="3552178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55576" y="116632"/>
            <a:ext cx="7773488" cy="936104"/>
          </a:xfrm>
        </p:spPr>
        <p:txBody>
          <a:bodyPr>
            <a:normAutofit/>
          </a:bodyPr>
          <a:lstStyle/>
          <a:p>
            <a:r>
              <a:rPr lang="ru-RU" sz="3600" dirty="0"/>
              <a:t>НАРУШЕНИЯ ПРАВИЛ В ВОЛЕЙБОЛЕ</a:t>
            </a:r>
          </a:p>
        </p:txBody>
      </p:sp>
      <p:sp>
        <p:nvSpPr>
          <p:cNvPr id="3" name="Подзаголовок 2"/>
          <p:cNvSpPr>
            <a:spLocks noGrp="1"/>
          </p:cNvSpPr>
          <p:nvPr>
            <p:ph type="subTitle" idx="1"/>
          </p:nvPr>
        </p:nvSpPr>
        <p:spPr>
          <a:xfrm>
            <a:off x="899592" y="1268760"/>
            <a:ext cx="7560840" cy="5328592"/>
          </a:xfrm>
        </p:spPr>
        <p:txBody>
          <a:bodyPr>
            <a:normAutofit/>
          </a:bodyPr>
          <a:lstStyle/>
          <a:p>
            <a:pPr algn="ctr"/>
            <a:r>
              <a:rPr lang="ru-RU" sz="3600" dirty="0"/>
              <a:t>При </a:t>
            </a:r>
            <a:r>
              <a:rPr lang="ru-RU" sz="3600" dirty="0" smtClean="0"/>
              <a:t>подаче</a:t>
            </a:r>
          </a:p>
          <a:p>
            <a:pPr marL="457200" indent="-457200" algn="l">
              <a:buFont typeface="Arial" pitchFamily="34" charset="0"/>
              <a:buChar char="•"/>
            </a:pPr>
            <a:r>
              <a:rPr lang="ru-RU" dirty="0" smtClean="0"/>
              <a:t>Игрок </a:t>
            </a:r>
            <a:r>
              <a:rPr lang="ru-RU" dirty="0"/>
              <a:t>заступил ногой на пространство </a:t>
            </a:r>
            <a:r>
              <a:rPr lang="ru-RU" dirty="0" smtClean="0"/>
              <a:t>площадки.</a:t>
            </a:r>
          </a:p>
          <a:p>
            <a:pPr marL="457200" indent="-457200" algn="l">
              <a:buFont typeface="Arial" pitchFamily="34" charset="0"/>
              <a:buChar char="•"/>
            </a:pPr>
            <a:r>
              <a:rPr lang="ru-RU" dirty="0" smtClean="0"/>
              <a:t>Игрок </a:t>
            </a:r>
            <a:r>
              <a:rPr lang="ru-RU" dirty="0"/>
              <a:t>подбросил и поймал </a:t>
            </a:r>
            <a:r>
              <a:rPr lang="ru-RU" dirty="0" smtClean="0"/>
              <a:t>мяч.</a:t>
            </a:r>
          </a:p>
          <a:p>
            <a:pPr marL="457200" indent="-457200" algn="l">
              <a:buFont typeface="Arial" pitchFamily="34" charset="0"/>
              <a:buChar char="•"/>
            </a:pPr>
            <a:r>
              <a:rPr lang="ru-RU" dirty="0" smtClean="0"/>
              <a:t>По </a:t>
            </a:r>
            <a:r>
              <a:rPr lang="ru-RU" dirty="0"/>
              <a:t>истечении 8 секунд после свистка судьи мяч передаётся команде соперников</a:t>
            </a:r>
            <a:r>
              <a:rPr lang="ru-RU" dirty="0" smtClean="0"/>
              <a:t>.</a:t>
            </a:r>
          </a:p>
          <a:p>
            <a:pPr marL="457200" indent="-457200" algn="l">
              <a:buFont typeface="Arial" pitchFamily="34" charset="0"/>
              <a:buChar char="•"/>
            </a:pPr>
            <a:r>
              <a:rPr lang="ru-RU" dirty="0" smtClean="0"/>
              <a:t> Касание </a:t>
            </a:r>
            <a:r>
              <a:rPr lang="ru-RU" dirty="0"/>
              <a:t>антенны </a:t>
            </a:r>
            <a:r>
              <a:rPr lang="ru-RU" dirty="0" smtClean="0"/>
              <a:t>мячом.</a:t>
            </a:r>
          </a:p>
          <a:p>
            <a:pPr marL="457200" indent="-457200" algn="l">
              <a:buFont typeface="Arial" pitchFamily="34" charset="0"/>
              <a:buChar char="•"/>
            </a:pPr>
            <a:r>
              <a:rPr lang="ru-RU" dirty="0" smtClean="0"/>
              <a:t>Совершил </a:t>
            </a:r>
            <a:r>
              <a:rPr lang="ru-RU" dirty="0"/>
              <a:t>подачу до свистка судьи.</a:t>
            </a:r>
          </a:p>
        </p:txBody>
      </p:sp>
    </p:spTree>
    <p:extLst>
      <p:ext uri="{BB962C8B-B14F-4D97-AF65-F5344CB8AC3E}">
        <p14:creationId xmlns:p14="http://schemas.microsoft.com/office/powerpoint/2010/main" val="302694074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60648"/>
            <a:ext cx="7701480" cy="792088"/>
          </a:xfrm>
        </p:spPr>
        <p:txBody>
          <a:bodyPr>
            <a:normAutofit fontScale="90000"/>
          </a:bodyPr>
          <a:lstStyle/>
          <a:p>
            <a:pPr algn="ctr"/>
            <a:r>
              <a:rPr lang="ru-RU" dirty="0"/>
              <a:t>При розыгрыше</a:t>
            </a:r>
          </a:p>
        </p:txBody>
      </p:sp>
      <p:sp>
        <p:nvSpPr>
          <p:cNvPr id="3" name="Подзаголовок 2"/>
          <p:cNvSpPr>
            <a:spLocks noGrp="1"/>
          </p:cNvSpPr>
          <p:nvPr>
            <p:ph type="subTitle" idx="1"/>
          </p:nvPr>
        </p:nvSpPr>
        <p:spPr>
          <a:xfrm>
            <a:off x="539552" y="1196752"/>
            <a:ext cx="7848872" cy="5256584"/>
          </a:xfrm>
        </p:spPr>
        <p:txBody>
          <a:bodyPr>
            <a:normAutofit/>
          </a:bodyPr>
          <a:lstStyle/>
          <a:p>
            <a:pPr marL="457200" indent="-457200" algn="l">
              <a:buFont typeface="Arial" pitchFamily="34" charset="0"/>
              <a:buChar char="•"/>
            </a:pPr>
            <a:r>
              <a:rPr lang="ru-RU" dirty="0"/>
              <a:t>Сделано более трёх </a:t>
            </a:r>
            <a:r>
              <a:rPr lang="ru-RU" dirty="0" smtClean="0"/>
              <a:t>касаний.</a:t>
            </a:r>
          </a:p>
          <a:p>
            <a:pPr marL="457200" indent="-457200" algn="l">
              <a:buFont typeface="Arial" pitchFamily="34" charset="0"/>
              <a:buChar char="•"/>
            </a:pPr>
            <a:r>
              <a:rPr lang="ru-RU" dirty="0" smtClean="0"/>
              <a:t>Касание </a:t>
            </a:r>
            <a:r>
              <a:rPr lang="ru-RU" dirty="0"/>
              <a:t>верхнего края сетки игроком, выполняющим активное игровое </a:t>
            </a:r>
            <a:r>
              <a:rPr lang="ru-RU" dirty="0" smtClean="0"/>
              <a:t>действие.</a:t>
            </a:r>
          </a:p>
          <a:p>
            <a:pPr marL="457200" indent="-457200" algn="l">
              <a:buFont typeface="Arial" pitchFamily="34" charset="0"/>
              <a:buChar char="•"/>
            </a:pPr>
            <a:r>
              <a:rPr lang="ru-RU" dirty="0" smtClean="0"/>
              <a:t>Заступ </a:t>
            </a:r>
            <a:r>
              <a:rPr lang="ru-RU" dirty="0"/>
              <a:t>игроком задней линии трёхметровой линии при </a:t>
            </a:r>
            <a:r>
              <a:rPr lang="ru-RU" dirty="0" smtClean="0"/>
              <a:t>атаке.</a:t>
            </a:r>
          </a:p>
          <a:p>
            <a:pPr marL="457200" indent="-457200" algn="l">
              <a:buFont typeface="Arial" pitchFamily="34" charset="0"/>
              <a:buChar char="•"/>
            </a:pPr>
            <a:r>
              <a:rPr lang="ru-RU" dirty="0" smtClean="0"/>
              <a:t>Ошибка </a:t>
            </a:r>
            <a:r>
              <a:rPr lang="ru-RU" dirty="0"/>
              <a:t>на приёме: двойное касание или задержка </a:t>
            </a:r>
            <a:r>
              <a:rPr lang="ru-RU" dirty="0" smtClean="0"/>
              <a:t>мяча.</a:t>
            </a:r>
          </a:p>
          <a:p>
            <a:pPr marL="457200" indent="-457200" algn="l">
              <a:buFont typeface="Arial" pitchFamily="34" charset="0"/>
              <a:buChar char="•"/>
            </a:pPr>
            <a:r>
              <a:rPr lang="ru-RU" dirty="0" smtClean="0"/>
              <a:t>Касание </a:t>
            </a:r>
            <a:r>
              <a:rPr lang="ru-RU" dirty="0"/>
              <a:t>антенны мячом при </a:t>
            </a:r>
            <a:r>
              <a:rPr lang="ru-RU" dirty="0" smtClean="0"/>
              <a:t>ударе.</a:t>
            </a:r>
          </a:p>
          <a:p>
            <a:pPr marL="457200" indent="-457200" algn="l">
              <a:buFont typeface="Arial" pitchFamily="34" charset="0"/>
              <a:buChar char="•"/>
            </a:pPr>
            <a:r>
              <a:rPr lang="ru-RU" dirty="0" smtClean="0"/>
              <a:t>Заступ </a:t>
            </a:r>
            <a:r>
              <a:rPr lang="ru-RU" dirty="0"/>
              <a:t>на игровую половину противника.</a:t>
            </a:r>
          </a:p>
        </p:txBody>
      </p:sp>
    </p:spTree>
    <p:extLst>
      <p:ext uri="{BB962C8B-B14F-4D97-AF65-F5344CB8AC3E}">
        <p14:creationId xmlns:p14="http://schemas.microsoft.com/office/powerpoint/2010/main" val="2595021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188640"/>
            <a:ext cx="7773488" cy="792088"/>
          </a:xfrm>
        </p:spPr>
        <p:txBody>
          <a:bodyPr>
            <a:normAutofit fontScale="90000"/>
          </a:bodyPr>
          <a:lstStyle/>
          <a:p>
            <a:pPr algn="ctr"/>
            <a:r>
              <a:rPr lang="ru-RU" dirty="0"/>
              <a:t>Регламент</a:t>
            </a:r>
          </a:p>
        </p:txBody>
      </p:sp>
      <p:sp>
        <p:nvSpPr>
          <p:cNvPr id="3" name="Подзаголовок 2"/>
          <p:cNvSpPr>
            <a:spLocks noGrp="1"/>
          </p:cNvSpPr>
          <p:nvPr>
            <p:ph type="subTitle" idx="1"/>
          </p:nvPr>
        </p:nvSpPr>
        <p:spPr>
          <a:xfrm>
            <a:off x="395536" y="1052736"/>
            <a:ext cx="8208912" cy="5184576"/>
          </a:xfrm>
        </p:spPr>
        <p:txBody>
          <a:bodyPr/>
          <a:lstStyle/>
          <a:p>
            <a:pPr marL="457200" indent="-457200" algn="l">
              <a:buFont typeface="Arial" pitchFamily="34" charset="0"/>
              <a:buChar char="•"/>
            </a:pPr>
            <a:r>
              <a:rPr lang="ru-RU" dirty="0"/>
              <a:t>Нарушение расстановки.</a:t>
            </a:r>
          </a:p>
          <a:p>
            <a:pPr marL="457200" indent="-457200" algn="l">
              <a:buFont typeface="Arial" pitchFamily="34" charset="0"/>
              <a:buChar char="•"/>
            </a:pPr>
            <a:r>
              <a:rPr lang="ru-RU" dirty="0" smtClean="0"/>
              <a:t>Неспортивное </a:t>
            </a:r>
            <a:r>
              <a:rPr lang="ru-RU" dirty="0"/>
              <a:t>поведение одного из игроков или тренера.</a:t>
            </a:r>
          </a:p>
          <a:p>
            <a:pPr marL="457200" indent="-457200" algn="l">
              <a:buFont typeface="Arial" pitchFamily="34" charset="0"/>
              <a:buChar char="•"/>
            </a:pPr>
            <a:r>
              <a:rPr lang="ru-RU" dirty="0" smtClean="0"/>
              <a:t>Касание </a:t>
            </a:r>
            <a:r>
              <a:rPr lang="ru-RU" dirty="0"/>
              <a:t>верхнего </a:t>
            </a:r>
            <a:r>
              <a:rPr lang="ru-RU" dirty="0" smtClean="0"/>
              <a:t>края </a:t>
            </a:r>
            <a:r>
              <a:rPr lang="ru-RU" dirty="0"/>
              <a:t>сетки.</a:t>
            </a:r>
          </a:p>
        </p:txBody>
      </p:sp>
      <p:pic>
        <p:nvPicPr>
          <p:cNvPr id="1126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123728" y="3212976"/>
            <a:ext cx="4608512" cy="3077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292912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11560" y="332656"/>
            <a:ext cx="7773488" cy="864096"/>
          </a:xfrm>
        </p:spPr>
        <p:txBody>
          <a:bodyPr>
            <a:normAutofit/>
          </a:bodyPr>
          <a:lstStyle/>
          <a:p>
            <a:pPr algn="ctr"/>
            <a:r>
              <a:rPr lang="ru-RU" sz="4800" dirty="0" smtClean="0"/>
              <a:t>Игровая площадка</a:t>
            </a:r>
            <a:endParaRPr lang="ru-RU" sz="4800" dirty="0"/>
          </a:p>
        </p:txBody>
      </p:sp>
      <p:sp>
        <p:nvSpPr>
          <p:cNvPr id="4" name="Подзаголовок 3"/>
          <p:cNvSpPr>
            <a:spLocks noGrp="1"/>
          </p:cNvSpPr>
          <p:nvPr>
            <p:ph type="subTitle" idx="1"/>
          </p:nvPr>
        </p:nvSpPr>
        <p:spPr>
          <a:xfrm>
            <a:off x="683568" y="1268760"/>
            <a:ext cx="7704856" cy="3816424"/>
          </a:xfrm>
        </p:spPr>
        <p:txBody>
          <a:bodyPr/>
          <a:lstStyle/>
          <a:p>
            <a:pPr algn="l"/>
            <a:r>
              <a:rPr lang="ru-RU" dirty="0" smtClean="0">
                <a:latin typeface="Times New Roman" pitchFamily="18" charset="0"/>
                <a:cs typeface="Times New Roman" pitchFamily="18" charset="0"/>
              </a:rPr>
              <a:t>Игра </a:t>
            </a:r>
            <a:r>
              <a:rPr lang="ru-RU" dirty="0">
                <a:latin typeface="Times New Roman" pitchFamily="18" charset="0"/>
                <a:cs typeface="Times New Roman" pitchFamily="18" charset="0"/>
              </a:rPr>
              <a:t>ведётся на прямоугольной площадке размером 18х9 метров. Волейбольная площадка разделена посередине сеткой. Высота сетки для мужчин — 2,43 м, для женщин — 2,24 м. Игра ведётся сферическим мячом </a:t>
            </a:r>
            <a:r>
              <a:rPr lang="ru-RU" dirty="0" smtClean="0">
                <a:effectLst>
                  <a:outerShdw blurRad="38100" dist="38100" dir="2700000" algn="tl">
                    <a:srgbClr val="000000">
                      <a:alpha val="43137"/>
                    </a:srgbClr>
                  </a:outerShdw>
                </a:effectLst>
                <a:latin typeface="Times New Roman" pitchFamily="18" charset="0"/>
                <a:cs typeface="Times New Roman" pitchFamily="18" charset="0"/>
              </a:rPr>
              <a:t>окружностью</a:t>
            </a:r>
            <a:r>
              <a:rPr lang="ru-RU" dirty="0" smtClean="0">
                <a:latin typeface="Times New Roman" pitchFamily="18" charset="0"/>
                <a:cs typeface="Times New Roman" pitchFamily="18" charset="0"/>
              </a:rPr>
              <a:t> </a:t>
            </a:r>
            <a:r>
              <a:rPr lang="ru-RU" dirty="0">
                <a:latin typeface="Times New Roman" pitchFamily="18" charset="0"/>
                <a:cs typeface="Times New Roman" pitchFamily="18" charset="0"/>
              </a:rPr>
              <a:t>65—67 см, массой 260—280 г.</a:t>
            </a:r>
          </a:p>
        </p:txBody>
      </p:sp>
      <p:pic>
        <p:nvPicPr>
          <p:cNvPr id="102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19672" y="3501007"/>
            <a:ext cx="5184576" cy="31021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126971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19467" y="188640"/>
            <a:ext cx="7865581" cy="1008112"/>
          </a:xfrm>
        </p:spPr>
        <p:txBody>
          <a:bodyPr>
            <a:normAutofit/>
          </a:bodyPr>
          <a:lstStyle/>
          <a:p>
            <a:pPr algn="l"/>
            <a:r>
              <a:rPr lang="ru-RU" sz="2000" dirty="0" smtClean="0"/>
              <a:t>                    Размеры и линии            «Зоны» и перемещение игроков»</a:t>
            </a:r>
            <a:endParaRPr lang="ru-RU" sz="2000" dirty="0"/>
          </a:p>
        </p:txBody>
      </p:sp>
      <p:sp>
        <p:nvSpPr>
          <p:cNvPr id="3" name="Подзаголовок 2"/>
          <p:cNvSpPr>
            <a:spLocks noGrp="1"/>
          </p:cNvSpPr>
          <p:nvPr>
            <p:ph type="subTitle" idx="1"/>
          </p:nvPr>
        </p:nvSpPr>
        <p:spPr>
          <a:xfrm>
            <a:off x="467544" y="2708920"/>
            <a:ext cx="7920552" cy="3960440"/>
          </a:xfrm>
        </p:spPr>
        <p:txBody>
          <a:bodyPr/>
          <a:lstStyle/>
          <a:p>
            <a:endParaRPr lang="ru-RU" dirty="0"/>
          </a:p>
        </p:txBody>
      </p:sp>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9466" y="1556792"/>
            <a:ext cx="8022241" cy="46561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21936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260648"/>
            <a:ext cx="7701480" cy="864096"/>
          </a:xfrm>
        </p:spPr>
        <p:txBody>
          <a:bodyPr>
            <a:normAutofit/>
          </a:bodyPr>
          <a:lstStyle/>
          <a:p>
            <a:pPr algn="ctr"/>
            <a:r>
              <a:rPr lang="ru-RU" dirty="0" smtClean="0"/>
              <a:t>Состав команды</a:t>
            </a:r>
            <a:endParaRPr lang="ru-RU" dirty="0"/>
          </a:p>
        </p:txBody>
      </p:sp>
      <p:sp>
        <p:nvSpPr>
          <p:cNvPr id="3" name="Подзаголовок 2"/>
          <p:cNvSpPr>
            <a:spLocks noGrp="1"/>
          </p:cNvSpPr>
          <p:nvPr>
            <p:ph type="subTitle" idx="1"/>
          </p:nvPr>
        </p:nvSpPr>
        <p:spPr>
          <a:xfrm>
            <a:off x="827584" y="1052736"/>
            <a:ext cx="7560840" cy="5400600"/>
          </a:xfrm>
        </p:spPr>
        <p:txBody>
          <a:bodyPr/>
          <a:lstStyle/>
          <a:p>
            <a:pPr algn="l"/>
            <a:r>
              <a:rPr lang="ru-RU" dirty="0"/>
              <a:t>Каждая из двух команд может иметь в составе до 14 игроков, на поле в каждый момент времени могут находиться 6 игроков. </a:t>
            </a:r>
            <a:endParaRPr lang="ru-RU" dirty="0" smtClean="0"/>
          </a:p>
          <a:p>
            <a:pPr algn="l"/>
            <a:endParaRPr lang="ru-RU" dirty="0"/>
          </a:p>
        </p:txBody>
      </p:sp>
      <p:pic>
        <p:nvPicPr>
          <p:cNvPr id="3074"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t="24638" r="8330"/>
          <a:stretch/>
        </p:blipFill>
        <p:spPr bwMode="auto">
          <a:xfrm>
            <a:off x="1691680" y="2552745"/>
            <a:ext cx="6055599" cy="37337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3956026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Autofit/>
          </a:bodyPr>
          <a:lstStyle/>
          <a:p>
            <a:pPr lvl="0"/>
            <a:r>
              <a:rPr lang="ru-RU" sz="2400" dirty="0" smtClean="0">
                <a:solidFill>
                  <a:prstClr val="white"/>
                </a:solidFill>
              </a:rPr>
              <a:t>Цель игры — атакующим ударом добить мяч до пола, то есть до игровой поверхности площадки половины противника, или заставить его ошибиться. Игра начинается вводом мяча в игру при помощи подачи согласно жребию. </a:t>
            </a:r>
            <a:br>
              <a:rPr lang="ru-RU" sz="2400" dirty="0" smtClean="0">
                <a:solidFill>
                  <a:prstClr val="white"/>
                </a:solidFill>
              </a:rPr>
            </a:br>
            <a:endParaRPr lang="ru-RU" sz="2400" dirty="0"/>
          </a:p>
        </p:txBody>
      </p:sp>
      <p:sp>
        <p:nvSpPr>
          <p:cNvPr id="3" name="Подзаголовок 2"/>
          <p:cNvSpPr>
            <a:spLocks noGrp="1"/>
          </p:cNvSpPr>
          <p:nvPr>
            <p:ph type="subTitle" idx="1"/>
          </p:nvPr>
        </p:nvSpPr>
        <p:spPr/>
        <p:txBody>
          <a:bodyPr>
            <a:normAutofit/>
          </a:bodyPr>
          <a:lstStyle/>
          <a:p>
            <a:endParaRPr lang="ru-RU"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1720" y="2848615"/>
            <a:ext cx="5472608" cy="36848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859856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27584" y="476672"/>
            <a:ext cx="7776864" cy="792088"/>
          </a:xfrm>
        </p:spPr>
        <p:txBody>
          <a:bodyPr>
            <a:normAutofit/>
          </a:bodyPr>
          <a:lstStyle/>
          <a:p>
            <a:pPr algn="ctr"/>
            <a:r>
              <a:rPr lang="ru-RU" sz="4000" dirty="0"/>
              <a:t>ПОДАЧА В ВОЛЕЙБОЛЕ</a:t>
            </a:r>
          </a:p>
        </p:txBody>
      </p:sp>
      <p:sp>
        <p:nvSpPr>
          <p:cNvPr id="3" name="Подзаголовок 2"/>
          <p:cNvSpPr>
            <a:spLocks noGrp="1"/>
          </p:cNvSpPr>
          <p:nvPr>
            <p:ph type="subTitle" idx="1"/>
          </p:nvPr>
        </p:nvSpPr>
        <p:spPr>
          <a:xfrm>
            <a:off x="827584" y="1196752"/>
            <a:ext cx="7848872" cy="2088232"/>
          </a:xfrm>
        </p:spPr>
        <p:txBody>
          <a:bodyPr>
            <a:normAutofit fontScale="85000" lnSpcReduction="10000"/>
          </a:bodyPr>
          <a:lstStyle/>
          <a:p>
            <a:pPr algn="l"/>
            <a:r>
              <a:rPr lang="ru-RU" dirty="0" smtClean="0"/>
              <a:t>	Производится </a:t>
            </a:r>
            <a:r>
              <a:rPr lang="ru-RU" dirty="0"/>
              <a:t>из зоны подачи, которая находится за задней линией игровой площадки. Игрок, который совершает подачу не может ни одной частью тела коснуться игровой площадки. Особенно это касается подач в прыжке. В полете мяч может задеть сетку, но он не должен коснуться антенн или их мысленного продолжения вверх. </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3284984"/>
            <a:ext cx="6611888" cy="3135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8484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548680"/>
            <a:ext cx="8352928" cy="648072"/>
          </a:xfrm>
        </p:spPr>
        <p:txBody>
          <a:bodyPr>
            <a:normAutofit fontScale="90000"/>
          </a:bodyPr>
          <a:lstStyle/>
          <a:p>
            <a:pPr algn="ctr"/>
            <a:r>
              <a:rPr lang="ru-RU" sz="4400" dirty="0"/>
              <a:t>ПРИЕМ МЯЧА В ВОЛЕЙБОЛЕ</a:t>
            </a:r>
          </a:p>
        </p:txBody>
      </p:sp>
      <p:sp>
        <p:nvSpPr>
          <p:cNvPr id="3" name="Подзаголовок 2"/>
          <p:cNvSpPr>
            <a:spLocks noGrp="1"/>
          </p:cNvSpPr>
          <p:nvPr>
            <p:ph type="subTitle" idx="1"/>
          </p:nvPr>
        </p:nvSpPr>
        <p:spPr>
          <a:xfrm>
            <a:off x="611560" y="1196752"/>
            <a:ext cx="8208912" cy="1872208"/>
          </a:xfrm>
        </p:spPr>
        <p:txBody>
          <a:bodyPr>
            <a:normAutofit fontScale="92500" lnSpcReduction="20000"/>
          </a:bodyPr>
          <a:lstStyle/>
          <a:p>
            <a:r>
              <a:rPr lang="ru-RU" dirty="0"/>
              <a:t>Принять подачу может любой игрок, но чаще всего удар приходятся на игроков, стоящих на задней линии. Игроки принимающий команды могут перебрасывать мяч друг другу, но после трех касаний мяч должен быть на площадке противника. Так же принимать мяч можно любой частью тела, но задерживать его не допустимо.</a:t>
            </a:r>
          </a:p>
        </p:txBody>
      </p:sp>
      <p:pic>
        <p:nvPicPr>
          <p:cNvPr id="614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7584" y="3594168"/>
            <a:ext cx="4064100" cy="26772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300192" y="3284984"/>
            <a:ext cx="2148438" cy="3179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712875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251520" y="404664"/>
            <a:ext cx="8640960" cy="504056"/>
          </a:xfrm>
        </p:spPr>
        <p:txBody>
          <a:bodyPr>
            <a:normAutofit fontScale="90000"/>
          </a:bodyPr>
          <a:lstStyle/>
          <a:p>
            <a:pPr algn="ctr"/>
            <a:r>
              <a:rPr lang="ru-RU" dirty="0"/>
              <a:t>АТАКА В ВОЛЕЙБОЛЕ</a:t>
            </a:r>
          </a:p>
        </p:txBody>
      </p:sp>
      <p:sp>
        <p:nvSpPr>
          <p:cNvPr id="3" name="Подзаголовок 2"/>
          <p:cNvSpPr>
            <a:spLocks noGrp="1"/>
          </p:cNvSpPr>
          <p:nvPr>
            <p:ph type="subTitle" idx="1"/>
          </p:nvPr>
        </p:nvSpPr>
        <p:spPr>
          <a:xfrm>
            <a:off x="467544" y="980728"/>
            <a:ext cx="7920552" cy="2016224"/>
          </a:xfrm>
        </p:spPr>
        <p:txBody>
          <a:bodyPr>
            <a:normAutofit/>
          </a:bodyPr>
          <a:lstStyle/>
          <a:p>
            <a:pPr algn="l"/>
            <a:r>
              <a:rPr lang="ru-RU" dirty="0"/>
              <a:t>Стандартный пример атаки выглядит так: мяч принимается игроком задней линии (касание 1), доводится до связующего игрока (касание 2), в свою очередь он передает мяч игроку атаки (касание 3). </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3608" y="2924944"/>
            <a:ext cx="6152232" cy="34606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443817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39552" y="404664"/>
            <a:ext cx="7845496" cy="648072"/>
          </a:xfrm>
        </p:spPr>
        <p:txBody>
          <a:bodyPr>
            <a:noAutofit/>
          </a:bodyPr>
          <a:lstStyle/>
          <a:p>
            <a:r>
              <a:rPr lang="ru-RU" sz="4400" dirty="0"/>
              <a:t>БЛОКИРОВАНИЕ В ВОЛЕЙБОЛЕ</a:t>
            </a:r>
          </a:p>
        </p:txBody>
      </p:sp>
      <p:sp>
        <p:nvSpPr>
          <p:cNvPr id="3" name="Подзаголовок 2"/>
          <p:cNvSpPr>
            <a:spLocks noGrp="1"/>
          </p:cNvSpPr>
          <p:nvPr>
            <p:ph type="subTitle" idx="1"/>
          </p:nvPr>
        </p:nvSpPr>
        <p:spPr>
          <a:xfrm>
            <a:off x="683568" y="1052736"/>
            <a:ext cx="7704528" cy="2232248"/>
          </a:xfrm>
        </p:spPr>
        <p:txBody>
          <a:bodyPr>
            <a:normAutofit/>
          </a:bodyPr>
          <a:lstStyle/>
          <a:p>
            <a:r>
              <a:rPr lang="ru-RU" dirty="0"/>
              <a:t>Игровой прием, при котором защищающаяся команда препятствует переводу мяча на свою сторону, перекрывая его ход любой частью тела, обычно руками, перенесенными на сторону противника в пределах правил. </a:t>
            </a:r>
          </a:p>
        </p:txBody>
      </p:sp>
      <p:pic>
        <p:nvPicPr>
          <p:cNvPr id="9218"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558107" y="3292651"/>
            <a:ext cx="4844690" cy="33047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39952421"/>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Поток">
  <a:themeElements>
    <a:clrScheme name="Поток">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Поток">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Поток">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75</TotalTime>
  <Words>563</Words>
  <Application>Microsoft Office PowerPoint</Application>
  <PresentationFormat>Экран (4:3)</PresentationFormat>
  <Paragraphs>44</Paragraphs>
  <Slides>14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vt:i4>
      </vt:variant>
    </vt:vector>
  </HeadingPairs>
  <TitlesOfParts>
    <vt:vector size="15" baseType="lpstr">
      <vt:lpstr>Поток</vt:lpstr>
      <vt:lpstr>«ПРАВИЛА ИГРЫ В ВОЛЕЙБОЛ»</vt:lpstr>
      <vt:lpstr>Игровая площадка</vt:lpstr>
      <vt:lpstr>                    Размеры и линии            «Зоны» и перемещение игроков»</vt:lpstr>
      <vt:lpstr>Состав команды</vt:lpstr>
      <vt:lpstr>Цель игры — атакующим ударом добить мяч до пола, то есть до игровой поверхности площадки половины противника, или заставить его ошибиться. Игра начинается вводом мяча в игру при помощи подачи согласно жребию.  </vt:lpstr>
      <vt:lpstr>ПОДАЧА В ВОЛЕЙБОЛЕ</vt:lpstr>
      <vt:lpstr>ПРИЕМ МЯЧА В ВОЛЕЙБОЛЕ</vt:lpstr>
      <vt:lpstr>АТАКА В ВОЛЕЙБОЛЕ</vt:lpstr>
      <vt:lpstr>БЛОКИРОВАНИЕ В ВОЛЕЙБОЛЕ</vt:lpstr>
      <vt:lpstr>ЛИБЕРО В ВОЛЕЙБОЛЕ</vt:lpstr>
      <vt:lpstr>РЕГЛАМЕНТ ВОЛЕЙБОЛА</vt:lpstr>
      <vt:lpstr>НАРУШЕНИЯ ПРАВИЛ В ВОЛЕЙБОЛЕ</vt:lpstr>
      <vt:lpstr>При розыгрыше</vt:lpstr>
      <vt:lpstr>Регламент</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«ПРАВИЛА ИГРЫ В ВОЛЕЙБОЛ»</dc:title>
  <dc:creator>спотрзал</dc:creator>
  <cp:lastModifiedBy>спотрзал</cp:lastModifiedBy>
  <cp:revision>9</cp:revision>
  <dcterms:created xsi:type="dcterms:W3CDTF">2021-06-30T06:13:54Z</dcterms:created>
  <dcterms:modified xsi:type="dcterms:W3CDTF">2022-11-02T09:57:20Z</dcterms:modified>
</cp:coreProperties>
</file>