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75" r:id="rId3"/>
    <p:sldId id="258" r:id="rId4"/>
    <p:sldId id="378" r:id="rId5"/>
    <p:sldId id="266" r:id="rId6"/>
    <p:sldId id="406" r:id="rId7"/>
    <p:sldId id="407" r:id="rId8"/>
    <p:sldId id="410" r:id="rId9"/>
    <p:sldId id="411" r:id="rId10"/>
    <p:sldId id="285" r:id="rId11"/>
    <p:sldId id="260" r:id="rId12"/>
    <p:sldId id="286" r:id="rId13"/>
    <p:sldId id="300" r:id="rId14"/>
    <p:sldId id="298" r:id="rId15"/>
    <p:sldId id="299" r:id="rId16"/>
    <p:sldId id="295" r:id="rId17"/>
    <p:sldId id="294" r:id="rId18"/>
    <p:sldId id="296" r:id="rId19"/>
    <p:sldId id="304" r:id="rId20"/>
    <p:sldId id="302" r:id="rId21"/>
    <p:sldId id="287" r:id="rId22"/>
    <p:sldId id="288" r:id="rId23"/>
    <p:sldId id="289" r:id="rId24"/>
    <p:sldId id="290" r:id="rId25"/>
    <p:sldId id="291" r:id="rId26"/>
    <p:sldId id="275" r:id="rId27"/>
    <p:sldId id="276" r:id="rId28"/>
    <p:sldId id="277" r:id="rId29"/>
    <p:sldId id="292" r:id="rId30"/>
    <p:sldId id="303" r:id="rId31"/>
    <p:sldId id="270" r:id="rId32"/>
    <p:sldId id="279" r:id="rId3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96" y="5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41BB-9422-4750-852A-880D11F964E7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64158-BEB8-4E29-971A-12EE71214FEE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80999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41BB-9422-4750-852A-880D11F964E7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64158-BEB8-4E29-971A-12EE71214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28886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41BB-9422-4750-852A-880D11F964E7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64158-BEB8-4E29-971A-12EE71214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7578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41BB-9422-4750-852A-880D11F964E7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64158-BEB8-4E29-971A-12EE71214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3134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41BB-9422-4750-852A-880D11F964E7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64158-BEB8-4E29-971A-12EE71214FEE}" type="slidenum">
              <a:rPr lang="ru-RU" smtClean="0"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8272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41BB-9422-4750-852A-880D11F964E7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64158-BEB8-4E29-971A-12EE71214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744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41BB-9422-4750-852A-880D11F964E7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64158-BEB8-4E29-971A-12EE71214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5289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41BB-9422-4750-852A-880D11F964E7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64158-BEB8-4E29-971A-12EE71214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3869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41BB-9422-4750-852A-880D11F964E7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64158-BEB8-4E29-971A-12EE71214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4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CCB41BB-9422-4750-852A-880D11F964E7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B664158-BEB8-4E29-971A-12EE71214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509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CB41BB-9422-4750-852A-880D11F964E7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664158-BEB8-4E29-971A-12EE71214F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64439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3CCB41BB-9422-4750-852A-880D11F964E7}" type="datetimeFigureOut">
              <a:rPr lang="ru-RU" smtClean="0"/>
              <a:t>30.10.2022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B664158-BEB8-4E29-971A-12EE71214FEE}" type="slidenum">
              <a:rPr lang="ru-RU" smtClean="0"/>
              <a:t>‹#›</a:t>
            </a:fld>
            <a:endParaRPr lang="ru-RU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755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s://7.math.ru/teacher-info" TargetMode="External"/><Relationship Id="rId13" Type="http://schemas.openxmlformats.org/officeDocument/2006/relationships/hyperlink" Target="https://fioco.ru/ru/osoko" TargetMode="External"/><Relationship Id="rId3" Type="http://schemas.openxmlformats.org/officeDocument/2006/relationships/hyperlink" Target="https://pisa.e-wd.org/" TargetMode="External"/><Relationship Id="rId7" Type="http://schemas.openxmlformats.org/officeDocument/2006/relationships/hyperlink" Target="https://www.youtube.com/channel/UC3VBIQqfHIpSdGtWVSVsU5A" TargetMode="External"/><Relationship Id="rId12" Type="http://schemas.openxmlformats.org/officeDocument/2006/relationships/hyperlink" Target="http://skiv.instrao.ru/content/board1/rabochie-materialy/&#1052;&#1043;_5_&#1052;&#1077;&#1090;&#1086;&#1076;&#1080;&#1095;&#1077;&#1089;&#1082;&#1080;&#1077;&#1056;&#1077;&#1082;&#1086;&#1084;&#1077;&#1085;&#1076;&#1072;&#1094;&#1080;&#1080;_2022.pdf" TargetMode="External"/><Relationship Id="rId2" Type="http://schemas.openxmlformats.org/officeDocument/2006/relationships/hyperlink" Target="https://fioco.ru/pisa" TargetMode="External"/><Relationship Id="rId16" Type="http://schemas.openxmlformats.org/officeDocument/2006/relationships/hyperlink" Target="https://vk.com/wall-206737446_3163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youtube.com/watch?v=tAQ_3blpY4Y" TargetMode="External"/><Relationship Id="rId11" Type="http://schemas.openxmlformats.org/officeDocument/2006/relationships/hyperlink" Target="http://skiv.instrao.ru/content/news/134/" TargetMode="External"/><Relationship Id="rId5" Type="http://schemas.openxmlformats.org/officeDocument/2006/relationships/hyperlink" Target="http://skiv.instrao.ru/bank-zadaniy/matematicheskaya-gramotnost/" TargetMode="External"/><Relationship Id="rId15" Type="http://schemas.openxmlformats.org/officeDocument/2006/relationships/hyperlink" Target="http://demo.mcko.ru/test/" TargetMode="External"/><Relationship Id="rId10" Type="http://schemas.openxmlformats.org/officeDocument/2006/relationships/hyperlink" Target="https://educont.ru/" TargetMode="External"/><Relationship Id="rId4" Type="http://schemas.openxmlformats.org/officeDocument/2006/relationships/hyperlink" Target="https://fg.resh.edu.ru/" TargetMode="External"/><Relationship Id="rId9" Type="http://schemas.openxmlformats.org/officeDocument/2006/relationships/hyperlink" Target="https://educont.ru/courses" TargetMode="External"/><Relationship Id="rId14" Type="http://schemas.openxmlformats.org/officeDocument/2006/relationships/hyperlink" Target="https://mcko.ru/pages/children_with_disabilities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6600" b="1" dirty="0"/>
              <a:t>Математическая грамотность, как компонент функциональной грамотности школьника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Ардарова </a:t>
            </a:r>
            <a:r>
              <a:rPr lang="ru-RU" sz="2000" dirty="0" err="1">
                <a:solidFill>
                  <a:schemeClr val="tx1"/>
                </a:solidFill>
              </a:rPr>
              <a:t>н.в</a:t>
            </a:r>
            <a:r>
              <a:rPr lang="ru-RU" sz="2000" dirty="0">
                <a:solidFill>
                  <a:schemeClr val="tx1"/>
                </a:solidFill>
              </a:rPr>
              <a:t>.</a:t>
            </a:r>
          </a:p>
          <a:p>
            <a:r>
              <a:rPr lang="ru-RU" sz="2000" dirty="0">
                <a:solidFill>
                  <a:schemeClr val="tx1"/>
                </a:solidFill>
              </a:rPr>
              <a:t>Учитель математики</a:t>
            </a:r>
          </a:p>
          <a:p>
            <a:r>
              <a:rPr lang="ru-RU" sz="2000" dirty="0">
                <a:solidFill>
                  <a:schemeClr val="tx1"/>
                </a:solidFill>
              </a:rPr>
              <a:t>«Кривомузгинская </a:t>
            </a:r>
            <a:r>
              <a:rPr lang="ru-RU" sz="2000" dirty="0" err="1">
                <a:solidFill>
                  <a:schemeClr val="tx1"/>
                </a:solidFill>
              </a:rPr>
              <a:t>сш</a:t>
            </a:r>
            <a:r>
              <a:rPr lang="ru-RU" sz="2000" dirty="0">
                <a:solidFill>
                  <a:schemeClr val="tx1"/>
                </a:solidFill>
              </a:rPr>
              <a:t> им. </a:t>
            </a:r>
            <a:r>
              <a:rPr lang="ru-RU" sz="2000" dirty="0" err="1">
                <a:solidFill>
                  <a:schemeClr val="tx1"/>
                </a:solidFill>
              </a:rPr>
              <a:t>м.з</a:t>
            </a:r>
            <a:r>
              <a:rPr lang="ru-RU" sz="2000" dirty="0">
                <a:solidFill>
                  <a:schemeClr val="tx1"/>
                </a:solidFill>
              </a:rPr>
              <a:t>. петрова» – филиал </a:t>
            </a:r>
          </a:p>
          <a:p>
            <a:r>
              <a:rPr lang="ru-RU" sz="2000" dirty="0" err="1">
                <a:solidFill>
                  <a:schemeClr val="tx1"/>
                </a:solidFill>
              </a:rPr>
              <a:t>мкоу</a:t>
            </a:r>
            <a:r>
              <a:rPr lang="ru-RU" sz="2000" dirty="0">
                <a:solidFill>
                  <a:schemeClr val="tx1"/>
                </a:solidFill>
              </a:rPr>
              <a:t> «Октябрьский лицей»</a:t>
            </a:r>
          </a:p>
          <a:p>
            <a:endParaRPr lang="ru-RU" sz="20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3686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377" y="518615"/>
            <a:ext cx="10945504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8000"/>
                </a:solidFill>
              </a:rPr>
              <a:t>«Функциональная грамотность» </a:t>
            </a:r>
            <a:r>
              <a:rPr lang="ru-RU" sz="2800" b="1" dirty="0">
                <a:solidFill>
                  <a:srgbClr val="008000"/>
                </a:solidFill>
              </a:rPr>
              <a:t>представлена шестью модулями, в число которых входят:</a:t>
            </a:r>
          </a:p>
          <a:p>
            <a:endParaRPr lang="ru-RU" sz="2800" b="1" dirty="0"/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dirty="0"/>
              <a:t>читательская грамотность, 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dirty="0"/>
              <a:t>математическая грамотность,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dirty="0"/>
              <a:t>естественно-научная грамотность,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dirty="0"/>
              <a:t>финансовая грамотность,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dirty="0"/>
              <a:t>глобальные компетенции,</a:t>
            </a:r>
          </a:p>
          <a:p>
            <a:pPr marL="571500" indent="-571500">
              <a:buFont typeface="Wingdings" panose="05000000000000000000" pitchFamily="2" charset="2"/>
              <a:buChar char="§"/>
            </a:pPr>
            <a:r>
              <a:rPr lang="ru-RU" sz="3600" dirty="0"/>
              <a:t>креативное мышление.</a:t>
            </a:r>
          </a:p>
        </p:txBody>
      </p:sp>
      <p:sp>
        <p:nvSpPr>
          <p:cNvPr id="3" name="AutoShape 2" descr="https://businesssetfree.com/wp-content/uploads/2013/09/iStock_000025573090XSmall-500x383@2x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7993388" y="2552131"/>
            <a:ext cx="4056598" cy="27483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789158" y="2183642"/>
            <a:ext cx="723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МГ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0279038" y="2183641"/>
            <a:ext cx="723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ЧГ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871045" y="3633937"/>
            <a:ext cx="10099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ЕНГ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0388221" y="3633936"/>
            <a:ext cx="723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ФГ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871045" y="5013348"/>
            <a:ext cx="7233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ГК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279037" y="5084231"/>
            <a:ext cx="98036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</a:rPr>
              <a:t>КМ</a:t>
            </a:r>
          </a:p>
        </p:txBody>
      </p:sp>
    </p:spTree>
    <p:extLst>
      <p:ext uri="{BB962C8B-B14F-4D97-AF65-F5344CB8AC3E}">
        <p14:creationId xmlns:p14="http://schemas.microsoft.com/office/powerpoint/2010/main" val="575582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9433" y="341194"/>
            <a:ext cx="11122925" cy="57759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750"/>
              </a:spcAft>
            </a:pPr>
            <a:r>
              <a:rPr lang="ru-RU" sz="3600" b="1" i="1" dirty="0">
                <a:solidFill>
                  <a:srgbClr val="008000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Математическая грамотность </a:t>
            </a:r>
            <a:r>
              <a:rPr lang="ru-RU" sz="2800" i="1" dirty="0"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– это способность человека мыслить математически, формулировать, применять и интерпретировать математику для решения задач в разнообразных практических контекстах. </a:t>
            </a:r>
          </a:p>
          <a:p>
            <a:pPr algn="just">
              <a:spcAft>
                <a:spcPts val="750"/>
              </a:spcAft>
            </a:pPr>
            <a:endParaRPr lang="ru-RU" sz="2400" i="1" dirty="0">
              <a:effectLst/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algn="just">
              <a:spcAft>
                <a:spcPts val="750"/>
              </a:spcAft>
            </a:pPr>
            <a:endParaRPr lang="ru-RU" sz="2400" i="1" dirty="0">
              <a:effectLst/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algn="just">
              <a:spcAft>
                <a:spcPts val="750"/>
              </a:spcAft>
            </a:pPr>
            <a:r>
              <a:rPr lang="ru-RU" sz="2400" i="1" dirty="0"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Она включает в себя понятия, процедуры и факты, а также инструменты для описания, объяснения и предсказания явлений. </a:t>
            </a:r>
          </a:p>
          <a:p>
            <a:pPr algn="just">
              <a:spcAft>
                <a:spcPts val="750"/>
              </a:spcAft>
            </a:pPr>
            <a:endParaRPr lang="ru-RU" sz="2400" i="1" dirty="0">
              <a:effectLst/>
              <a:latin typeface="Helvetica" panose="020B0604020202020204" pitchFamily="34" charset="0"/>
              <a:ea typeface="Times New Roman" panose="02020603050405020304" pitchFamily="18" charset="0"/>
              <a:cs typeface="Helvetica" panose="020B0604020202020204" pitchFamily="34" charset="0"/>
            </a:endParaRPr>
          </a:p>
          <a:p>
            <a:pPr algn="just">
              <a:spcAft>
                <a:spcPts val="750"/>
              </a:spcAft>
            </a:pPr>
            <a:r>
              <a:rPr lang="ru-RU" sz="2400" i="1" dirty="0"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Она помогает людям понять роль математики в мире, высказывать хорошо обоснованные суждения и принимать решения, которые должны принимать конструктивные, активные и размышляющие граждане в XXI веке».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88991" y="2212004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spcAft>
                <a:spcPts val="625"/>
              </a:spcAft>
            </a:pPr>
            <a:r>
              <a:rPr lang="ru-RU" dirty="0">
                <a:solidFill>
                  <a:srgbClr val="333333"/>
                </a:solidFill>
                <a:effectLst/>
                <a:latin typeface="Helvetica" panose="020B0604020202020204" pitchFamily="34" charset="0"/>
                <a:ea typeface="Times New Roman" panose="02020603050405020304" pitchFamily="18" charset="0"/>
                <a:cs typeface="Helvetica" panose="020B0604020202020204" pitchFamily="34" charset="0"/>
              </a:rPr>
              <a:t>В рамках исследования PISA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3878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2137" y="368490"/>
            <a:ext cx="11409529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008000"/>
                </a:solidFill>
              </a:rPr>
              <a:t>В рамках модуля «Математическая грамотность» педагогу необходимо организовать работу по развитию следующих умений: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 - математические знания, которые необходимы для повседневной практической деятельности, восприятия и интерпретации разнообразной информации;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 - математический стиль мышления, который проявляется в определённых приёмах и методах мышления (например, анализ и синтез, классификация и систематизация), логическое мышление, обеспечивающее возможность формулировать, обосновывать и доказывать суждения;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 - понимание особенностей применения математики для решения научных и прикладных задач. </a:t>
            </a:r>
          </a:p>
        </p:txBody>
      </p:sp>
    </p:spTree>
    <p:extLst>
      <p:ext uri="{BB962C8B-B14F-4D97-AF65-F5344CB8AC3E}">
        <p14:creationId xmlns:p14="http://schemas.microsoft.com/office/powerpoint/2010/main" val="23431174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73289" y="35656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73289" y="356569"/>
            <a:ext cx="10809027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Концептуальные рамки для разработки заданий по функциональной грамотности разрабатывались </a:t>
            </a:r>
            <a:r>
              <a:rPr lang="ru-RU" sz="2800" i="1" dirty="0"/>
              <a:t>с учётом</a:t>
            </a:r>
            <a:r>
              <a:rPr lang="ru-RU" sz="2800" dirty="0"/>
              <a:t> </a:t>
            </a:r>
            <a:r>
              <a:rPr lang="ru-RU" sz="2800" i="1" dirty="0"/>
              <a:t>особенностей</a:t>
            </a:r>
            <a:r>
              <a:rPr lang="ru-RU" sz="2800" dirty="0"/>
              <a:t> учащихся, </a:t>
            </a:r>
            <a:r>
              <a:rPr lang="ru-RU" sz="2800" i="1" dirty="0"/>
              <a:t>но с ориентацией </a:t>
            </a:r>
            <a:r>
              <a:rPr lang="ru-RU" sz="2800" dirty="0"/>
              <a:t>на рамки PISA2022.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/>
              <a:t>Основой для разработки банка заданий, как правило, являются различные ситуации </a:t>
            </a:r>
            <a:r>
              <a:rPr lang="ru-RU" sz="2800" i="1" dirty="0"/>
              <a:t>реальной жизни</a:t>
            </a:r>
            <a:r>
              <a:rPr lang="ru-RU" sz="2800" dirty="0"/>
              <a:t>.</a:t>
            </a:r>
          </a:p>
          <a:p>
            <a:pPr algn="just"/>
            <a:endParaRPr lang="ru-RU" sz="2800" dirty="0"/>
          </a:p>
          <a:p>
            <a:pPr algn="just"/>
            <a:r>
              <a:rPr lang="ru-RU" sz="2800" dirty="0"/>
              <a:t>Тексты и ситуации для учащихся 5-9-х классов по функциональной грамотности подбирались с учётом их </a:t>
            </a:r>
            <a:r>
              <a:rPr lang="ru-RU" sz="2800" i="1" dirty="0"/>
              <a:t>возрастных особенностей, релевантности для жизни, интереса учащихся и развития познавательной активности учащихся.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673755" y="5487250"/>
            <a:ext cx="6296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 (</a:t>
            </a:r>
            <a:r>
              <a:rPr lang="ru-RU" dirty="0" err="1"/>
              <a:t>Programme</a:t>
            </a:r>
            <a:r>
              <a:rPr lang="ru-RU" dirty="0"/>
              <a:t> </a:t>
            </a:r>
            <a:r>
              <a:rPr lang="ru-RU" dirty="0" err="1"/>
              <a:t>for</a:t>
            </a:r>
            <a:r>
              <a:rPr lang="ru-RU" dirty="0"/>
              <a:t> </a:t>
            </a:r>
            <a:r>
              <a:rPr lang="ru-RU" dirty="0" err="1"/>
              <a:t>International</a:t>
            </a:r>
            <a:r>
              <a:rPr lang="ru-RU" dirty="0"/>
              <a:t> </a:t>
            </a:r>
            <a:r>
              <a:rPr lang="ru-RU" dirty="0" err="1"/>
              <a:t>Students</a:t>
            </a:r>
            <a:r>
              <a:rPr lang="ru-RU" dirty="0"/>
              <a:t> </a:t>
            </a:r>
            <a:r>
              <a:rPr lang="ru-RU" dirty="0" err="1"/>
              <a:t>Assessment</a:t>
            </a:r>
            <a:r>
              <a:rPr lang="ru-RU" dirty="0"/>
              <a:t>)</a:t>
            </a:r>
            <a:endParaRPr lang="en-US" dirty="0"/>
          </a:p>
          <a:p>
            <a:r>
              <a:rPr lang="ru-RU" dirty="0"/>
              <a:t>программа оценки иностранных учащихся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6400" y="5225417"/>
            <a:ext cx="1282889" cy="58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8900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50375" y="2519149"/>
            <a:ext cx="1164154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− контекст;</a:t>
            </a:r>
          </a:p>
          <a:p>
            <a:endParaRPr lang="ru-RU" sz="3200" dirty="0"/>
          </a:p>
          <a:p>
            <a:r>
              <a:rPr lang="ru-RU" sz="3200" dirty="0"/>
              <a:t> − содержание математического образования;</a:t>
            </a:r>
          </a:p>
          <a:p>
            <a:endParaRPr lang="ru-RU" sz="3200" dirty="0"/>
          </a:p>
          <a:p>
            <a:r>
              <a:rPr lang="ru-RU" sz="3200" dirty="0"/>
              <a:t> − мыслительная деятельность.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73205" y="116133"/>
            <a:ext cx="111092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008000"/>
                </a:solidFill>
              </a:rPr>
              <a:t>Основа организации исследования математической грамотности включает три структурных компонента: </a:t>
            </a:r>
          </a:p>
        </p:txBody>
      </p:sp>
    </p:spTree>
    <p:extLst>
      <p:ext uri="{BB962C8B-B14F-4D97-AF65-F5344CB8AC3E}">
        <p14:creationId xmlns:p14="http://schemas.microsoft.com/office/powerpoint/2010/main" val="26345625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61565" y="586855"/>
            <a:ext cx="74128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dirty="0">
                <a:solidFill>
                  <a:srgbClr val="008000"/>
                </a:solidFill>
              </a:rPr>
              <a:t>Контексты заданий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069075" y="1941457"/>
            <a:ext cx="8375176" cy="37528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личный,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научный,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общественный,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образовательный,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- деловой/профессиональный.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316380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0023" y="135983"/>
            <a:ext cx="8526630" cy="144635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1" dirty="0">
                <a:solidFill>
                  <a:srgbClr val="008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Содержательная область оценки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008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(содержание математического образования)</a:t>
            </a:r>
            <a:endParaRPr lang="ru-RU" sz="3200" dirty="0">
              <a:solidFill>
                <a:srgbClr val="008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2138" y="1964478"/>
            <a:ext cx="11081982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Tx/>
              <a:buChar char="-"/>
            </a:pPr>
            <a:r>
              <a:rPr lang="ru-RU" sz="2400" b="1" dirty="0"/>
              <a:t>изменение и зависимости </a:t>
            </a:r>
            <a:r>
              <a:rPr lang="ru-RU" sz="2400" dirty="0"/>
              <a:t>– задания, связанные с математическим описанием зависимости между переменными в различных процессах, т.е. с алгебраическим материалом; </a:t>
            </a:r>
          </a:p>
          <a:p>
            <a:pPr marL="285750" indent="-285750" algn="just">
              <a:buFontTx/>
              <a:buChar char="-"/>
            </a:pPr>
            <a:r>
              <a:rPr lang="ru-RU" sz="2400" b="1" dirty="0"/>
              <a:t>пространство и форма </a:t>
            </a:r>
            <a:r>
              <a:rPr lang="ru-RU" sz="2400" dirty="0"/>
              <a:t>– задания, относящиеся к пространственным и плоским геометрическим формам и отношениям, т.е. к геометрическому материалу; </a:t>
            </a:r>
          </a:p>
          <a:p>
            <a:pPr marL="285750" indent="-285750" algn="just">
              <a:buFontTx/>
              <a:buChar char="-"/>
            </a:pPr>
            <a:r>
              <a:rPr lang="ru-RU" sz="2400" b="1" dirty="0"/>
              <a:t>количество</a:t>
            </a:r>
            <a:r>
              <a:rPr lang="ru-RU" sz="2400" dirty="0"/>
              <a:t> – задания, связанные с числами и отношениями между ними, в программах по математике этот материал чаще всего относится к курсу арифметики;</a:t>
            </a:r>
          </a:p>
          <a:p>
            <a:pPr marL="285750" indent="-285750" algn="just">
              <a:buFontTx/>
              <a:buChar char="-"/>
            </a:pPr>
            <a:r>
              <a:rPr lang="ru-RU" sz="2400" dirty="0"/>
              <a:t> </a:t>
            </a:r>
            <a:r>
              <a:rPr lang="ru-RU" sz="2400" b="1" dirty="0"/>
              <a:t>неопределённость и данные </a:t>
            </a:r>
            <a:r>
              <a:rPr lang="ru-RU" sz="2400" dirty="0"/>
              <a:t>– задания охватывают вероятностные и статистические явления и зависимости, которые являются предметом изучения разделов статистики и вероятности.</a:t>
            </a:r>
          </a:p>
        </p:txBody>
      </p:sp>
    </p:spTree>
    <p:extLst>
      <p:ext uri="{BB962C8B-B14F-4D97-AF65-F5344CB8AC3E}">
        <p14:creationId xmlns:p14="http://schemas.microsoft.com/office/powerpoint/2010/main" val="28105660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593204" y="218497"/>
            <a:ext cx="9063700" cy="1380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4400" b="1" dirty="0" err="1">
                <a:solidFill>
                  <a:srgbClr val="008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Компетентностная</a:t>
            </a:r>
            <a:r>
              <a:rPr lang="ru-RU" sz="4400" b="1" dirty="0">
                <a:solidFill>
                  <a:srgbClr val="008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область оценки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ru-RU" sz="2800" b="1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мыслительная деятельность)</a:t>
            </a:r>
            <a:endParaRPr lang="ru-RU" sz="2000" dirty="0">
              <a:solidFill>
                <a:srgbClr val="008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23582" y="2390510"/>
            <a:ext cx="676929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Tx/>
              <a:buChar char="-"/>
            </a:pPr>
            <a:r>
              <a:rPr lang="ru-RU" sz="3200" dirty="0"/>
              <a:t>Формулировать, </a:t>
            </a:r>
          </a:p>
          <a:p>
            <a:pPr marL="457200" indent="-457200">
              <a:buFontTx/>
              <a:buChar char="-"/>
            </a:pPr>
            <a:r>
              <a:rPr lang="ru-RU" sz="3200" dirty="0"/>
              <a:t>Применять, </a:t>
            </a:r>
          </a:p>
          <a:p>
            <a:pPr marL="457200" indent="-457200">
              <a:buFontTx/>
              <a:buChar char="-"/>
            </a:pPr>
            <a:r>
              <a:rPr lang="ru-RU" sz="3200" dirty="0"/>
              <a:t>Интерпретировать,  </a:t>
            </a:r>
          </a:p>
          <a:p>
            <a:pPr marL="457200" indent="-457200">
              <a:buFontTx/>
              <a:buChar char="-"/>
            </a:pPr>
            <a:r>
              <a:rPr lang="ru-RU" sz="3200" dirty="0"/>
              <a:t>Оценивать,</a:t>
            </a:r>
          </a:p>
          <a:p>
            <a:pPr marL="457200" indent="-457200">
              <a:buFontTx/>
              <a:buChar char="-"/>
            </a:pPr>
            <a:r>
              <a:rPr lang="ru-RU" sz="3200" dirty="0"/>
              <a:t>Рассуждать.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3127" y="1843718"/>
            <a:ext cx="3716968" cy="3872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2409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087" y="267800"/>
            <a:ext cx="10629303" cy="4785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4618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96037" y="253453"/>
            <a:ext cx="102221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Поэтапное развитие различных умений, составляющих основу математической грамотности</a:t>
            </a:r>
            <a:endParaRPr lang="ru-RU" sz="2800" dirty="0">
              <a:solidFill>
                <a:srgbClr val="00800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7602" y="1330389"/>
            <a:ext cx="8225013" cy="535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7346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799856" y="1268761"/>
            <a:ext cx="493204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endParaRPr lang="ru-RU" sz="4400" b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1886" y="286349"/>
            <a:ext cx="72162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ru-RU" sz="2800" b="1" dirty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С 1 сентября 2022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года начали  действовать обновлённые ФГОС в каждой школе.</a:t>
            </a:r>
            <a:endParaRPr lang="ru-RU" sz="2800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831328" y="286349"/>
            <a:ext cx="2723809" cy="1171429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08758" y="2276872"/>
            <a:ext cx="1164969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Georgia" panose="02040502050405020303" pitchFamily="18" charset="0"/>
              </a:rPr>
              <a:t>В обновлённых стандартах сформулированы определённые требования к предметам всей школьной программы каждого уровня.</a:t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0639" y="4489420"/>
            <a:ext cx="111865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</a:rPr>
              <a:t>В новых образовательных стандартах особое внимание уделяется </a:t>
            </a:r>
            <a:r>
              <a:rPr lang="ru-RU" sz="2800" dirty="0">
                <a:solidFill>
                  <a:schemeClr val="accent1">
                    <a:lumMod val="75000"/>
                  </a:schemeClr>
                </a:solidFill>
                <a:latin typeface="Georgia" panose="02040502050405020303" pitchFamily="18" charset="0"/>
              </a:rPr>
              <a:t>функциональной грамотности</a:t>
            </a:r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</a:rPr>
              <a:t> как приоритетной задаче. </a:t>
            </a:r>
          </a:p>
        </p:txBody>
      </p:sp>
    </p:spTree>
    <p:extLst>
      <p:ext uri="{BB962C8B-B14F-4D97-AF65-F5344CB8AC3E}">
        <p14:creationId xmlns:p14="http://schemas.microsoft.com/office/powerpoint/2010/main" val="297134623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77606" y="558207"/>
            <a:ext cx="7050905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Приёмы формирования </a:t>
            </a:r>
            <a:endParaRPr lang="en-US" sz="4000" b="1" dirty="0">
              <a:solidFill>
                <a:srgbClr val="008000"/>
              </a:solidFill>
              <a:latin typeface="Times New Roman" panose="02020603050405020304" pitchFamily="18" charset="0"/>
            </a:endParaRPr>
          </a:p>
          <a:p>
            <a:r>
              <a:rPr lang="ru-RU" sz="40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математической грамотности</a:t>
            </a:r>
            <a:endParaRPr lang="ru-RU" sz="4000" dirty="0">
              <a:solidFill>
                <a:srgbClr val="008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289" y="2113808"/>
            <a:ext cx="1160942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600" dirty="0">
                <a:solidFill>
                  <a:srgbClr val="33333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Технология критического мышления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Технология проблемного обучения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Проектная технология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Игровая технология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Информационно-коммуникационная технология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600" dirty="0" err="1">
                <a:latin typeface="Arial" panose="020B0604020202020204" pitchFamily="34" charset="0"/>
                <a:cs typeface="Arial" panose="020B0604020202020204" pitchFamily="34" charset="0"/>
              </a:rPr>
              <a:t>Здоровьесберегающая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 технология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Личностно-ориентированная технология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993988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4739"/>
            <a:ext cx="12172963" cy="265879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08001E3-6B8F-4E5C-B1A9-F91E0F79B7A0}"/>
              </a:ext>
            </a:extLst>
          </p:cNvPr>
          <p:cNvSpPr txBox="1"/>
          <p:nvPr/>
        </p:nvSpPr>
        <p:spPr>
          <a:xfrm>
            <a:off x="1068779" y="178130"/>
            <a:ext cx="89658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rgbClr val="008000"/>
                </a:solidFill>
              </a:rPr>
              <a:t>ПРИМЕР ЗАДАНИЯ С САЙТА </a:t>
            </a:r>
            <a:r>
              <a:rPr lang="en-US" sz="3200" b="1" u="sng" dirty="0">
                <a:solidFill>
                  <a:srgbClr val="008000"/>
                </a:solidFill>
              </a:rPr>
              <a:t>FG.RESH.EDU.RU  </a:t>
            </a:r>
            <a:endParaRPr lang="ru-RU" sz="3200" b="1" u="sng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2272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b="6060"/>
          <a:stretch/>
        </p:blipFill>
        <p:spPr>
          <a:xfrm>
            <a:off x="423081" y="189090"/>
            <a:ext cx="11354937" cy="654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34897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5911" y="0"/>
            <a:ext cx="111015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9999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-165" b="7229"/>
          <a:stretch/>
        </p:blipFill>
        <p:spPr>
          <a:xfrm>
            <a:off x="204715" y="314266"/>
            <a:ext cx="11753174" cy="6304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9207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-261" b="15442"/>
          <a:stretch/>
        </p:blipFill>
        <p:spPr>
          <a:xfrm>
            <a:off x="191069" y="479381"/>
            <a:ext cx="11694032" cy="52117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9871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46494" y="547987"/>
            <a:ext cx="10296321" cy="1251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solidFill>
                  <a:srgbClr val="008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Типы задач по формированию функциональной грамотности по математике (по  </a:t>
            </a:r>
            <a:r>
              <a:rPr lang="ru-RU" sz="3600" b="1" dirty="0" err="1">
                <a:solidFill>
                  <a:srgbClr val="008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И.В.Ященко</a:t>
            </a:r>
            <a:r>
              <a:rPr lang="ru-RU" sz="3600" b="1" dirty="0">
                <a:solidFill>
                  <a:srgbClr val="008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400" dirty="0">
              <a:solidFill>
                <a:srgbClr val="008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959893" y="1770069"/>
            <a:ext cx="10701676" cy="4478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2000"/>
              <a:buFont typeface="+mj-lt"/>
              <a:buAutoNum type="arabicPeriod"/>
              <a:tabLst>
                <a:tab pos="457200" algn="l"/>
                <a:tab pos="589280" algn="l"/>
              </a:tabLs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Работа с графическим представлением информации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2000"/>
              <a:buFont typeface="+mj-lt"/>
              <a:buAutoNum type="arabicPeriod"/>
              <a:tabLst>
                <a:tab pos="457200" algn="l"/>
                <a:tab pos="589280" algn="l"/>
              </a:tabLs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Прикидки и оценки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2000"/>
              <a:buFont typeface="+mj-lt"/>
              <a:buAutoNum type="arabicPeriod"/>
              <a:tabLst>
                <a:tab pos="457200" algn="l"/>
                <a:tab pos="589280" algn="l"/>
              </a:tabLs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Чтение текста</a:t>
            </a:r>
            <a:r>
              <a:rPr lang="ru-RU" sz="1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2000"/>
              <a:buFont typeface="+mj-lt"/>
              <a:buAutoNum type="arabicPeriod"/>
              <a:tabLst>
                <a:tab pos="457200" algn="l"/>
                <a:tab pos="589280" algn="l"/>
              </a:tabLs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Логическая грамотность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2000"/>
              <a:buFont typeface="+mj-lt"/>
              <a:buAutoNum type="arabicPeriod"/>
              <a:tabLst>
                <a:tab pos="457200" algn="l"/>
                <a:tab pos="589280" algn="l"/>
              </a:tabLs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Незнакомый контекст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2000"/>
              <a:buFont typeface="+mj-lt"/>
              <a:buAutoNum type="arabicPeriod"/>
              <a:tabLst>
                <a:tab pos="457200" algn="l"/>
                <a:tab pos="589280" algn="l"/>
              </a:tabLs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Экономика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2000"/>
              <a:buFont typeface="+mj-lt"/>
              <a:buAutoNum type="arabicPeriod"/>
              <a:tabLst>
                <a:tab pos="457200" algn="l"/>
                <a:tab pos="589280" algn="l"/>
              </a:tabLs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Геометрия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SzPts val="2000"/>
              <a:buFont typeface="+mj-lt"/>
              <a:buAutoNum type="arabicPeriod"/>
              <a:tabLst>
                <a:tab pos="457200" algn="l"/>
                <a:tab pos="589280" algn="l"/>
              </a:tabLst>
            </a:pPr>
            <a:r>
              <a:rPr lang="ru-RU" sz="2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Урезанное среднее</a:t>
            </a:r>
            <a:endParaRPr lang="ru-R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32607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5743" y="1392072"/>
            <a:ext cx="533172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800" b="1" dirty="0">
                <a:solidFill>
                  <a:srgbClr val="3C3C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1.</a:t>
            </a:r>
            <a:r>
              <a:rPr lang="ru-RU" sz="2800" dirty="0">
                <a:solidFill>
                  <a:srgbClr val="3C3C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Представьте, что вы капитан круизного лайнера, на котором путешествуют 500 пассажиров. Этот лайнер плывёт со скоростью 20 узлов в час (один узел равен 1,852 км/ч), предполагаемое время путешествия 7 дней. Сколько лет капитану корабля?</a:t>
            </a:r>
            <a:endParaRPr lang="ru-RU" sz="28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96537" y="488994"/>
            <a:ext cx="8475260" cy="4680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0"/>
              </a:spcAft>
            </a:pPr>
            <a:r>
              <a:rPr lang="ru-RU" sz="2400" b="1" i="1" dirty="0">
                <a:solidFill>
                  <a:srgbClr val="292B2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Примеры задач, относящихся к типу </a:t>
            </a:r>
            <a:r>
              <a:rPr lang="ru-RU" sz="2400" b="1" i="1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«Чтение текста»</a:t>
            </a:r>
            <a:endParaRPr lang="ru-RU" sz="2000" dirty="0">
              <a:solidFill>
                <a:srgbClr val="008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6420" y="1446662"/>
            <a:ext cx="6168202" cy="4039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6878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tudio.dppo.edu.ru/asset-v1:RC+001+2020+type@asset+block@fg_information_00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9165" y="1767729"/>
            <a:ext cx="4911725" cy="345249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72956" y="597118"/>
            <a:ext cx="1146411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1" dirty="0">
                <a:solidFill>
                  <a:srgbClr val="292B2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Примеры задач, относящихся к типу</a:t>
            </a: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2400" b="1" i="1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«Графическое представление информации»</a:t>
            </a:r>
            <a:endParaRPr lang="ru-RU" sz="2400" dirty="0">
              <a:solidFill>
                <a:srgbClr val="008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6687" y="1554985"/>
            <a:ext cx="6096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3C3C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Задача 1.</a:t>
            </a:r>
            <a:r>
              <a:rPr lang="ru-RU" sz="2400" dirty="0">
                <a:solidFill>
                  <a:srgbClr val="3C3C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 На графике показано, как изменялась температура воздуха с 3 по 5 апреля. По горизонтали указано время суток, по вертикали — значение температуры в градусах 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86687" y="3694747"/>
            <a:ext cx="6096000" cy="187051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dirty="0" err="1">
                <a:solidFill>
                  <a:srgbClr val="3C3C3C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Найдите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наименьшее значение температуры 4 апреля. Ответ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дайте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градусах Цельсия.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B. В течение скольких часов температура 5 апреля была меньше 4 градусов Цельсия?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C.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Найдите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значение температуры 4 апреля в 3 часа дня. Ответ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дайте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градусах Цельсия.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94561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studio.dppo.edu.ru/asset-v1:RC+001+2020+type@asset+block@fg_geometry_001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450" y="645629"/>
            <a:ext cx="4299046" cy="411743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Прямоугольник 2"/>
          <p:cNvSpPr/>
          <p:nvPr/>
        </p:nvSpPr>
        <p:spPr>
          <a:xfrm>
            <a:off x="2064164" y="177553"/>
            <a:ext cx="7517764" cy="4680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9875"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i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Примеры задач, относящихся к типу </a:t>
            </a:r>
            <a:r>
              <a:rPr lang="ru-RU" sz="2400" b="1" i="1" dirty="0">
                <a:solidFill>
                  <a:srgbClr val="008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«Геометрия»</a:t>
            </a:r>
            <a:endParaRPr lang="ru-RU" sz="2000" dirty="0">
              <a:solidFill>
                <a:srgbClr val="008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4967" y="567384"/>
            <a:ext cx="6796585" cy="4834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07000"/>
              </a:lnSpc>
              <a:spcBef>
                <a:spcPts val="1500"/>
              </a:spcBef>
              <a:spcAft>
                <a:spcPts val="1700"/>
              </a:spcAft>
            </a:pPr>
            <a:r>
              <a:rPr lang="ru-RU" b="1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Задача 1.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Таня на летних каникулах приезжает в гости к дедушке в деревню Антоновка (на плане обозначена цифрой 1). В конце каникул дедушка на машине собирается отвезти Таню на автобусную станцию, которая находится в деревне Богданово. Из Антоновки в Богданово можно проехать по просёлочной дороге мимо реки. Есть другой путь — по шоссе до деревни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Ванютино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где нужно повернуть под прямым углом налево на другое шоссе, ведущее в Богданово. Третий маршрут проходит по просёлочной дороге мимо пруда до деревни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Горюново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где можно свернуть на шоссе до Богданово. Четвёртый маршрут пролегает по шоссе до деревни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Доломино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от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Доломино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Горюново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по просёлочной дороге мимо конюшни и от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Горюново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Богданово по шоссе. Ещё один маршрут проходит по шоссе до деревни Егорка, по просёлочной дороге мимо конюшни от Егорки до Жилино и по шоссе от Жилино до Богданово. Шоссе и просёлочные дороги образуют прямоугольные треугольники.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1069" y="5300647"/>
            <a:ext cx="11891749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Расстояние от Антоновки до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Доломино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равно 12 км, от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Доломино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Егорки — 4 км, от Егорки до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Ванютино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 12 км, от 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Горюново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Ванютино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— 15 км, от </a:t>
            </a:r>
            <a:r>
              <a:rPr lang="ru-RU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Ванютино</a:t>
            </a:r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до Жилино — 9 км, а от Жилино до Богданово — 12 км. Найдите расстояние от Егорки до Жилино по прямой. Ответ дайте в километрах.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61736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6728" y="873457"/>
            <a:ext cx="1109563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600" b="1" i="0" dirty="0">
                <a:solidFill>
                  <a:srgbClr val="008000"/>
                </a:solidFill>
                <a:effectLst/>
                <a:latin typeface="YS Text"/>
              </a:rPr>
              <a:t>Функциональная грамотность </a:t>
            </a:r>
            <a:r>
              <a:rPr lang="ru-RU" sz="3200" b="0" i="0" dirty="0">
                <a:solidFill>
                  <a:srgbClr val="333333"/>
                </a:solidFill>
                <a:effectLst/>
                <a:latin typeface="YS Text"/>
              </a:rPr>
              <a:t>– это </a:t>
            </a:r>
            <a:r>
              <a:rPr lang="ru-RU" sz="3200" b="1" i="0" dirty="0">
                <a:solidFill>
                  <a:srgbClr val="333333"/>
                </a:solidFill>
                <a:effectLst/>
                <a:latin typeface="YS Text"/>
              </a:rPr>
              <a:t>способность применять приобретённые знания, умения и навыки для решения жизненных задач в различных сферах</a:t>
            </a:r>
            <a:r>
              <a:rPr lang="ru-RU" sz="3200" b="0" i="0" dirty="0">
                <a:solidFill>
                  <a:srgbClr val="333333"/>
                </a:solidFill>
                <a:effectLst/>
                <a:latin typeface="YS Text"/>
              </a:rPr>
              <a:t>. </a:t>
            </a:r>
          </a:p>
          <a:p>
            <a:pPr algn="just"/>
            <a:endParaRPr lang="ru-RU" sz="3200" b="0" i="0" dirty="0">
              <a:solidFill>
                <a:srgbClr val="333333"/>
              </a:solidFill>
              <a:effectLst/>
              <a:latin typeface="YS Text"/>
            </a:endParaRPr>
          </a:p>
          <a:p>
            <a:pPr algn="just"/>
            <a:r>
              <a:rPr lang="ru-RU" sz="3200" b="0" i="0" dirty="0">
                <a:solidFill>
                  <a:srgbClr val="333333"/>
                </a:solidFill>
                <a:effectLst/>
                <a:latin typeface="YS Text"/>
              </a:rPr>
              <a:t>Её смысл – в </a:t>
            </a:r>
            <a:r>
              <a:rPr lang="ru-RU" sz="3200" b="0" i="0" dirty="0" err="1">
                <a:solidFill>
                  <a:srgbClr val="333333"/>
                </a:solidFill>
                <a:effectLst/>
                <a:latin typeface="YS Text"/>
              </a:rPr>
              <a:t>метапредметности</a:t>
            </a:r>
            <a:r>
              <a:rPr lang="ru-RU" sz="3200" b="0" i="0" dirty="0">
                <a:solidFill>
                  <a:srgbClr val="333333"/>
                </a:solidFill>
                <a:effectLst/>
                <a:latin typeface="YS Text"/>
              </a:rPr>
              <a:t>, в осознанном выходе за границы конкретного предмета, а точнее – синтезировании всех предметных знаний для решения конкретной задачи.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02539" y="5050736"/>
            <a:ext cx="4838095" cy="1123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12967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2011" y="976447"/>
            <a:ext cx="1183260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</a:rPr>
              <a:t>Как игровой момент на уроке;</a:t>
            </a:r>
            <a:endParaRPr lang="ru-RU" sz="2200" dirty="0"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</a:rPr>
              <a:t>Как проблемный элемент в начале урока;</a:t>
            </a:r>
            <a:endParaRPr lang="ru-RU" sz="2200" dirty="0"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</a:rPr>
              <a:t>Как задание – «толчок» к созданию гипотезы для исследовательского проекта;</a:t>
            </a:r>
            <a:endParaRPr lang="ru-RU" sz="2200" dirty="0"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</a:rPr>
              <a:t>Как задание для смены деятельности на уроке;</a:t>
            </a:r>
            <a:endParaRPr lang="ru-RU" sz="2200" dirty="0"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</a:rPr>
              <a:t>Как модель реальной </a:t>
            </a:r>
            <a:r>
              <a:rPr lang="ru-RU" sz="2200" dirty="0" err="1">
                <a:latin typeface="Times New Roman" panose="02020603050405020304" pitchFamily="18" charset="0"/>
              </a:rPr>
              <a:t>жизненой</a:t>
            </a:r>
            <a:r>
              <a:rPr lang="ru-RU" sz="2200" dirty="0">
                <a:latin typeface="Times New Roman" panose="02020603050405020304" pitchFamily="18" charset="0"/>
              </a:rPr>
              <a:t> ситуации, иллюстрирующей необходимость изучения какого либо понятия на уроке;</a:t>
            </a:r>
            <a:endParaRPr lang="ru-RU" sz="2200" dirty="0"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</a:rPr>
              <a:t>Как задание, устанавливающее </a:t>
            </a:r>
            <a:r>
              <a:rPr lang="ru-RU" sz="2200" dirty="0" err="1">
                <a:latin typeface="Times New Roman" panose="02020603050405020304" pitchFamily="18" charset="0"/>
              </a:rPr>
              <a:t>межпредметные</a:t>
            </a:r>
            <a:r>
              <a:rPr lang="ru-RU" sz="2200" dirty="0">
                <a:latin typeface="Times New Roman" panose="02020603050405020304" pitchFamily="18" charset="0"/>
              </a:rPr>
              <a:t> связи в процессе обучения;</a:t>
            </a:r>
            <a:endParaRPr lang="ru-RU" sz="2200" dirty="0"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</a:rPr>
              <a:t>Некоторые задания заставят сформулировать свою точку зрения и найти аргументы для её защиты;</a:t>
            </a:r>
            <a:endParaRPr lang="ru-RU" sz="2200" dirty="0"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</a:rPr>
              <a:t>Можно собрать задания одного типа и провести урок в </a:t>
            </a:r>
            <a:r>
              <a:rPr lang="ru-RU" sz="2200" dirty="0" err="1">
                <a:latin typeface="Times New Roman" panose="02020603050405020304" pitchFamily="18" charset="0"/>
              </a:rPr>
              <a:t>соответветствии</a:t>
            </a:r>
            <a:r>
              <a:rPr lang="ru-RU" sz="2200" dirty="0">
                <a:latin typeface="Times New Roman" panose="02020603050405020304" pitchFamily="18" charset="0"/>
              </a:rPr>
              <a:t> с какой-то образовательной технологией;</a:t>
            </a:r>
            <a:endParaRPr lang="ru-RU" sz="2200" dirty="0"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</a:rPr>
              <a:t>Можно все задачи объединить в группы и создать свой элективный курс по развитию математического мышления;</a:t>
            </a:r>
            <a:endParaRPr lang="ru-RU" sz="2200" dirty="0"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</a:rPr>
              <a:t>Задания такого типа можно включать в школьные олимпиады, математические викторины;</a:t>
            </a:r>
            <a:endParaRPr lang="ru-RU" sz="2200" dirty="0">
              <a:latin typeface="Helvetica Neue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latin typeface="Times New Roman" panose="02020603050405020304" pitchFamily="18" charset="0"/>
              </a:rPr>
              <a:t>Задачи на развитие математического мышления могут стать основой для внеклассного мероприятия в рамках декады математики.</a:t>
            </a:r>
            <a:endParaRPr lang="ru-RU" sz="2200" b="0" i="0" dirty="0">
              <a:effectLst/>
              <a:latin typeface="Helvetica Neue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17618" y="282770"/>
            <a:ext cx="1153078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Задания можно использовать по усмотрению учителя:</a:t>
            </a:r>
            <a:endParaRPr lang="ru-RU" sz="36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7920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949" y="708528"/>
            <a:ext cx="11878101" cy="58631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.Более подробную информацию об исследовании PISA можно найт</a:t>
            </a:r>
            <a:r>
              <a:rPr lang="ru-RU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 </a:t>
            </a:r>
            <a:r>
              <a:rPr lang="ru-RU" u="sng" dirty="0">
                <a:solidFill>
                  <a:srgbClr val="337AB7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по ссылке.</a:t>
            </a:r>
            <a:endParaRPr lang="ru-RU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Сайт исследования PISA: </a:t>
            </a:r>
            <a:r>
              <a:rPr lang="ru-RU" sz="1700" u="sng" dirty="0">
                <a:solidFill>
                  <a:srgbClr val="337AB7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https://www.oecd.org/pisa/</a:t>
            </a:r>
            <a:endParaRPr lang="ru-RU" sz="17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3.Электронный банк заданий для формирования и оценки </a:t>
            </a: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функциональной грамотности</a:t>
            </a:r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https://fg.resh.edu.ru/</a:t>
            </a:r>
            <a:r>
              <a:rPr lang="ru-RU" sz="17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(удобно для диагностики)</a:t>
            </a:r>
            <a:endParaRPr lang="ru-RU" sz="17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4.Банк заданий для формирования и оценки </a:t>
            </a: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функциональной грамотности</a:t>
            </a:r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http://skiv.instrao.ru/bank-zadaniy/matematicheskaya-gramotnost/</a:t>
            </a:r>
            <a:r>
              <a:rPr lang="ru-RU" sz="17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(удобно для печати)</a:t>
            </a:r>
            <a:endParaRPr lang="ru-RU" sz="17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b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5.Лекция  И. В. Ященко «Как обеспечить математическую грамотность каждого школьника?»  </a:t>
            </a:r>
            <a:r>
              <a:rPr lang="en-US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https</a:t>
            </a:r>
            <a:r>
              <a:rPr lang="ru-RU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://</a:t>
            </a:r>
            <a:r>
              <a:rPr lang="en-US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www</a:t>
            </a:r>
            <a:r>
              <a:rPr lang="ru-RU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.</a:t>
            </a:r>
            <a:r>
              <a:rPr lang="en-US" sz="1700" b="0" u="sng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youtube</a:t>
            </a:r>
            <a:r>
              <a:rPr lang="ru-RU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.</a:t>
            </a:r>
            <a:r>
              <a:rPr lang="en-US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com</a:t>
            </a:r>
            <a:r>
              <a:rPr lang="ru-RU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/</a:t>
            </a:r>
            <a:r>
              <a:rPr lang="en-US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watch</a:t>
            </a:r>
            <a:r>
              <a:rPr lang="ru-RU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?</a:t>
            </a:r>
            <a:r>
              <a:rPr lang="en-US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v</a:t>
            </a:r>
            <a:r>
              <a:rPr lang="ru-RU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=</a:t>
            </a:r>
            <a:r>
              <a:rPr lang="en-US" sz="1700" b="0" u="sng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tAQ</a:t>
            </a:r>
            <a:r>
              <a:rPr lang="ru-RU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_3</a:t>
            </a:r>
            <a:r>
              <a:rPr lang="en-US" sz="1700" b="0" u="sng" dirty="0" err="1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blpY</a:t>
            </a:r>
            <a:r>
              <a:rPr lang="ru-RU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4</a:t>
            </a:r>
            <a:r>
              <a:rPr lang="en-US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Y</a:t>
            </a:r>
            <a:r>
              <a:rPr lang="en-US" sz="1700" b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dirty="0">
                <a:solidFill>
                  <a:srgbClr val="0F0F0F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6.Лекторий Учителей Математики</a:t>
            </a:r>
            <a:r>
              <a:rPr lang="ru-RU" sz="17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https://www.youtube.com/channel/UC3VBIQqfHIpSdGtWVSVsU5A</a:t>
            </a:r>
            <a:r>
              <a:rPr lang="ru-RU" sz="17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7.Курсы по математической грамотности </a:t>
            </a:r>
            <a:r>
              <a:rPr lang="ru-RU" sz="170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https://7.math.ru/teacher-info</a:t>
            </a:r>
            <a:r>
              <a:rPr lang="ru-RU" sz="17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1700" b="0" spc="-2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ru-RU" sz="1700" b="0" u="none" strike="noStrike" spc="-2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Каталог</a:t>
            </a:r>
            <a:r>
              <a:rPr lang="ru-RU" sz="1700" b="0" spc="-2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цифрового образовательного контента</a:t>
            </a:r>
            <a:r>
              <a:rPr lang="ru-RU" sz="17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b="0" u="sng" dirty="0">
                <a:solidFill>
                  <a:srgbClr val="0563C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0"/>
              </a:rPr>
              <a:t>https://educont.ru/</a:t>
            </a:r>
            <a:r>
              <a:rPr lang="ru-RU" sz="1700" b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fontAlgn="base"/>
            <a:r>
              <a:rPr lang="ru-RU" sz="1700" b="0" spc="-2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9.Программа курса внеурочной деятельности «Функциональная грамотность: учимся для жизни» одобренная ФУМО </a:t>
            </a:r>
            <a:r>
              <a:rPr lang="ru-RU" sz="1700" b="0" u="sng" spc="-2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1"/>
              </a:rPr>
              <a:t>http://skiv.instrao.ru/content/news/134/</a:t>
            </a:r>
            <a:r>
              <a:rPr lang="ru-RU" sz="1700" b="0" spc="-2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.Методические рекомендации по курсу внеурочной деятельности «Функциональная грамотность. Учимся для жизни» математическая грамотность 5 класс </a:t>
            </a:r>
            <a:r>
              <a:rPr lang="ru-RU" sz="1700" u="sng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2"/>
              </a:rPr>
              <a:t>http://skiv.instrao.ru/content/board1/rabochie-materialy/МГ_5_МетодическиеРекомендации_2022.pdf</a:t>
            </a:r>
            <a:r>
              <a:rPr lang="ru-RU" sz="17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11. Единая система оценки качества образования (ЕСОКО) </a:t>
            </a:r>
            <a:r>
              <a:rPr lang="ru-RU" sz="17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3"/>
              </a:rPr>
              <a:t>https://fioco.ru/ru/osoko</a:t>
            </a:r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12.Качество образования лиц с особыми образовательными потребностями МЦКО </a:t>
            </a:r>
            <a:r>
              <a:rPr lang="ru-RU" sz="17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14"/>
              </a:rPr>
              <a:t>https://mcko.ru/pages/children_with_disabilities</a:t>
            </a:r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7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13.Компьютерные тестирования от МЦКО </a:t>
            </a:r>
            <a:r>
              <a:rPr lang="ru-RU" sz="1700" u="sng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15"/>
              </a:rPr>
              <a:t>http://demo.mcko.ru/test/#</a:t>
            </a:r>
            <a:endParaRPr lang="ru-RU" sz="1700" u="sng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14.ВК функциональная грамотность </a:t>
            </a:r>
            <a:r>
              <a:rPr lang="ru-RU" sz="17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внеурочка</a:t>
            </a:r>
            <a:r>
              <a:rPr lang="ru-RU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700" u="sng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6"/>
              </a:rPr>
              <a:t>https://vk.com/wall-206737446_3163</a:t>
            </a:r>
            <a:r>
              <a:rPr lang="ru-RU" sz="1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342900" indent="-342900" algn="just">
              <a:buAutoNum type="arabicPeriod" startAt="12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B33BA95-396E-44FA-B5C2-AF5FA297BD7F}"/>
              </a:ext>
            </a:extLst>
          </p:cNvPr>
          <p:cNvSpPr/>
          <p:nvPr/>
        </p:nvSpPr>
        <p:spPr>
          <a:xfrm>
            <a:off x="2234542" y="187767"/>
            <a:ext cx="80019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>
                <a:solidFill>
                  <a:srgbClr val="008000"/>
                </a:solidFill>
                <a:latin typeface="Times New Roman" panose="02020603050405020304" pitchFamily="18" charset="0"/>
              </a:rPr>
              <a:t>Полезные цифровые ресурсы:</a:t>
            </a:r>
            <a:endParaRPr lang="ru-RU" sz="3600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10735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359857" y="1282889"/>
            <a:ext cx="518614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solidFill>
                  <a:srgbClr val="008000"/>
                </a:solidFill>
                <a:latin typeface="TOYZ" panose="02000500000000000000" pitchFamily="2" charset="0"/>
              </a:rPr>
              <a:t>БЛАГОДАРЮ                     </a:t>
            </a:r>
          </a:p>
          <a:p>
            <a:r>
              <a:rPr lang="ru-RU" sz="6000" b="1" dirty="0">
                <a:solidFill>
                  <a:srgbClr val="008000"/>
                </a:solidFill>
                <a:latin typeface="TOYZ" panose="02000500000000000000" pitchFamily="2" charset="0"/>
              </a:rPr>
              <a:t>     ЗА ВНИМАНИЕ!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839" y="519053"/>
            <a:ext cx="4876190" cy="493333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22054" y="5790010"/>
            <a:ext cx="36030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#</a:t>
            </a:r>
            <a:r>
              <a:rPr lang="ru-RU" sz="2400" dirty="0"/>
              <a:t>НИЗКИЙПОКЛОН</a:t>
            </a:r>
          </a:p>
        </p:txBody>
      </p:sp>
    </p:spTree>
    <p:extLst>
      <p:ext uri="{BB962C8B-B14F-4D97-AF65-F5344CB8AC3E}">
        <p14:creationId xmlns:p14="http://schemas.microsoft.com/office/powerpoint/2010/main" val="372171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1" y="58847"/>
            <a:ext cx="1194657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800" dirty="0">
              <a:solidFill>
                <a:srgbClr val="333333"/>
              </a:solidFill>
              <a:latin typeface="Georgia" panose="02040502050405020303" pitchFamily="18" charset="0"/>
            </a:endParaRPr>
          </a:p>
          <a:p>
            <a:pPr algn="just"/>
            <a:endParaRPr lang="ru-RU" sz="2800" dirty="0">
              <a:solidFill>
                <a:srgbClr val="333333"/>
              </a:solidFill>
              <a:latin typeface="Georgia" panose="02040502050405020303" pitchFamily="18" charset="0"/>
            </a:endParaRPr>
          </a:p>
          <a:p>
            <a:pPr algn="just"/>
            <a:r>
              <a:rPr lang="ru-RU" sz="2800" dirty="0">
                <a:solidFill>
                  <a:srgbClr val="333333"/>
                </a:solidFill>
                <a:latin typeface="Georgia" panose="02040502050405020303" pitchFamily="18" charset="0"/>
              </a:rPr>
              <a:t>Индикатором качества образования в части формирования функциональной грамотности является международное исследование PISA</a:t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79577" y="3284984"/>
            <a:ext cx="1282889" cy="58499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07768" y="3254318"/>
            <a:ext cx="6296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 (</a:t>
            </a:r>
            <a:r>
              <a:rPr lang="ru-RU" dirty="0" err="1"/>
              <a:t>Programme</a:t>
            </a:r>
            <a:r>
              <a:rPr lang="ru-RU" dirty="0"/>
              <a:t> </a:t>
            </a:r>
            <a:r>
              <a:rPr lang="ru-RU" dirty="0" err="1"/>
              <a:t>for</a:t>
            </a:r>
            <a:r>
              <a:rPr lang="ru-RU" dirty="0"/>
              <a:t> </a:t>
            </a:r>
            <a:r>
              <a:rPr lang="ru-RU" dirty="0" err="1"/>
              <a:t>International</a:t>
            </a:r>
            <a:r>
              <a:rPr lang="ru-RU" dirty="0"/>
              <a:t> </a:t>
            </a:r>
            <a:r>
              <a:rPr lang="ru-RU" dirty="0" err="1"/>
              <a:t>Students</a:t>
            </a:r>
            <a:r>
              <a:rPr lang="ru-RU" dirty="0"/>
              <a:t> </a:t>
            </a:r>
            <a:r>
              <a:rPr lang="ru-RU" dirty="0" err="1"/>
              <a:t>Assessment</a:t>
            </a:r>
            <a:r>
              <a:rPr lang="ru-RU" dirty="0"/>
              <a:t>)</a:t>
            </a:r>
            <a:endParaRPr lang="en-US" dirty="0"/>
          </a:p>
          <a:p>
            <a:r>
              <a:rPr lang="ru-RU" dirty="0"/>
              <a:t>программа оценки иностранных учащихся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771896" y="4413886"/>
            <a:ext cx="1104405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*Международные сопоставительные исследования качества образования были разработаны как инструмент, позволяющий выявить эффективность образовательных систем в разных странах и способствующий принятию решений и проведению реформ на основе полученных результатов</a:t>
            </a:r>
          </a:p>
        </p:txBody>
      </p:sp>
    </p:spTree>
    <p:extLst>
      <p:ext uri="{BB962C8B-B14F-4D97-AF65-F5344CB8AC3E}">
        <p14:creationId xmlns:p14="http://schemas.microsoft.com/office/powerpoint/2010/main" val="7707574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9656" y="178396"/>
            <a:ext cx="8238095" cy="194285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2424" y="2208774"/>
            <a:ext cx="6704762" cy="400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230" y="2772611"/>
            <a:ext cx="2585115" cy="1384883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07640" y="2791830"/>
            <a:ext cx="3243199" cy="146833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05134" y="2696295"/>
            <a:ext cx="3112824" cy="16658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50340" y="4362103"/>
            <a:ext cx="4800000" cy="148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670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http://belschool1.kuban.ru/images/%D0%A4%D0%931.bmp"/>
          <p:cNvPicPr>
            <a:picLocks noChangeAspect="1" noChangeArrowheads="1"/>
          </p:cNvPicPr>
          <p:nvPr/>
        </p:nvPicPr>
        <p:blipFill>
          <a:blip r:embed="rId2" cstate="print"/>
          <a:srcRect t="15190"/>
          <a:stretch>
            <a:fillRect/>
          </a:stretch>
        </p:blipFill>
        <p:spPr bwMode="auto">
          <a:xfrm>
            <a:off x="2135190" y="623891"/>
            <a:ext cx="8137525" cy="5684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960473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38489D6-63D7-4A04-A471-D2C84E729F87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93573" y="1684354"/>
            <a:ext cx="5377070" cy="327970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E9086CC-F782-4756-969E-132B978E3CBE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7506" y="4969565"/>
            <a:ext cx="7001495" cy="136497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29EF05C-E97A-4F70-AAA6-F7D76DC22036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278757" y="1789021"/>
            <a:ext cx="3319670" cy="327970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71CBFE2-DC94-46A3-9AF4-5D39F5455906}"/>
              </a:ext>
            </a:extLst>
          </p:cNvPr>
          <p:cNvSpPr txBox="1"/>
          <p:nvPr/>
        </p:nvSpPr>
        <p:spPr>
          <a:xfrm>
            <a:off x="1593573" y="226504"/>
            <a:ext cx="8314082" cy="1384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 rtlCol="0">
            <a:spAutoFit/>
          </a:bodyPr>
          <a:lstStyle/>
          <a:p>
            <a:pPr algn="ctr"/>
            <a:r>
              <a:rPr lang="en-US" sz="2800" b="1" u="sng" dirty="0">
                <a:solidFill>
                  <a:srgbClr val="002060"/>
                </a:solidFill>
              </a:rPr>
              <a:t>fg.resh.edu.ru  -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</a:rPr>
              <a:t>электронный банк заданий для оценки функциональной грамотности</a:t>
            </a:r>
            <a:r>
              <a:rPr lang="en-US" sz="2800" b="1" dirty="0">
                <a:solidFill>
                  <a:srgbClr val="FF0000"/>
                </a:solidFill>
              </a:rPr>
              <a:t>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D888BE3-A832-4C8D-9417-19FEF0921F27}"/>
              </a:ext>
            </a:extLst>
          </p:cNvPr>
          <p:cNvSpPr txBox="1"/>
          <p:nvPr/>
        </p:nvSpPr>
        <p:spPr>
          <a:xfrm>
            <a:off x="7616688" y="5068725"/>
            <a:ext cx="26438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>
                <a:solidFill>
                  <a:srgbClr val="002060"/>
                </a:solidFill>
              </a:rPr>
              <a:t>Диагностические работы Министерства просвещения РФ</a:t>
            </a:r>
          </a:p>
        </p:txBody>
      </p:sp>
    </p:spTree>
    <p:extLst>
      <p:ext uri="{BB962C8B-B14F-4D97-AF65-F5344CB8AC3E}">
        <p14:creationId xmlns:p14="http://schemas.microsoft.com/office/powerpoint/2010/main" val="2816924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5573179-7C35-46F3-AA91-F70208F2B5C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646" b="21385"/>
          <a:stretch/>
        </p:blipFill>
        <p:spPr>
          <a:xfrm>
            <a:off x="-69439" y="0"/>
            <a:ext cx="12261439" cy="61632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967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B4EB03B-D4E3-42CF-8501-7B537CCC967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195"/>
          <a:stretch/>
        </p:blipFill>
        <p:spPr>
          <a:xfrm>
            <a:off x="1428856" y="-4839"/>
            <a:ext cx="9852701" cy="686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449181"/>
      </p:ext>
    </p:extLst>
  </p:cSld>
  <p:clrMapOvr>
    <a:masterClrMapping/>
  </p:clrMapOvr>
</p:sld>
</file>

<file path=ppt/theme/theme1.xml><?xml version="1.0" encoding="utf-8"?>
<a:theme xmlns:a="http://schemas.openxmlformats.org/drawingml/2006/main" name="Ретро">
  <a:themeElements>
    <a:clrScheme name="Ретро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6B9F25"/>
      </a:hlink>
      <a:folHlink>
        <a:srgbClr val="B26B02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D26EA377-59BD-4C9C-9D94-EE8416EE4C7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4341</TotalTime>
  <Words>1548</Words>
  <Application>Microsoft Office PowerPoint</Application>
  <PresentationFormat>Широкоэкранный</PresentationFormat>
  <Paragraphs>140</Paragraphs>
  <Slides>32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3" baseType="lpstr">
      <vt:lpstr>Arial</vt:lpstr>
      <vt:lpstr>Calibri</vt:lpstr>
      <vt:lpstr>Calibri Light</vt:lpstr>
      <vt:lpstr>Georgia</vt:lpstr>
      <vt:lpstr>Helvetica</vt:lpstr>
      <vt:lpstr>Helvetica Neue</vt:lpstr>
      <vt:lpstr>Times New Roman</vt:lpstr>
      <vt:lpstr>TOYZ</vt:lpstr>
      <vt:lpstr>Wingdings</vt:lpstr>
      <vt:lpstr>YS Text</vt:lpstr>
      <vt:lpstr>Ретро</vt:lpstr>
      <vt:lpstr>Математическая грамотность, как компонент функциональной грамотности школьника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Математическая грамотность, как компонент функциональной грамотности школьника</dc:title>
  <dc:creator>Пользователь Windows</dc:creator>
  <cp:lastModifiedBy>Пользователь</cp:lastModifiedBy>
  <cp:revision>32</cp:revision>
  <dcterms:created xsi:type="dcterms:W3CDTF">2022-10-30T01:09:49Z</dcterms:created>
  <dcterms:modified xsi:type="dcterms:W3CDTF">2022-11-02T09:58:47Z</dcterms:modified>
</cp:coreProperties>
</file>