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sldIdLst>
    <p:sldId id="294" r:id="rId3"/>
    <p:sldId id="268" r:id="rId4"/>
    <p:sldId id="269" r:id="rId5"/>
    <p:sldId id="286" r:id="rId6"/>
    <p:sldId id="257" r:id="rId7"/>
    <p:sldId id="285" r:id="rId8"/>
    <p:sldId id="283" r:id="rId9"/>
    <p:sldId id="282" r:id="rId10"/>
    <p:sldId id="277" r:id="rId11"/>
    <p:sldId id="281" r:id="rId12"/>
    <p:sldId id="258" r:id="rId13"/>
    <p:sldId id="259" r:id="rId14"/>
    <p:sldId id="279" r:id="rId15"/>
    <p:sldId id="260" r:id="rId16"/>
    <p:sldId id="298" r:id="rId17"/>
    <p:sldId id="28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6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605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874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925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01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98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156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66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8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0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35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76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709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99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4634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65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064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457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412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336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50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19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446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2BC17-8983-4D32-A4DE-B721900834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1B4A2-C809-4482-A19B-B3C6344413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76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FA9D7-9CD8-41BC-B0CB-510313C07A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7826-35F6-45AF-B5AB-3734735C3D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4" t="56567" r="-1"/>
          <a:stretch/>
        </p:blipFill>
        <p:spPr>
          <a:xfrm>
            <a:off x="-17669" y="-13252"/>
            <a:ext cx="3599069" cy="165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8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0.png"/><Relationship Id="rId18" Type="http://schemas.microsoft.com/office/2007/relationships/hdphoto" Target="../media/hdphoto11.wdp"/><Relationship Id="rId26" Type="http://schemas.microsoft.com/office/2007/relationships/hdphoto" Target="../media/hdphoto15.wdp"/><Relationship Id="rId39" Type="http://schemas.openxmlformats.org/officeDocument/2006/relationships/image" Target="../media/image33.png"/><Relationship Id="rId3" Type="http://schemas.openxmlformats.org/officeDocument/2006/relationships/image" Target="../media/image15.png"/><Relationship Id="rId21" Type="http://schemas.openxmlformats.org/officeDocument/2006/relationships/image" Target="../media/image24.png"/><Relationship Id="rId34" Type="http://schemas.microsoft.com/office/2007/relationships/hdphoto" Target="../media/hdphoto19.wdp"/><Relationship Id="rId7" Type="http://schemas.openxmlformats.org/officeDocument/2006/relationships/image" Target="../media/image17.png"/><Relationship Id="rId12" Type="http://schemas.microsoft.com/office/2007/relationships/hdphoto" Target="../media/hdphoto8.wdp"/><Relationship Id="rId17" Type="http://schemas.openxmlformats.org/officeDocument/2006/relationships/image" Target="../media/image22.png"/><Relationship Id="rId25" Type="http://schemas.openxmlformats.org/officeDocument/2006/relationships/image" Target="../media/image26.png"/><Relationship Id="rId33" Type="http://schemas.openxmlformats.org/officeDocument/2006/relationships/image" Target="../media/image30.png"/><Relationship Id="rId38" Type="http://schemas.microsoft.com/office/2007/relationships/hdphoto" Target="../media/hdphoto21.wdp"/><Relationship Id="rId2" Type="http://schemas.openxmlformats.org/officeDocument/2006/relationships/image" Target="../media/image14.jpeg"/><Relationship Id="rId16" Type="http://schemas.microsoft.com/office/2007/relationships/hdphoto" Target="../media/hdphoto10.wdp"/><Relationship Id="rId20" Type="http://schemas.microsoft.com/office/2007/relationships/hdphoto" Target="../media/hdphoto12.wdp"/><Relationship Id="rId29" Type="http://schemas.openxmlformats.org/officeDocument/2006/relationships/image" Target="../media/image28.png"/><Relationship Id="rId41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6" Type="http://schemas.microsoft.com/office/2007/relationships/hdphoto" Target="../media/hdphoto5.wdp"/><Relationship Id="rId11" Type="http://schemas.openxmlformats.org/officeDocument/2006/relationships/image" Target="../media/image19.png"/><Relationship Id="rId24" Type="http://schemas.microsoft.com/office/2007/relationships/hdphoto" Target="../media/hdphoto14.wdp"/><Relationship Id="rId32" Type="http://schemas.microsoft.com/office/2007/relationships/hdphoto" Target="../media/hdphoto18.wdp"/><Relationship Id="rId37" Type="http://schemas.openxmlformats.org/officeDocument/2006/relationships/image" Target="../media/image32.png"/><Relationship Id="rId40" Type="http://schemas.microsoft.com/office/2007/relationships/hdphoto" Target="../media/hdphoto22.wdp"/><Relationship Id="rId5" Type="http://schemas.openxmlformats.org/officeDocument/2006/relationships/image" Target="../media/image16.png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microsoft.com/office/2007/relationships/hdphoto" Target="../media/hdphoto16.wdp"/><Relationship Id="rId36" Type="http://schemas.microsoft.com/office/2007/relationships/hdphoto" Target="../media/hdphoto20.wdp"/><Relationship Id="rId10" Type="http://schemas.microsoft.com/office/2007/relationships/hdphoto" Target="../media/hdphoto7.wdp"/><Relationship Id="rId19" Type="http://schemas.openxmlformats.org/officeDocument/2006/relationships/image" Target="../media/image23.png"/><Relationship Id="rId31" Type="http://schemas.openxmlformats.org/officeDocument/2006/relationships/image" Target="../media/image29.png"/><Relationship Id="rId4" Type="http://schemas.microsoft.com/office/2007/relationships/hdphoto" Target="../media/hdphoto4.wdp"/><Relationship Id="rId9" Type="http://schemas.openxmlformats.org/officeDocument/2006/relationships/image" Target="../media/image18.png"/><Relationship Id="rId14" Type="http://schemas.microsoft.com/office/2007/relationships/hdphoto" Target="../media/hdphoto9.wdp"/><Relationship Id="rId22" Type="http://schemas.microsoft.com/office/2007/relationships/hdphoto" Target="../media/hdphoto13.wdp"/><Relationship Id="rId27" Type="http://schemas.openxmlformats.org/officeDocument/2006/relationships/image" Target="../media/image27.png"/><Relationship Id="rId30" Type="http://schemas.microsoft.com/office/2007/relationships/hdphoto" Target="../media/hdphoto17.wdp"/><Relationship Id="rId35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6"/>
            <a:ext cx="12352713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6167" y="1180625"/>
            <a:ext cx="8478982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>
              <a:lnSpc>
                <a:spcPct val="107000"/>
              </a:lnSpc>
            </a:pPr>
            <a:r>
              <a:rPr lang="ru-RU" sz="40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«Использование метода эйдетики для развития психических процессов  у детей с </a:t>
            </a:r>
            <a:r>
              <a:rPr lang="ru-RU" sz="4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</a:p>
          <a:p>
            <a:pPr lvl="0" indent="228600" algn="ctr">
              <a:lnSpc>
                <a:spcPct val="107000"/>
              </a:lnSpc>
            </a:pPr>
            <a:r>
              <a:rPr lang="ru-RU" sz="4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младшего школьного возраста»</a:t>
            </a:r>
            <a:endParaRPr lang="ru-RU" sz="40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54291" y="4317112"/>
            <a:ext cx="3998422" cy="590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/>
                </a:solidFill>
              </a:rPr>
              <a:t>Подготовила: педагог-психолог </a:t>
            </a:r>
            <a:r>
              <a:rPr lang="ru-RU" b="1" i="1" dirty="0" smtClean="0">
                <a:solidFill>
                  <a:schemeClr val="accent4"/>
                </a:solidFill>
              </a:rPr>
              <a:t>Лебедева Елена Васильевна</a:t>
            </a:r>
            <a:endParaRPr lang="ru-RU" b="1" i="1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6340" y="137382"/>
            <a:ext cx="91786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4"/>
                </a:solidFill>
                <a:latin typeface="Arial" panose="020B0604020202020204" pitchFamily="34" charset="0"/>
              </a:rPr>
              <a:t>ГКОУ РО </a:t>
            </a:r>
            <a:r>
              <a:rPr lang="ru-RU" sz="1600" b="1" dirty="0" err="1" smtClean="0">
                <a:solidFill>
                  <a:schemeClr val="accent4"/>
                </a:solidFill>
                <a:latin typeface="Arial" panose="020B0604020202020204" pitchFamily="34" charset="0"/>
              </a:rPr>
              <a:t>Волгодонская</a:t>
            </a:r>
            <a:r>
              <a:rPr lang="ru-RU" sz="1600" b="1" dirty="0" smtClean="0">
                <a:solidFill>
                  <a:schemeClr val="accent4"/>
                </a:solidFill>
                <a:latin typeface="Arial" panose="020B0604020202020204" pitchFamily="34" charset="0"/>
              </a:rPr>
              <a:t> специальная школа-интернат «Восхождение»</a:t>
            </a:r>
            <a:endParaRPr lang="ru-RU" sz="1600" b="1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7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908" l="233" r="92084">
                        <a14:foregroundMark x1="32712" y1="31831" x2="32712" y2="31831"/>
                        <a14:foregroundMark x1="44237" y1="27599" x2="44005" y2="31463"/>
                        <a14:foregroundMark x1="17928" y1="88408" x2="18976" y2="95400"/>
                        <a14:foregroundMark x1="47730" y1="87948" x2="50757" y2="94204"/>
                        <a14:foregroundMark x1="49360" y1="85005" x2="49360" y2="85005"/>
                        <a14:foregroundMark x1="49360" y1="84177" x2="49360" y2="84177"/>
                        <a14:foregroundMark x1="17346" y1="83717" x2="17346" y2="83717"/>
                        <a14:foregroundMark x1="63097" y1="6992" x2="79045" y2="26311"/>
                        <a14:foregroundMark x1="73574" y1="4232" x2="59604" y2="23367"/>
                        <a14:foregroundMark x1="62631" y1="30819" x2="62631" y2="30819"/>
                        <a14:foregroundMark x1="56345" y1="29531" x2="56345" y2="2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891"/>
          <a:stretch/>
        </p:blipFill>
        <p:spPr>
          <a:xfrm>
            <a:off x="1769437" y="2708920"/>
            <a:ext cx="2956516" cy="4107634"/>
          </a:xfrm>
        </p:spPr>
      </p:pic>
      <p:pic>
        <p:nvPicPr>
          <p:cNvPr id="16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t="-1944" r="67318" b="64905"/>
          <a:stretch/>
        </p:blipFill>
        <p:spPr>
          <a:xfrm>
            <a:off x="250669" y="4775994"/>
            <a:ext cx="1439862" cy="1296987"/>
          </a:xfrm>
        </p:spPr>
      </p:pic>
      <p:pic>
        <p:nvPicPr>
          <p:cNvPr id="18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60189" r="35772" b="6532"/>
          <a:stretch/>
        </p:blipFill>
        <p:spPr>
          <a:xfrm>
            <a:off x="1132992" y="1389707"/>
            <a:ext cx="1439863" cy="1319213"/>
          </a:xfrm>
        </p:spPr>
      </p:pic>
      <p:pic>
        <p:nvPicPr>
          <p:cNvPr id="19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0" t="7701" r="36411" b="59991"/>
          <a:stretch/>
        </p:blipFill>
        <p:spPr>
          <a:xfrm>
            <a:off x="10380179" y="1904692"/>
            <a:ext cx="1441450" cy="1281112"/>
          </a:xfrm>
        </p:spPr>
      </p:pic>
      <p:pic>
        <p:nvPicPr>
          <p:cNvPr id="20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6" t="32721" r="8827" b="35924"/>
          <a:stretch/>
        </p:blipFill>
        <p:spPr>
          <a:xfrm>
            <a:off x="8674243" y="4579938"/>
            <a:ext cx="1439862" cy="1241425"/>
          </a:xfrm>
        </p:spPr>
      </p:pic>
      <p:pic>
        <p:nvPicPr>
          <p:cNvPr id="21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18" b="66605"/>
          <a:stretch/>
        </p:blipFill>
        <p:spPr>
          <a:xfrm>
            <a:off x="10419866" y="3899694"/>
            <a:ext cx="1425575" cy="1295400"/>
          </a:xfrm>
        </p:spPr>
      </p:pic>
      <p:pic>
        <p:nvPicPr>
          <p:cNvPr id="22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74" r="64403"/>
          <a:stretch/>
        </p:blipFill>
        <p:spPr>
          <a:xfrm>
            <a:off x="3952698" y="4568825"/>
            <a:ext cx="1409700" cy="1252538"/>
          </a:xfrm>
        </p:spPr>
      </p:pic>
      <p:pic>
        <p:nvPicPr>
          <p:cNvPr id="23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4" t="63273"/>
          <a:stretch/>
        </p:blipFill>
        <p:spPr>
          <a:xfrm>
            <a:off x="6374627" y="4897438"/>
            <a:ext cx="1439862" cy="1296987"/>
          </a:xfrm>
        </p:spPr>
      </p:pic>
      <p:pic>
        <p:nvPicPr>
          <p:cNvPr id="24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" t="37786" r="54956" b="32578"/>
          <a:stretch/>
        </p:blipFill>
        <p:spPr>
          <a:xfrm>
            <a:off x="3007795" y="397669"/>
            <a:ext cx="1425575" cy="1295400"/>
          </a:xfrm>
        </p:spPr>
      </p:pic>
      <p:pic>
        <p:nvPicPr>
          <p:cNvPr id="25" name="Рисунок 24" descr="эй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11078" y="627062"/>
            <a:ext cx="5044290" cy="3274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381588" y="142853"/>
            <a:ext cx="5286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ЦВЕТОВЫЕ</a:t>
            </a:r>
            <a: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АССОЦИАЦИИ</a:t>
            </a:r>
          </a:p>
        </p:txBody>
      </p:sp>
    </p:spTree>
    <p:extLst>
      <p:ext uri="{BB962C8B-B14F-4D97-AF65-F5344CB8AC3E}">
        <p14:creationId xmlns:p14="http://schemas.microsoft.com/office/powerpoint/2010/main" val="39176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750" r="13876" b="7199"/>
          <a:stretch/>
        </p:blipFill>
        <p:spPr>
          <a:xfrm>
            <a:off x="7581900" y="3455935"/>
            <a:ext cx="4521200" cy="3260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3439" r="15577" b="8881"/>
          <a:stretch/>
        </p:blipFill>
        <p:spPr>
          <a:xfrm>
            <a:off x="472901" y="1641925"/>
            <a:ext cx="6270799" cy="4527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378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321" r="14733" b="10801"/>
          <a:stretch/>
        </p:blipFill>
        <p:spPr>
          <a:xfrm>
            <a:off x="282863" y="1513319"/>
            <a:ext cx="6181437" cy="4310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3926" r="15324" b="9866"/>
          <a:stretch/>
        </p:blipFill>
        <p:spPr>
          <a:xfrm>
            <a:off x="7137400" y="3405582"/>
            <a:ext cx="4771968" cy="3119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320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0499" y="713517"/>
            <a:ext cx="10452101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12706" y="1005617"/>
            <a:ext cx="5411910" cy="4987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defRPr/>
            </a:pPr>
            <a:r>
              <a:rPr lang="ru-RU" sz="35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Все, что нужно запомнить — </a:t>
            </a:r>
            <a:r>
              <a:rPr lang="ru-RU" sz="35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представляем и проговариваем.</a:t>
            </a:r>
            <a:endParaRPr lang="ru-RU" sz="3500" b="1" i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defRPr/>
            </a:pPr>
            <a:endParaRPr lang="ru-RU" b="1" i="1" dirty="0" smtClean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defRPr/>
            </a:pPr>
            <a:r>
              <a:rPr lang="ru-RU" sz="35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35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Представляемое ассоциируем ярко и необычно.</a:t>
            </a:r>
            <a:endParaRPr lang="ru-RU" sz="3500" b="1" i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95" y="1292647"/>
            <a:ext cx="5572227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448" y="1077483"/>
            <a:ext cx="113161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у БЕЛОЙ МЫШКИ сзади ПОРОСЯЧИЙ ХВОСТИК, </a:t>
            </a:r>
          </a:p>
          <a:p>
            <a:pPr>
              <a:lnSpc>
                <a:spcPct val="150000"/>
              </a:lnSpc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на кончике которого висит </a:t>
            </a:r>
            <a:r>
              <a:rPr lang="ru-RU" sz="3200" b="0" i="0" dirty="0" smtClean="0">
                <a:solidFill>
                  <a:srgbClr val="333333"/>
                </a:solidFill>
                <a:effectLst/>
                <a:latin typeface="roboto"/>
              </a:rPr>
              <a:t>ВЕЛОСИПЕДНОЕ КОЛЕСО</a:t>
            </a: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его приделали на РОЗОВЫЙ ЛИМУЗИН, </a:t>
            </a:r>
          </a:p>
          <a:p>
            <a:pPr>
              <a:lnSpc>
                <a:spcPct val="150000"/>
              </a:lnSpc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а в нем сидит ВЕСЕЛЫЙ ГРУЗИН </a:t>
            </a:r>
          </a:p>
          <a:p>
            <a:pPr>
              <a:lnSpc>
                <a:spcPct val="150000"/>
              </a:lnSpc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roboto"/>
              </a:rPr>
              <a:t>ест с аппетитом    КИЕВСКИЕ КОТЛЕТЫ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roboto"/>
              </a:rPr>
              <a:t> </a:t>
            </a:r>
            <a:endParaRPr lang="ru-RU" sz="2800" b="0" i="0" dirty="0">
              <a:solidFill>
                <a:srgbClr val="333333"/>
              </a:solidFill>
              <a:effectLst/>
              <a:latin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4448" y="1449478"/>
            <a:ext cx="36520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БЕЛАЯ МЫШЬ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ПОРОСЯЧИЙ ХВОСТИК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ВЕЛОСИПЕДНОЕ КОЛЕСО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РОЗОВЫЙ ЛИМУЗИН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ВЕСЕЛЫЙ ГРУЗИН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КИЕВСКИЕ КОТЛЕТЫ</a:t>
            </a:r>
            <a:endParaRPr lang="ru-RU" b="1" i="1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14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100" y="1470227"/>
            <a:ext cx="11061700" cy="409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Все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имеют общую задачу - развитие образной памяти, внимания, мышления, воображения и т.д.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	При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правильной организации обучения, подобный способ запоминания будет перенесен ребенком в сферу учебы.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Посредством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вот ассоциативно-игровых запоминаний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 удовольствием делать домашнее задание, будет стремиться к освоению новой информации.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11400" y="404235"/>
            <a:ext cx="95504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проходить в игровой форме. </a:t>
            </a:r>
          </a:p>
        </p:txBody>
      </p:sp>
    </p:spTree>
    <p:extLst>
      <p:ext uri="{BB962C8B-B14F-4D97-AF65-F5344CB8AC3E}">
        <p14:creationId xmlns:p14="http://schemas.microsoft.com/office/powerpoint/2010/main" val="365195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1200" y="2489200"/>
            <a:ext cx="8712200" cy="17639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66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6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53" y="1271256"/>
            <a:ext cx="2645893" cy="539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6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 rot="3856186">
            <a:off x="5266109" y="5508946"/>
            <a:ext cx="204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Calibri"/>
              </a:rPr>
              <a:t>Воображение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l="35394" t="18530" r="24296" b="8486"/>
          <a:stretch/>
        </p:blipFill>
        <p:spPr>
          <a:xfrm>
            <a:off x="5810597" y="634299"/>
            <a:ext cx="5970704" cy="608098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63907" y="1320820"/>
            <a:ext cx="5446690" cy="4266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07000"/>
              </a:lnSpc>
              <a:spcAft>
                <a:spcPts val="0"/>
              </a:spcAft>
            </a:pPr>
            <a:endParaRPr lang="ru-RU" b="1" i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228600">
              <a:spcAft>
                <a:spcPts val="0"/>
              </a:spcAft>
            </a:pPr>
            <a:r>
              <a:rPr lang="ru-RU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 </a:t>
            </a:r>
            <a:r>
              <a:rPr lang="ru-RU" sz="28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Эйдетика - это </a:t>
            </a:r>
            <a:r>
              <a:rPr lang="ru-RU" sz="2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методика, </a:t>
            </a:r>
            <a:r>
              <a:rPr lang="ru-RU" sz="28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которая учит </a:t>
            </a:r>
            <a:r>
              <a:rPr lang="ru-RU" sz="2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запоминанию информации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помощью умения представлять и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фантазировать</a:t>
            </a:r>
            <a:r>
              <a:rPr lang="ru-RU" sz="28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развивает</a:t>
            </a:r>
            <a:r>
              <a:rPr lang="ru-RU" sz="28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способность мыслить образами</a:t>
            </a:r>
            <a:r>
              <a:rPr lang="ru-RU" sz="2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а так же способствует</a:t>
            </a:r>
            <a:r>
              <a:rPr lang="ru-RU" sz="28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развитию воображения</a:t>
            </a:r>
            <a:r>
              <a:rPr lang="ru-RU" sz="2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70100" y="193041"/>
            <a:ext cx="6096000" cy="8539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28600" algn="just">
              <a:lnSpc>
                <a:spcPct val="107000"/>
              </a:lnSpc>
            </a:pPr>
            <a:r>
              <a:rPr lang="ru-RU" sz="24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переводе с греческого «</a:t>
            </a:r>
            <a:r>
              <a:rPr lang="ru-RU" sz="2400" b="1" i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Эйдос</a:t>
            </a:r>
            <a:r>
              <a:rPr lang="ru-RU" sz="2400" b="1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 - обозначает «образ».</a:t>
            </a:r>
          </a:p>
        </p:txBody>
      </p:sp>
    </p:spTree>
    <p:extLst>
      <p:ext uri="{BB962C8B-B14F-4D97-AF65-F5344CB8AC3E}">
        <p14:creationId xmlns:p14="http://schemas.microsoft.com/office/powerpoint/2010/main" val="42289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3495" y="1484785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r" fontAlgn="base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800" b="1" dirty="0">
                <a:solidFill>
                  <a:srgbClr val="F79646">
                    <a:lumMod val="50000"/>
                  </a:srgbClr>
                </a:solidFill>
                <a:latin typeface="Arial" charset="0"/>
                <a:cs typeface="Arial" charset="0"/>
              </a:rPr>
              <a:t>	</a:t>
            </a:r>
            <a:endParaRPr lang="ru-RU" sz="3200" b="1" dirty="0">
              <a:solidFill>
                <a:srgbClr val="006600"/>
              </a:solidFill>
              <a:latin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75529" y="289298"/>
            <a:ext cx="6966065" cy="18327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7221" y="2894756"/>
            <a:ext cx="5862270" cy="27907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1233" y="4948451"/>
            <a:ext cx="1409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C6E7FC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память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19195" y="5454682"/>
            <a:ext cx="216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rgbClr val="C6E7FC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творчество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54607" y="4904043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rgbClr val="C6E7FC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знания</a:t>
            </a:r>
          </a:p>
        </p:txBody>
      </p:sp>
    </p:spTree>
    <p:extLst>
      <p:ext uri="{BB962C8B-B14F-4D97-AF65-F5344CB8AC3E}">
        <p14:creationId xmlns:p14="http://schemas.microsoft.com/office/powerpoint/2010/main" val="33214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368300" y="1531067"/>
            <a:ext cx="1154430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Снижение объема памяти и скорости </a:t>
            </a: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запоминания.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Снижением продуктивности первых </a:t>
            </a: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попыток запоминания, но время, необходимое для полного заучивания, близко к </a:t>
            </a: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норме.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Преобладание наглядной памяти над </a:t>
            </a: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словесной.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Снижение произвольной памяти.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150" y="241301"/>
            <a:ext cx="67262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Особенности памяти детей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с задержкой психического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4577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по математике &quot;Высота, биссектриса и медиана треугольника&quot; -  скачать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0" t="7804" r="3689" b="5106"/>
          <a:stretch/>
        </p:blipFill>
        <p:spPr bwMode="auto">
          <a:xfrm>
            <a:off x="277092" y="2876387"/>
            <a:ext cx="5436524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164" y="2876387"/>
            <a:ext cx="5715000" cy="3829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399" y="99752"/>
            <a:ext cx="9734665" cy="271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7200" y="612845"/>
            <a:ext cx="101854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 smtClean="0">
                <a:solidFill>
                  <a:srgbClr val="CC0000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Запомни и повтори </a:t>
            </a:r>
            <a:r>
              <a:rPr lang="ru-RU" sz="3200" b="1" i="1" dirty="0">
                <a:solidFill>
                  <a:srgbClr val="CC0000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той же последовательности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ресницы, гусь, море, стул, велосипед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 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6752" y="3225069"/>
            <a:ext cx="10232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kern="0" dirty="0">
                <a:solidFill>
                  <a:srgbClr val="000000"/>
                </a:solidFill>
              </a:rPr>
              <a:t>Например: </a:t>
            </a:r>
            <a:r>
              <a:rPr lang="ru-RU" sz="4000" b="1" i="1" kern="0" dirty="0">
                <a:solidFill>
                  <a:srgbClr val="000000"/>
                </a:solidFill>
              </a:rPr>
              <a:t>„Хлопая ресницами, стоял гусь и глядел на море, по которому плыл стул, а на берегу, выброшенный волной, лежал велосипед".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74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47" y="1491520"/>
            <a:ext cx="6805207" cy="1900814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С помощью этого способа дети с ЗПР хорошо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запоминаются цифры, буквы.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Представляем их в образе, которые ребёнку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напоминают какие-либо предметы.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 descr="C:\Users\detsad\Desktop\eidetyka_86UJRc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175" y="3433824"/>
            <a:ext cx="3050771" cy="1971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На что похожи цифры. Картинки — скачать и распечатать. Лэпбуки: купить,  скачать шаблоны. «МААМ—картинки». Воспитателям детских садов, школьным  учителям и педагогам - Маам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86" y="3921693"/>
            <a:ext cx="3574219" cy="2568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2.labirint.ru/books/427996/scrn_big_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59"/>
          <a:stretch/>
        </p:blipFill>
        <p:spPr bwMode="auto">
          <a:xfrm>
            <a:off x="7162654" y="1272525"/>
            <a:ext cx="4446323" cy="2586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163" t="1782" b="21855"/>
          <a:stretch/>
        </p:blipFill>
        <p:spPr>
          <a:xfrm>
            <a:off x="7696579" y="3979636"/>
            <a:ext cx="4146257" cy="2452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39783" y="282937"/>
            <a:ext cx="5209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u="sng" dirty="0" smtClean="0"/>
              <a:t>Зрительная прорисовка </a:t>
            </a:r>
            <a:r>
              <a:rPr lang="ru-RU" sz="2800" b="1" i="1" u="sng" dirty="0"/>
              <a:t>образа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51866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60" y="120884"/>
            <a:ext cx="8672466" cy="6504349"/>
          </a:xfrm>
        </p:spPr>
      </p:pic>
      <p:pic>
        <p:nvPicPr>
          <p:cNvPr id="1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908" l="233" r="92084">
                        <a14:foregroundMark x1="32712" y1="31831" x2="32712" y2="31831"/>
                        <a14:foregroundMark x1="44237" y1="27599" x2="44005" y2="31463"/>
                        <a14:foregroundMark x1="17928" y1="88408" x2="18976" y2="95400"/>
                        <a14:foregroundMark x1="47730" y1="87948" x2="50757" y2="94204"/>
                        <a14:foregroundMark x1="49360" y1="85005" x2="49360" y2="85005"/>
                        <a14:foregroundMark x1="49360" y1="84177" x2="49360" y2="84177"/>
                        <a14:foregroundMark x1="17346" y1="83717" x2="17346" y2="83717"/>
                        <a14:foregroundMark x1="63097" y1="6992" x2="79045" y2="26311"/>
                        <a14:foregroundMark x1="73574" y1="4232" x2="59604" y2="23367"/>
                        <a14:foregroundMark x1="62631" y1="30819" x2="62631" y2="30819"/>
                        <a14:foregroundMark x1="56345" y1="29531" x2="56345" y2="2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891"/>
          <a:stretch/>
        </p:blipFill>
        <p:spPr>
          <a:xfrm>
            <a:off x="356010" y="2010859"/>
            <a:ext cx="2829264" cy="393083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9" b="100000" l="0" r="995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950" y="4313841"/>
            <a:ext cx="961208" cy="9654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28" b="98565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236" y="2443694"/>
            <a:ext cx="741785" cy="7751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600" b="90000" l="5400" r="97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4" t="4678" r="5132"/>
          <a:stretch/>
        </p:blipFill>
        <p:spPr>
          <a:xfrm>
            <a:off x="5528021" y="2183014"/>
            <a:ext cx="903738" cy="9226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08" l="415" r="99101">
                        <a14:backgroundMark x1="24827" y1="3804" x2="40387" y2="1245"/>
                        <a14:backgroundMark x1="24550" y1="7331" x2="27386" y2="5740"/>
                        <a14:backgroundMark x1="24550" y1="8506" x2="24550" y2="8506"/>
                        <a14:backgroundMark x1="40387" y1="1245" x2="74205" y2="1107"/>
                        <a14:backgroundMark x1="72130" y1="4011" x2="76418" y2="8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662" y="3618015"/>
            <a:ext cx="1096512" cy="1096512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6819406" y="915343"/>
            <a:ext cx="1071571" cy="9898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415209" y="1005928"/>
            <a:ext cx="981768" cy="866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10117965" y="1022171"/>
            <a:ext cx="1100069" cy="816986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000" b="77333" l="33667" r="64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20" r="32110" b="27912"/>
          <a:stretch/>
        </p:blipFill>
        <p:spPr>
          <a:xfrm>
            <a:off x="7690909" y="2231508"/>
            <a:ext cx="1262420" cy="132776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6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670" y="2051693"/>
            <a:ext cx="1233487" cy="107156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906" b="97436" l="9167" r="93500">
                        <a14:foregroundMark x1="39333" y1="9915" x2="35667" y2="16923"/>
                        <a14:foregroundMark x1="36333" y1="22051" x2="34500" y2="28376"/>
                        <a14:foregroundMark x1="28833" y1="14530" x2="35500" y2="14530"/>
                        <a14:foregroundMark x1="39500" y1="14530" x2="41667" y2="14188"/>
                        <a14:foregroundMark x1="41833" y1="14188" x2="41833" y2="14188"/>
                        <a14:foregroundMark x1="26667" y1="14530" x2="27667" y2="13846"/>
                        <a14:foregroundMark x1="30667" y1="12650" x2="30667" y2="12650"/>
                        <a14:foregroundMark x1="29667" y1="12650" x2="29667" y2="12650"/>
                        <a14:foregroundMark x1="33333" y1="11453" x2="33333" y2="11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63" y="2994959"/>
            <a:ext cx="1201346" cy="117131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89749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2566">
            <a:off x="4783694" y="2636673"/>
            <a:ext cx="964574" cy="57633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975" b="94581" l="9911" r="899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192" y="2383495"/>
            <a:ext cx="1338925" cy="121069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832" b="89808" l="7969" r="93750">
                        <a14:foregroundMark x1="46719" y1="15947" x2="47031" y2="52998"/>
                        <a14:foregroundMark x1="52188" y1="46283" x2="66094" y2="504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32" r="8193"/>
          <a:stretch/>
        </p:blipFill>
        <p:spPr>
          <a:xfrm>
            <a:off x="8109453" y="4840079"/>
            <a:ext cx="1540554" cy="1910482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667" b="98667" l="847" r="927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592" y="5262677"/>
            <a:ext cx="1328958" cy="126701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974" b="98026" l="1500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112" y="4949682"/>
            <a:ext cx="1688976" cy="128362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778" b="95111" l="9000" r="91000">
                        <a14:foregroundMark x1="43667" y1="29333" x2="32000" y2="82667"/>
                        <a14:foregroundMark x1="41667" y1="24444" x2="37000" y2="58667"/>
                        <a14:foregroundMark x1="39000" y1="50222" x2="31667" y2="81333"/>
                        <a14:foregroundMark x1="37333" y1="51111" x2="37333" y2="5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467" y="3702717"/>
            <a:ext cx="1897221" cy="142291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286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027" y="5558266"/>
            <a:ext cx="1087332" cy="108733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50" y="3586924"/>
            <a:ext cx="1488987" cy="148898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382" b="977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455" y="4183463"/>
            <a:ext cx="3315797" cy="24821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7" cstate="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2625" b="98750" l="8667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936" y="2996310"/>
            <a:ext cx="1407874" cy="18771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3141" b="89878" l="7712" r="899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86" r="18957" b="12656"/>
          <a:stretch/>
        </p:blipFill>
        <p:spPr>
          <a:xfrm>
            <a:off x="6873780" y="4171445"/>
            <a:ext cx="611422" cy="649820"/>
          </a:xfrm>
          <a:prstGeom prst="rect">
            <a:avLst/>
          </a:prstGeom>
        </p:spPr>
      </p:pic>
      <p:pic>
        <p:nvPicPr>
          <p:cNvPr id="42" name="Рисунок 41" descr="эй7.jpeg"/>
          <p:cNvPicPr>
            <a:picLocks noChangeAspect="1"/>
          </p:cNvPicPr>
          <p:nvPr/>
        </p:nvPicPr>
        <p:blipFill>
          <a:blip r:embed="rId41" cstate="print"/>
          <a:stretch>
            <a:fillRect/>
          </a:stretch>
        </p:blipFill>
        <p:spPr>
          <a:xfrm>
            <a:off x="3018015" y="163218"/>
            <a:ext cx="2376264" cy="1847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4667240" y="142853"/>
            <a:ext cx="60007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АССОЦИАЦИИ, СВЯЗАННЫЕ </a:t>
            </a:r>
          </a:p>
          <a:p>
            <a:pPr algn="r"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ГЕОМЕТРИЧЕСКИМИ ФИГУРАМИ</a:t>
            </a:r>
          </a:p>
        </p:txBody>
      </p:sp>
    </p:spTree>
    <p:extLst>
      <p:ext uri="{BB962C8B-B14F-4D97-AF65-F5344CB8AC3E}">
        <p14:creationId xmlns:p14="http://schemas.microsoft.com/office/powerpoint/2010/main" val="150000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3016"/>
            <a:ext cx="10515600" cy="91503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2299" y="703979"/>
            <a:ext cx="9423977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«Запомни фигуры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(увеличение объема памяти и развитие внимания)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ряд стоят геометрические фигуры разного цвета и одинакового размера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Время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запоминания фигур 1 минута. После этого вам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ответить на вопросы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было фигур?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было треугольников, прямоугольников, кругов?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цвета круги и квадраты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65" y="4810214"/>
            <a:ext cx="5979519" cy="1555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737684" y="4398746"/>
            <a:ext cx="53227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Постепенно задание можно усложнять: использовать геометрические фигуры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разные по размеру, или цвету, форме, количеству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25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321</Words>
  <Application>Microsoft Office PowerPoint</Application>
  <PresentationFormat>Широкоэкранный</PresentationFormat>
  <Paragraphs>63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Times New Roman</vt:lpstr>
      <vt:lpstr>Verdana</vt:lpstr>
      <vt:lpstr>6_Тема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44</cp:revision>
  <dcterms:created xsi:type="dcterms:W3CDTF">2022-03-16T06:50:45Z</dcterms:created>
  <dcterms:modified xsi:type="dcterms:W3CDTF">2022-03-25T09:53:13Z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