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4" r:id="rId2"/>
    <p:sldId id="257" r:id="rId3"/>
    <p:sldId id="263" r:id="rId4"/>
    <p:sldId id="280" r:id="rId5"/>
    <p:sldId id="281" r:id="rId6"/>
    <p:sldId id="282" r:id="rId7"/>
    <p:sldId id="283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9513" autoAdjust="0"/>
    <p:restoredTop sz="94660"/>
  </p:normalViewPr>
  <p:slideViewPr>
    <p:cSldViewPr>
      <p:cViewPr varScale="1">
        <p:scale>
          <a:sx n="83" d="100"/>
          <a:sy n="83" d="100"/>
        </p:scale>
        <p:origin x="-128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D03D5-D6BA-447D-8684-2F1869748A45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B658B-FA72-4090-B875-F5E84924C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76519-3D27-464F-9B3A-FC411190072C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B7354-49C4-4E4A-9D20-4E51AE1FE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77000" y="76200"/>
            <a:ext cx="2514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4E4AB-1410-4B68-9455-131DD2C82236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76200"/>
            <a:ext cx="33528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26B41-3456-42C2-A210-CD4B02E51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32C5C-BE22-48A0-AD4C-8907306718CF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CBEC5-DBC5-4F44-85CE-7219CE1AA8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C85A5-3DAA-4650-8253-4D533C49486F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BA395-71CE-4585-B731-D97B88A67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11458-6572-49EA-AD00-F38A13045D51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47B8D-AB0B-4D36-8446-658789E93D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A0FF5-5C96-482D-9F33-F522DA8F4132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A5F05-B59D-46DF-96EE-7249431FD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EFFD2-ED20-400A-9AC1-62881DB6DB22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96010-A278-4124-9651-009C2DCC7D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46A7-8F1F-4847-856E-9C7373B48880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79C3B-E233-46A4-9059-5963A79CC6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457E7-A852-4FA3-AB06-4C0470CE2305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E97CC-F14A-4FE6-A914-A6C33E447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2B9C8-9ED9-444D-B5E5-F5F83FC7FC03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F235E-D97D-4804-B354-56EEBFBB5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E78986-C340-4894-BFAC-125EE1391C24}" type="datetimeFigureOut">
              <a:rPr lang="ru-RU"/>
              <a:pPr>
                <a:defRPr/>
              </a:pPr>
              <a:t>05.10.2022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B48866-0EE9-41FF-826C-C8C2C7252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1" r:id="rId3"/>
    <p:sldLayoutId id="2147483675" r:id="rId4"/>
    <p:sldLayoutId id="2147483670" r:id="rId5"/>
    <p:sldLayoutId id="2147483676" r:id="rId6"/>
    <p:sldLayoutId id="2147483677" r:id="rId7"/>
    <p:sldLayoutId id="2147483678" r:id="rId8"/>
    <p:sldLayoutId id="2147483669" r:id="rId9"/>
    <p:sldLayoutId id="2147483679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Box 4"/>
          <p:cNvSpPr txBox="1">
            <a:spLocks noChangeArrowheads="1"/>
          </p:cNvSpPr>
          <p:nvPr/>
        </p:nvSpPr>
        <p:spPr bwMode="auto">
          <a:xfrm>
            <a:off x="142844" y="260350"/>
            <a:ext cx="90011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solidFill>
                  <a:schemeClr val="hlink"/>
                </a:solidFill>
              </a:rPr>
              <a:t>Основы </a:t>
            </a:r>
            <a:r>
              <a:rPr lang="ru-RU" sz="3400" b="1" dirty="0" smtClean="0">
                <a:solidFill>
                  <a:schemeClr val="hlink"/>
                </a:solidFill>
              </a:rPr>
              <a:t>безопасности жизнедеятельности</a:t>
            </a:r>
            <a:endParaRPr lang="ru-RU" sz="3400" b="1" dirty="0">
              <a:solidFill>
                <a:schemeClr val="hlink"/>
              </a:solidFill>
            </a:endParaRPr>
          </a:p>
        </p:txBody>
      </p:sp>
      <p:pic>
        <p:nvPicPr>
          <p:cNvPr id="47110" name="Picture 6" descr="%D0%BF%D0%BE%D0%B6%D0%B0%D1%80%20%D0%B2%20%D0%B4%D0%BE%D0%BC%D0%B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644900"/>
            <a:ext cx="3529013" cy="2808288"/>
          </a:xfrm>
          <a:prstGeom prst="rect">
            <a:avLst/>
          </a:prstGeom>
          <a:noFill/>
        </p:spPr>
      </p:pic>
      <p:sp>
        <p:nvSpPr>
          <p:cNvPr id="47112" name="Text Box 7"/>
          <p:cNvSpPr txBox="1">
            <a:spLocks noChangeArrowheads="1"/>
          </p:cNvSpPr>
          <p:nvPr/>
        </p:nvSpPr>
        <p:spPr bwMode="auto">
          <a:xfrm>
            <a:off x="3786182" y="1484313"/>
            <a:ext cx="5106993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</a:rPr>
              <a:t>Урок № </a:t>
            </a:r>
            <a:r>
              <a:rPr lang="ru-RU" sz="2400" b="1" dirty="0" smtClean="0">
                <a:latin typeface="Times New Roman" pitchFamily="18" charset="0"/>
              </a:rPr>
              <a:t>6 </a:t>
            </a:r>
            <a:endParaRPr lang="ru-RU" sz="2400" b="1" dirty="0">
              <a:latin typeface="Times New Roman" pitchFamily="18" charset="0"/>
            </a:endParaRP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</a:rPr>
              <a:t>«Пожарная безопасность в жилых помещениях»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/>
            <a:endParaRPr lang="ru-RU" sz="3200" b="1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7113" name="WordArt 9" descr="Белый мрамор"/>
          <p:cNvSpPr>
            <a:spLocks noChangeArrowheads="1" noChangeShapeType="1" noTextEdit="1"/>
          </p:cNvSpPr>
          <p:nvPr/>
        </p:nvSpPr>
        <p:spPr bwMode="auto">
          <a:xfrm>
            <a:off x="4071934" y="5000636"/>
            <a:ext cx="4535488" cy="10001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9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8  класс</a:t>
            </a:r>
          </a:p>
        </p:txBody>
      </p:sp>
      <p:sp>
        <p:nvSpPr>
          <p:cNvPr id="47114" name="Text Box 9"/>
          <p:cNvSpPr txBox="1">
            <a:spLocks noChangeArrowheads="1"/>
          </p:cNvSpPr>
          <p:nvPr/>
        </p:nvSpPr>
        <p:spPr bwMode="auto">
          <a:xfrm>
            <a:off x="4973638" y="6237288"/>
            <a:ext cx="417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>
                <a:latin typeface="Times New Roman" pitchFamily="18" charset="0"/>
              </a:rPr>
              <a:t>Учитель: полковник Баубатрын Д.В.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686800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/>
              <a:t>ПРИЧИНАМИ ВОЗНИКНОВЕНИЯ ПОЖАРОВ В ЖИЛЫХ И ОБЩЕСТВЕННЫХ ЗДАНИЯХ</a:t>
            </a:r>
            <a:r>
              <a:rPr lang="ru-RU" dirty="0"/>
              <a:t> 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чаще </a:t>
            </a:r>
            <a:r>
              <a:rPr lang="ru-RU" dirty="0"/>
              <a:t>всего бывают: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989138"/>
            <a:ext cx="8686800" cy="4525962"/>
          </a:xfrm>
        </p:spPr>
        <p:txBody>
          <a:bodyPr>
            <a:normAutofit fontScale="7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♦ неисправность электросети и электроприборов; утечка газа; </a:t>
            </a:r>
            <a:br>
              <a:rPr lang="ru-RU" dirty="0"/>
            </a:br>
            <a:r>
              <a:rPr lang="ru-RU" dirty="0"/>
              <a:t>♦ возгорание электроприборов (утюга, плитки, радиоприемника, телевизора и др.), оставленных под напряжением без присмотра; </a:t>
            </a:r>
            <a:br>
              <a:rPr lang="ru-RU" dirty="0"/>
            </a:br>
            <a:r>
              <a:rPr lang="ru-RU" dirty="0"/>
              <a:t>♦ неосторожное обращение и шалости детей с огнем (брошенные горящая спичка, упавшая зажженная свеча или игры с петардами и фейерверками); </a:t>
            </a:r>
            <a:br>
              <a:rPr lang="ru-RU" dirty="0"/>
            </a:br>
            <a:r>
              <a:rPr lang="ru-RU" dirty="0"/>
              <a:t>♦ использование неисправных или самодельных отопительных приборов; </a:t>
            </a:r>
            <a:br>
              <a:rPr lang="ru-RU" dirty="0"/>
            </a:br>
            <a:r>
              <a:rPr lang="ru-RU" dirty="0"/>
              <a:t>♦ оставленные открытыми двери топок (печей, каминов); </a:t>
            </a:r>
            <a:br>
              <a:rPr lang="ru-RU" dirty="0"/>
            </a:br>
            <a:r>
              <a:rPr lang="ru-RU" dirty="0"/>
              <a:t>♦ выброс горящей золы вблизи строений; </a:t>
            </a:r>
            <a:br>
              <a:rPr lang="ru-RU" dirty="0"/>
            </a:br>
            <a:r>
              <a:rPr lang="ru-RU" dirty="0"/>
              <a:t>♦ беспечность и небрежность в обращении с огнем и другие.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686800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/>
              <a:t>ПРИЧИНАМИ ПОЖАРОВ НА ПРОМЫШЛЕННЫХ ПРЕДПРИЯТИЯХ</a:t>
            </a:r>
            <a:r>
              <a:rPr lang="ru-RU" dirty="0"/>
              <a:t>   чаще всего бывают: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♦ нарушения, допущенные при проектировании и строительстве зданий и сооружений; </a:t>
            </a:r>
            <a:br>
              <a:rPr lang="ru-RU" dirty="0"/>
            </a:br>
            <a:r>
              <a:rPr lang="ru-RU" dirty="0"/>
              <a:t>♦ несоблюдение элементарных мер пожарной безопасности производственным персоналом и неосторожное обращение с огнем; </a:t>
            </a:r>
            <a:br>
              <a:rPr lang="ru-RU" dirty="0"/>
            </a:br>
            <a:r>
              <a:rPr lang="ru-RU" dirty="0"/>
              <a:t>♦ нарушение правил пожарной безопасности технологического характера в процессе работы промышленного предприятия (например, при проведении сварочных работ); </a:t>
            </a:r>
            <a:br>
              <a:rPr lang="ru-RU" dirty="0"/>
            </a:br>
            <a:r>
              <a:rPr lang="ru-RU" dirty="0"/>
              <a:t>♦ нарушение правил безопасности при эксплуатации электрооборудования и электроустановок; </a:t>
            </a:r>
            <a:br>
              <a:rPr lang="ru-RU" dirty="0"/>
            </a:br>
            <a:r>
              <a:rPr lang="ru-RU" dirty="0"/>
              <a:t>♦ эксплуатация неисправного оборудования.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839200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Первичные поражающие факторы пожара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—</a:t>
            </a:r>
            <a:r>
              <a:rPr lang="ru-RU" dirty="0"/>
              <a:t>открытый огонь и искры; </a:t>
            </a:r>
            <a:br>
              <a:rPr lang="ru-RU" dirty="0"/>
            </a:br>
            <a:r>
              <a:rPr lang="ru-RU" dirty="0"/>
              <a:t>—повышенная температура окружающей среды; </a:t>
            </a:r>
            <a:br>
              <a:rPr lang="ru-RU" dirty="0"/>
            </a:br>
            <a:r>
              <a:rPr lang="ru-RU" dirty="0"/>
              <a:t>—токсичные продукты горения; </a:t>
            </a:r>
            <a:br>
              <a:rPr lang="ru-RU" dirty="0"/>
            </a:br>
            <a:r>
              <a:rPr lang="ru-RU" dirty="0"/>
              <a:t>—потеря видимости вследствие задымления; </a:t>
            </a:r>
            <a:br>
              <a:rPr lang="ru-RU" dirty="0"/>
            </a:br>
            <a:r>
              <a:rPr lang="ru-RU" dirty="0"/>
              <a:t>—пониженное содержание кислорода; </a:t>
            </a:r>
            <a:br>
              <a:rPr lang="ru-RU" dirty="0"/>
            </a:br>
            <a:r>
              <a:rPr lang="ru-RU" dirty="0"/>
              <a:t>—падающие части строительных конструкций, агрегатов и установок.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839200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Вторичные поражающие  факторы пожара</a:t>
            </a:r>
            <a:endParaRPr lang="ru-RU" dirty="0"/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mtClean="0"/>
              <a:t> - взрывы нефте- и газопроводов, резервуаров с горючими веществами и аварийно химически опасными веществами,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mtClean="0"/>
              <a:t>- обрушение элементов строительных конструкций,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mtClean="0"/>
              <a:t>- замыкание электрических сетей.</a:t>
            </a:r>
            <a:br>
              <a:rPr lang="ru-RU" altLang="ru-RU" smtClean="0"/>
            </a:b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838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err="1">
                <a:solidFill>
                  <a:schemeClr val="accent2">
                    <a:lumMod val="50000"/>
                  </a:schemeClr>
                </a:solidFill>
              </a:rPr>
              <a:t>Синквейн</a:t>
            </a:r>
            <a:r>
              <a:rPr lang="ru-RU" sz="5400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7650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4400" u="sng" smtClean="0"/>
              <a:t>1- Пожар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4400" smtClean="0"/>
              <a:t>2- Два прилагательных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4400" smtClean="0"/>
              <a:t>3- Три глагола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4400" smtClean="0"/>
              <a:t>4- Предложение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4400" smtClean="0"/>
              <a:t>5 -  Синоним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 txBox="1">
            <a:spLocks/>
          </p:cNvSpPr>
          <p:nvPr/>
        </p:nvSpPr>
        <p:spPr>
          <a:xfrm>
            <a:off x="755650" y="765175"/>
            <a:ext cx="7920038" cy="4751388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800" b="1" u="sng" dirty="0" smtClean="0">
                <a:solidFill>
                  <a:schemeClr val="accent2">
                    <a:lumMod val="50000"/>
                  </a:schemeClr>
                </a:solidFill>
              </a:rPr>
              <a:t>Домашнее задание: 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Повторить конспект. Привести 5 примеров последствий пожара в жилом здании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(письменно в тетради).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>История развития огня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5362" name="Picture 1" descr="C:\Users\Константин\Desktop\158044_tribune_vse_neobyasnimoe_i_neobychnoe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9738" y="1052513"/>
            <a:ext cx="3151187" cy="2376487"/>
          </a:xfrm>
        </p:spPr>
      </p:pic>
      <p:pic>
        <p:nvPicPr>
          <p:cNvPr id="15363" name="Picture 1" descr="C:\Users\Константин\Desktop\otkrytie-ognya-i-sposoby-ego-dobyvaniya_1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2875" y="1239838"/>
            <a:ext cx="316388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" descr="C:\Users\Константин\Desktop\1371450108_e412031e2cf468a4ac3f161750a1b8e9[1].jpg"/>
          <p:cNvPicPr>
            <a:picLocks noChangeAspect="1" noChangeArrowheads="1"/>
          </p:cNvPicPr>
          <p:nvPr/>
        </p:nvPicPr>
        <p:blipFill>
          <a:blip r:embed="rId4"/>
          <a:srcRect b="25217"/>
          <a:stretch>
            <a:fillRect/>
          </a:stretch>
        </p:blipFill>
        <p:spPr bwMode="auto">
          <a:xfrm>
            <a:off x="611188" y="4084638"/>
            <a:ext cx="2735262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" descr="C:\Users\Константин\Desktop\581463_t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6575" y="3940175"/>
            <a:ext cx="2376488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Прямоугольник 9"/>
          <p:cNvSpPr>
            <a:spLocks noChangeArrowheads="1"/>
          </p:cNvSpPr>
          <p:nvPr/>
        </p:nvSpPr>
        <p:spPr bwMode="auto">
          <a:xfrm>
            <a:off x="179388" y="3438525"/>
            <a:ext cx="3960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Синантропы  (Природный огонь) </a:t>
            </a:r>
            <a:br>
              <a:rPr lang="ru-RU" altLang="ru-RU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46-230 тыс. лет</a:t>
            </a:r>
            <a:endParaRPr lang="ru-RU" altLang="ru-RU" b="1"/>
          </a:p>
        </p:txBody>
      </p:sp>
      <p:sp>
        <p:nvSpPr>
          <p:cNvPr id="15367" name="Прямоугольник 10"/>
          <p:cNvSpPr>
            <a:spLocks noChangeArrowheads="1"/>
          </p:cNvSpPr>
          <p:nvPr/>
        </p:nvSpPr>
        <p:spPr bwMode="auto">
          <a:xfrm>
            <a:off x="4708525" y="3400425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(Трение)   10 тыс. лет до н.э</a:t>
            </a:r>
            <a:endParaRPr lang="ru-RU" altLang="ru-RU" b="1"/>
          </a:p>
        </p:txBody>
      </p:sp>
      <p:sp>
        <p:nvSpPr>
          <p:cNvPr id="15368" name="Прямоугольник 11"/>
          <p:cNvSpPr>
            <a:spLocks noChangeArrowheads="1"/>
          </p:cNvSpPr>
          <p:nvPr/>
        </p:nvSpPr>
        <p:spPr bwMode="auto">
          <a:xfrm>
            <a:off x="250825" y="6134100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Железный век   начало 1 тыс. лет до н.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э.</a:t>
            </a:r>
            <a:br>
              <a:rPr lang="ru-RU" altLang="ru-RU">
                <a:latin typeface="Times New Roman" pitchFamily="18" charset="0"/>
                <a:cs typeface="Times New Roman" pitchFamily="18" charset="0"/>
              </a:rPr>
            </a:br>
            <a:endParaRPr lang="ru-RU" altLang="ru-RU"/>
          </a:p>
        </p:txBody>
      </p:sp>
      <p:sp>
        <p:nvSpPr>
          <p:cNvPr id="15369" name="Прямоугольник 12"/>
          <p:cNvSpPr>
            <a:spLocks noChangeArrowheads="1"/>
          </p:cNvSpPr>
          <p:nvPr/>
        </p:nvSpPr>
        <p:spPr bwMode="auto">
          <a:xfrm>
            <a:off x="5148263" y="6259513"/>
            <a:ext cx="37623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1830-1855 г. (изготовление спичек)</a:t>
            </a:r>
            <a:endParaRPr lang="ru-RU" alt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476250"/>
            <a:ext cx="8686800" cy="4525963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4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Пожар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это неконтролируемое горение, причиняющее материальный ущерб, вред жизни и здоровью граждан, интересам общества и государства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16386" name="Picture 4" descr="C:\Users\Константин\Desktop\pogar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8463" y="3932238"/>
            <a:ext cx="33115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100" y="908720"/>
            <a:ext cx="9036496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Сущность </a:t>
            </a:r>
            <a:r>
              <a:rPr lang="ru-RU" dirty="0"/>
              <a:t>горения открыта в </a:t>
            </a:r>
            <a:r>
              <a:rPr lang="ru-RU" dirty="0" smtClean="0"/>
              <a:t>1756 году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err="1" smtClean="0"/>
              <a:t>ломоносовым</a:t>
            </a:r>
            <a:r>
              <a:rPr lang="ru-RU" b="1" dirty="0" smtClean="0"/>
              <a:t>  </a:t>
            </a:r>
            <a:r>
              <a:rPr lang="ru-RU" b="1" dirty="0" err="1" smtClean="0"/>
              <a:t>михаилом</a:t>
            </a:r>
            <a:r>
              <a:rPr lang="ru-RU" b="1" dirty="0" smtClean="0"/>
              <a:t>  </a:t>
            </a:r>
            <a:r>
              <a:rPr lang="ru-RU" b="1" dirty="0" err="1" smtClean="0"/>
              <a:t>васильевичем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9763" y="2349500"/>
            <a:ext cx="2955925" cy="3743325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1912" y="2996952"/>
            <a:ext cx="5104184" cy="2664296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Горение это </a:t>
            </a:r>
            <a:r>
              <a:rPr lang="ru-RU" dirty="0" smtClean="0"/>
              <a:t>– химическая реакция  соединения горючего вещества с кислородом воздуха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4438" y="954088"/>
            <a:ext cx="3743325" cy="1439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C00000"/>
                </a:solidFill>
              </a:rPr>
              <a:t>ПРОЦЕСС ГОРЕНИЯ</a:t>
            </a:r>
          </a:p>
        </p:txBody>
      </p:sp>
      <p:sp>
        <p:nvSpPr>
          <p:cNvPr id="4" name="Овал 3"/>
          <p:cNvSpPr/>
          <p:nvPr/>
        </p:nvSpPr>
        <p:spPr>
          <a:xfrm>
            <a:off x="179388" y="3508375"/>
            <a:ext cx="2305050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C00000"/>
                </a:solidFill>
              </a:rPr>
              <a:t>ГОРЮЧЕЕ ВЕЩЕСТВО</a:t>
            </a:r>
          </a:p>
        </p:txBody>
      </p:sp>
      <p:sp>
        <p:nvSpPr>
          <p:cNvPr id="5" name="Овал 4"/>
          <p:cNvSpPr/>
          <p:nvPr/>
        </p:nvSpPr>
        <p:spPr>
          <a:xfrm>
            <a:off x="3492500" y="3508375"/>
            <a:ext cx="2395538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C00000"/>
                </a:solidFill>
              </a:rPr>
              <a:t>ОКИСЛИТЕЛЬ </a:t>
            </a:r>
          </a:p>
        </p:txBody>
      </p:sp>
      <p:sp>
        <p:nvSpPr>
          <p:cNvPr id="6" name="Овал 5"/>
          <p:cNvSpPr/>
          <p:nvPr/>
        </p:nvSpPr>
        <p:spPr>
          <a:xfrm>
            <a:off x="6588125" y="3471863"/>
            <a:ext cx="2352675" cy="2287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C00000"/>
                </a:solidFill>
              </a:rPr>
              <a:t>ИСТОЧНИК ВОСПЛАМЕ -НЕНИЯ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732588" y="1341438"/>
            <a:ext cx="863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732588" y="1789113"/>
            <a:ext cx="863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Крест 12"/>
          <p:cNvSpPr/>
          <p:nvPr/>
        </p:nvSpPr>
        <p:spPr>
          <a:xfrm>
            <a:off x="2700338" y="4435475"/>
            <a:ext cx="431800" cy="4318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Крест 13"/>
          <p:cNvSpPr/>
          <p:nvPr/>
        </p:nvSpPr>
        <p:spPr>
          <a:xfrm>
            <a:off x="6011863" y="4371975"/>
            <a:ext cx="431800" cy="4318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3588" y="765175"/>
            <a:ext cx="5618162" cy="1008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Вещества и материалы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8788" y="2768600"/>
            <a:ext cx="2160587" cy="792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Негорючие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16238" y="4546600"/>
            <a:ext cx="2735262" cy="898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tx1"/>
                </a:solidFill>
              </a:rPr>
              <a:t>Трудновоспла</a:t>
            </a:r>
            <a:r>
              <a:rPr lang="ru-RU" sz="2400" b="1" dirty="0">
                <a:solidFill>
                  <a:schemeClr val="tx1"/>
                </a:solidFill>
              </a:rPr>
              <a:t>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меняющиеся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72238" y="4545013"/>
            <a:ext cx="2398712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tx1"/>
                </a:solidFill>
              </a:rPr>
              <a:t>Легковоспла</a:t>
            </a:r>
            <a:r>
              <a:rPr lang="ru-RU" sz="2400" b="1" dirty="0">
                <a:solidFill>
                  <a:schemeClr val="tx1"/>
                </a:solidFill>
              </a:rPr>
              <a:t>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меняющиеся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17838" y="2774950"/>
            <a:ext cx="2270125" cy="779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tx1"/>
                </a:solidFill>
              </a:rPr>
              <a:t>Трудногорючие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78563" y="2743200"/>
            <a:ext cx="2371725" cy="733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Горючие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716463" y="1557338"/>
            <a:ext cx="0" cy="5762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403350" y="2135188"/>
            <a:ext cx="626745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438275" y="2133600"/>
            <a:ext cx="0" cy="57467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152900" y="2135188"/>
            <a:ext cx="0" cy="5762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670800" y="2133600"/>
            <a:ext cx="0" cy="57467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235825" y="3508375"/>
            <a:ext cx="0" cy="4968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695700" y="4005263"/>
            <a:ext cx="4683125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722688" y="4005263"/>
            <a:ext cx="0" cy="49688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8374063" y="4005263"/>
            <a:ext cx="0" cy="49688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http://www.bgsha.com/ru/education/library/fulltext/bgd/ris313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76225"/>
            <a:ext cx="8642350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5008" y="6240924"/>
            <a:ext cx="892899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+mn-cs"/>
              </a:rPr>
              <a:t>Различают </a:t>
            </a:r>
            <a:r>
              <a:rPr lang="ru-RU" sz="2000" b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+mn-cs"/>
              </a:rPr>
              <a:t>линейное и объемное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+mn-cs"/>
              </a:rPr>
              <a:t> распространение пожара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6868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/>
              <a:t>Как правило, пожар в здании имеет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три </a:t>
            </a:r>
            <a:r>
              <a:rPr lang="ru-RU" b="1" dirty="0"/>
              <a:t>стадии развития: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• начальная стадия (15—30 мин) с небольшими температурой горения и скоростью распространения огня; </a:t>
            </a:r>
            <a:br>
              <a:rPr lang="ru-RU" dirty="0"/>
            </a:br>
            <a:r>
              <a:rPr lang="ru-RU" dirty="0"/>
              <a:t>• стадия </a:t>
            </a:r>
            <a:r>
              <a:rPr lang="ru-RU" dirty="0" err="1"/>
              <a:t>разгорания</a:t>
            </a:r>
            <a:r>
              <a:rPr lang="ru-RU" dirty="0"/>
              <a:t> (30—60 мин), для которой характерно резкое увеличение температуры горения (до 1000 °С) и скорости распространения огня; </a:t>
            </a:r>
            <a:br>
              <a:rPr lang="ru-RU" dirty="0"/>
            </a:br>
            <a:r>
              <a:rPr lang="ru-RU" dirty="0"/>
              <a:t>• завершающая стадия — ослабление силы пожара по мере выгорания огнеопасных материалов.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48880"/>
            <a:ext cx="8147248" cy="8382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dirty="0" smtClean="0">
                <a:solidFill>
                  <a:srgbClr val="C00000"/>
                </a:solidFill>
              </a:rPr>
              <a:t>Причины пожара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467</TotalTime>
  <Words>216</Words>
  <Application>Microsoft Office PowerPoint</Application>
  <PresentationFormat>Экран (4:3)</PresentationFormat>
  <Paragraphs>46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История развития огня</vt:lpstr>
      <vt:lpstr>Слайд 3</vt:lpstr>
      <vt:lpstr>Сущность горения открыта в 1756 году  ломоносовым  михаилом  васильевичем </vt:lpstr>
      <vt:lpstr>Слайд 5</vt:lpstr>
      <vt:lpstr>Слайд 6</vt:lpstr>
      <vt:lpstr>Слайд 7</vt:lpstr>
      <vt:lpstr>Как правило, пожар в здании имеет  три стадии развития: </vt:lpstr>
      <vt:lpstr>Причины пожара</vt:lpstr>
      <vt:lpstr>ПРИЧИНАМИ ВОЗНИКНОВЕНИЯ ПОЖАРОВ В ЖИЛЫХ И ОБЩЕСТВЕННЫХ ЗДАНИЯХ   чаще всего бывают: </vt:lpstr>
      <vt:lpstr>ПРИЧИНАМИ ПОЖАРОВ НА ПРОМЫШЛЕННЫХ ПРЕДПРИЯТИЯХ   чаще всего бывают: </vt:lpstr>
      <vt:lpstr>Первичные поражающие факторы пожара</vt:lpstr>
      <vt:lpstr>Вторичные поражающие  факторы пожара</vt:lpstr>
      <vt:lpstr>Синквейн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Глава 1 Пожарная безопасность</dc:title>
  <dc:creator>Константин</dc:creator>
  <cp:lastModifiedBy>Lenovo</cp:lastModifiedBy>
  <cp:revision>23</cp:revision>
  <dcterms:created xsi:type="dcterms:W3CDTF">2013-09-09T16:40:56Z</dcterms:created>
  <dcterms:modified xsi:type="dcterms:W3CDTF">2022-10-05T12:37:51Z</dcterms:modified>
</cp:coreProperties>
</file>