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9" r:id="rId3"/>
    <p:sldId id="268" r:id="rId4"/>
    <p:sldId id="270" r:id="rId5"/>
    <p:sldId id="271" r:id="rId6"/>
    <p:sldId id="256" r:id="rId7"/>
    <p:sldId id="274" r:id="rId8"/>
    <p:sldId id="272" r:id="rId9"/>
    <p:sldId id="266" r:id="rId10"/>
    <p:sldId id="264" r:id="rId11"/>
    <p:sldId id="265" r:id="rId12"/>
    <p:sldId id="267" r:id="rId13"/>
    <p:sldId id="263" r:id="rId14"/>
    <p:sldId id="261" r:id="rId15"/>
    <p:sldId id="260" r:id="rId16"/>
    <p:sldId id="257" r:id="rId17"/>
    <p:sldId id="258" r:id="rId18"/>
    <p:sldId id="259" r:id="rId19"/>
    <p:sldId id="279" r:id="rId20"/>
    <p:sldId id="276" r:id="rId21"/>
    <p:sldId id="277" r:id="rId22"/>
    <p:sldId id="278" r:id="rId23"/>
    <p:sldId id="273" r:id="rId24"/>
    <p:sldId id="275" r:id="rId25"/>
    <p:sldId id="280" r:id="rId2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81" autoAdjust="0"/>
    <p:restoredTop sz="87101" autoAdjust="0"/>
  </p:normalViewPr>
  <p:slideViewPr>
    <p:cSldViewPr snapToGrid="0">
      <p:cViewPr>
        <p:scale>
          <a:sx n="80" d="100"/>
          <a:sy n="80" d="100"/>
        </p:scale>
        <p:origin x="1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DA3F3-8D39-45B3-85AA-3E59BB863E89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9067B-4C0C-4487-855C-2DD6A19357C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DA3F3-8D39-45B3-85AA-3E59BB863E89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9067B-4C0C-4487-855C-2DD6A19357C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DA3F3-8D39-45B3-85AA-3E59BB863E89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9067B-4C0C-4487-855C-2DD6A19357C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DA3F3-8D39-45B3-85AA-3E59BB863E89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9067B-4C0C-4487-855C-2DD6A19357C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DA3F3-8D39-45B3-85AA-3E59BB863E89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9067B-4C0C-4487-855C-2DD6A19357C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DA3F3-8D39-45B3-85AA-3E59BB863E89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9067B-4C0C-4487-855C-2DD6A19357C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DA3F3-8D39-45B3-85AA-3E59BB863E89}" type="datetimeFigureOut">
              <a:rPr lang="ru-RU" smtClean="0"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9067B-4C0C-4487-855C-2DD6A19357C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DA3F3-8D39-45B3-85AA-3E59BB863E89}" type="datetimeFigureOut">
              <a:rPr lang="ru-RU" smtClean="0"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9067B-4C0C-4487-855C-2DD6A19357C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DA3F3-8D39-45B3-85AA-3E59BB863E89}" type="datetimeFigureOut">
              <a:rPr lang="ru-RU" smtClean="0"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9067B-4C0C-4487-855C-2DD6A19357C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DA3F3-8D39-45B3-85AA-3E59BB863E89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9067B-4C0C-4487-855C-2DD6A19357C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DA3F3-8D39-45B3-85AA-3E59BB863E89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9067B-4C0C-4487-855C-2DD6A19357C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EDA3F3-8D39-45B3-85AA-3E59BB863E89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69067B-4C0C-4487-855C-2DD6A19357C1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1">
                <a:lumMod val="20000"/>
                <a:lumOff val="80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14300" y="0"/>
            <a:ext cx="12306299" cy="4829175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endParaRPr lang="ru-RU" b="1" i="1" dirty="0">
              <a:latin typeface="Arial Black" panose="020B0A04020102020204" pitchFamily="34" charset="0"/>
            </a:endParaRPr>
          </a:p>
        </p:txBody>
      </p:sp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14935" y="0"/>
            <a:ext cx="12306935" cy="68580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66215" y="432118"/>
            <a:ext cx="9144000" cy="1655762"/>
          </a:xfrm>
        </p:spPr>
        <p:txBody>
          <a:bodyPr>
            <a:noAutofit/>
          </a:bodyPr>
          <a:lstStyle/>
          <a:p>
            <a:r>
              <a:rPr lang="ru-RU" sz="6600" b="1" i="1" dirty="0">
                <a:solidFill>
                  <a:schemeClr val="bg1"/>
                </a:solidFill>
                <a:latin typeface="Microsoft JhengHei UI" panose="020B0604030504040204" charset="-120"/>
                <a:ea typeface="Microsoft JhengHei UI" panose="020B0604030504040204" charset="-120"/>
              </a:rPr>
              <a:t>ЛЕГЕНДЫ НИЖНЕГО НОВГОРОДА</a:t>
            </a:r>
            <a:endParaRPr lang="ru-RU" sz="6600" b="1" i="1" dirty="0">
              <a:solidFill>
                <a:schemeClr val="bg1"/>
              </a:solidFill>
              <a:latin typeface="Microsoft JhengHei UI" panose="020B0604030504040204" charset="-120"/>
              <a:ea typeface="Microsoft JhengHei UI" panose="020B060403050404020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равая фигурная скобка 4"/>
          <p:cNvSpPr/>
          <p:nvPr/>
        </p:nvSpPr>
        <p:spPr>
          <a:xfrm>
            <a:off x="8551147" y="2582426"/>
            <a:ext cx="964642" cy="1979526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48" name="Picture 8" descr="http://static.ngs.ru/news/99/preview/466c6a323df07955289d712b76e071bf67f152be_1200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8712"/>
            <a:ext cx="12192000" cy="7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292" name="Picture 4" descr="https://rewizor.ru/files/1187500yk4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91869"/>
            <a:ext cx="12192001" cy="6949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https://img-forum2.ners.ru/upload/e0/e00622b8a2f120a20997338dd2efad9c.jpg"/>
          <p:cNvPicPr>
            <a:picLocks noGrp="1" noChangeAspect="1" noChangeArrowheads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384" y="-218148"/>
            <a:ext cx="11254153" cy="7148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3557" y="0"/>
            <a:ext cx="10515600" cy="1325563"/>
          </a:xfrm>
        </p:spPr>
        <p:txBody>
          <a:bodyPr>
            <a:norm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Строгановы и Рождественская церковь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Легенды Нижнего Новгорода"/>
          <p:cNvPicPr>
            <a:picLocks noGrp="1" noChangeAspect="1" noChangeArrowheads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8182" y="662781"/>
            <a:ext cx="10386349" cy="6195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08804" y="11402"/>
            <a:ext cx="1483196" cy="6771235"/>
          </a:xfrm>
        </p:spPr>
        <p:txBody>
          <a:bodyPr/>
          <a:lstStyle/>
          <a:p>
            <a:r>
              <a:rPr lang="ru-RU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Царс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b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кие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врата и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мест-</a:t>
            </a:r>
            <a:b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ный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чин </a:t>
            </a:r>
            <a:r>
              <a:rPr lang="ru-RU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иконо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b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стаса</a:t>
            </a:r>
            <a:r>
              <a:rPr lang="ru-RU" dirty="0"/>
              <a:t> </a:t>
            </a:r>
            <a:endParaRPr lang="ru-RU" dirty="0"/>
          </a:p>
        </p:txBody>
      </p:sp>
      <p:pic>
        <p:nvPicPr>
          <p:cNvPr id="6146" name="Picture 2" descr="Легенды Нижнего Новгорода"/>
          <p:cNvPicPr>
            <a:picLocks noGrp="1" noChangeAspect="1" noChangeArrowheads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53"/>
          <a:stretch>
            <a:fillRect/>
          </a:stretch>
        </p:blipFill>
        <p:spPr bwMode="auto">
          <a:xfrm>
            <a:off x="0" y="-26035"/>
            <a:ext cx="5734050" cy="6910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Легенды Нижнего Новгород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4176" y="26670"/>
            <a:ext cx="457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" y="-969818"/>
            <a:ext cx="12275126" cy="2660507"/>
          </a:xfrm>
        </p:spPr>
        <p:txBody>
          <a:bodyPr>
            <a:normAutofit/>
          </a:bodyPr>
          <a:lstStyle/>
          <a:p>
            <a:pPr algn="ctr"/>
            <a:r>
              <a:rPr lang="ru-RU" sz="3600" b="1" i="0" dirty="0" smtClean="0">
                <a:solidFill>
                  <a:srgbClr val="1F3331"/>
                </a:solidFill>
                <a:effectLst/>
                <a:latin typeface="Lato"/>
              </a:rPr>
              <a:t>Усадьба Каменских</a:t>
            </a:r>
            <a:r>
              <a:rPr lang="ru-RU" b="0" i="0" dirty="0" smtClean="0">
                <a:solidFill>
                  <a:srgbClr val="1F3331"/>
                </a:solidFill>
                <a:effectLst/>
                <a:latin typeface="Lato"/>
              </a:rPr>
              <a:t> </a:t>
            </a:r>
            <a:endParaRPr lang="ru-RU" dirty="0"/>
          </a:p>
        </p:txBody>
      </p:sp>
      <p:pic>
        <p:nvPicPr>
          <p:cNvPr id="1026" name="Picture 2" descr="https://i0.wp.com/travelblognn.ru/wp-content/uploads/2017/02/52812916.jpg?resize=778%2C554"/>
          <p:cNvPicPr>
            <a:picLocks noGrp="1" noChangeAspect="1" noChangeArrowheads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37881" y="1464809"/>
            <a:ext cx="8752115" cy="5393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-1846656"/>
            <a:ext cx="12192000" cy="3693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ru-RU" altLang="ru-RU" sz="1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ru-RU" altLang="ru-RU" i="1" dirty="0"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ru-RU" altLang="ru-RU" sz="1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ru-RU" altLang="ru-RU" i="1" dirty="0"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ru-RU" altLang="ru-RU" sz="1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ru-RU" altLang="ru-RU" i="1" dirty="0"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ru-RU" altLang="ru-RU" sz="1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ru-RU" altLang="ru-RU" i="1" dirty="0"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ru-RU" altLang="ru-RU" sz="1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alt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Объект культурного наследия Федерального значения</a:t>
            </a:r>
            <a:b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r>
              <a:rPr kumimoji="0" lang="ru-RU" alt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Дом - Особняк купчихи О.И. </a:t>
            </a:r>
            <a:r>
              <a:rPr kumimoji="0" lang="ru-RU" altLang="ru-RU" sz="2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КаменскойПостроен</a:t>
            </a:r>
            <a:r>
              <a:rPr kumimoji="0" lang="ru-RU" alt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в 1913-1914 </a:t>
            </a:r>
            <a:r>
              <a:rPr kumimoji="0" lang="ru-RU" altLang="ru-RU" sz="2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гг.Архитектор</a:t>
            </a:r>
            <a:r>
              <a:rPr kumimoji="0" lang="ru-RU" alt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Б.А. Коршунов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endParaRPr kumimoji="0" lang="ru-RU" alt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0422" y="365125"/>
            <a:ext cx="2953378" cy="4699243"/>
          </a:xfrm>
        </p:spPr>
        <p:txBody>
          <a:bodyPr>
            <a:normAutofit/>
          </a:bodyPr>
          <a:lstStyle/>
          <a:p>
            <a:r>
              <a:rPr lang="ru-RU" dirty="0"/>
              <a:t>Призрак в окне усадьбы Каменских</a:t>
            </a:r>
            <a:endParaRPr lang="ru-RU" dirty="0"/>
          </a:p>
        </p:txBody>
      </p:sp>
      <p:pic>
        <p:nvPicPr>
          <p:cNvPr id="2050" name="Picture 2" descr="Призрак в окне усадьбы Каменских"/>
          <p:cNvPicPr>
            <a:picLocks noGrp="1" noChangeAspect="1" noChangeArrowheads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1065" y="0"/>
            <a:ext cx="5456254" cy="8184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01451"/>
            <a:ext cx="10515600" cy="562707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Arial Black" panose="020B0A04020102020204" pitchFamily="34" charset="0"/>
              </a:rPr>
              <a:t>Дом с авгурами на Осыпной</a:t>
            </a:r>
            <a:br>
              <a:rPr lang="ru-RU" dirty="0">
                <a:latin typeface="Arial Black" panose="020B0A04020102020204" pitchFamily="34" charset="0"/>
              </a:rPr>
            </a:br>
            <a:endParaRPr lang="ru-RU" dirty="0">
              <a:latin typeface="Arial Black" panose="020B0A04020102020204" pitchFamily="34" charset="0"/>
            </a:endParaRPr>
          </a:p>
        </p:txBody>
      </p:sp>
      <p:pic>
        <p:nvPicPr>
          <p:cNvPr id="3074" name="Picture 2" descr=" Легенды Нижнего Новгорода"/>
          <p:cNvPicPr>
            <a:picLocks noGrp="1" noChangeAspect="1" noChangeArrowheads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3255" y="582930"/>
            <a:ext cx="11014075" cy="6615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1506" name="Picture 2" descr="https://easy-going.ru/wp-content/uploads/2015/04/DSC05420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11"/>
          <a:stretch>
            <a:fillRect/>
          </a:stretch>
        </p:blipFill>
        <p:spPr bwMode="auto">
          <a:xfrm>
            <a:off x="180870" y="0"/>
            <a:ext cx="12011129" cy="8186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366575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/>
              <a:t>Прообраз «Пиковой дамы» Пушкина на Рождественской</a:t>
            </a:r>
            <a:endParaRPr lang="ru-RU" dirty="0"/>
          </a:p>
        </p:txBody>
      </p:sp>
      <p:pic>
        <p:nvPicPr>
          <p:cNvPr id="4" name="Объект 3" descr="В доме Строгановых сохранилась аутентичная ажурная металлическая лестница высотой в три этажа"/>
          <p:cNvPicPr>
            <a:picLocks noGrp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934" y="1092096"/>
            <a:ext cx="11371436" cy="5941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409940" y="80645"/>
            <a:ext cx="3782060" cy="6777355"/>
          </a:xfrm>
        </p:spPr>
        <p:txBody>
          <a:bodyPr>
            <a:normAutofit/>
          </a:bodyPr>
          <a:lstStyle/>
          <a:p>
            <a:r>
              <a:rPr lang="ru-RU" sz="4000" b="1" dirty="0" err="1" smtClean="0"/>
              <a:t>Дятловы</a:t>
            </a:r>
            <a:r>
              <a:rPr lang="ru-RU" sz="4000" b="1" dirty="0" smtClean="0"/>
              <a:t> горы.   Семь холмов,</a:t>
            </a:r>
            <a:br>
              <a:rPr lang="ru-RU" sz="4000" b="1" dirty="0" smtClean="0"/>
            </a:br>
            <a:r>
              <a:rPr lang="ru-RU" sz="4000" b="1" dirty="0" smtClean="0"/>
              <a:t>расположенных по высокому берегу на слиянии Оки и Волги, на которых был основан Нижний Новгород.</a:t>
            </a:r>
            <a:endParaRPr lang="ru-RU" sz="4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https://files.pravda-nn.ru/2020/11/dyatlovy-gory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40994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https://i0.wp.com/travelblognn.ru/wp-content/uploads/2018/08/2AUlrkZlTa4.jpg?resize=870%2C653"/>
          <p:cNvPicPr>
            <a:picLocks noGrp="1" noChangeAspect="1" noChangeArrowheads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428" y="0"/>
            <a:ext cx="12084498" cy="7264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9494" y="365126"/>
            <a:ext cx="5224305" cy="4468132"/>
          </a:xfrm>
        </p:spPr>
        <p:txBody>
          <a:bodyPr>
            <a:normAutofit/>
          </a:bodyPr>
          <a:lstStyle/>
          <a:p>
            <a:br>
              <a:rPr lang="ru-RU" b="0" i="0" dirty="0" smtClean="0">
                <a:solidFill>
                  <a:srgbClr val="1F3331"/>
                </a:solidFill>
                <a:effectLst/>
                <a:latin typeface="Bahnschrift SemiBold" panose="020B0502040204020203" pitchFamily="34" charset="0"/>
              </a:rPr>
            </a:br>
            <a:br>
              <a:rPr lang="ru-RU" dirty="0">
                <a:solidFill>
                  <a:srgbClr val="1F3331"/>
                </a:solidFill>
                <a:latin typeface="Bahnschrift SemiBold" panose="020B0502040204020203" pitchFamily="34" charset="0"/>
              </a:rPr>
            </a:br>
            <a:r>
              <a:rPr lang="ru-RU" b="0" i="0" dirty="0" smtClean="0">
                <a:solidFill>
                  <a:srgbClr val="1F3331"/>
                </a:solidFill>
                <a:effectLst/>
                <a:latin typeface="Bahnschrift SemiBold" panose="020B0502040204020203" pitchFamily="34" charset="0"/>
              </a:rPr>
              <a:t>Наталья Голицына, прообраз «Пиковой дамы</a:t>
            </a:r>
            <a:endParaRPr lang="ru-RU" dirty="0">
              <a:latin typeface="Bahnschrift SemiBold" panose="020B0502040204020203" pitchFamily="34" charset="0"/>
            </a:endParaRPr>
          </a:p>
        </p:txBody>
      </p:sp>
      <p:pic>
        <p:nvPicPr>
          <p:cNvPr id="20482" name="Picture 2" descr="https://i2.wp.com/travelblognn.ru/wp-content/uploads/2018/08/Alexander_Roslin_013.jpg?resize=776%2C1024"/>
          <p:cNvPicPr>
            <a:picLocks noGrp="1" noChangeAspect="1" noChangeArrowheads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515"/>
            <a:ext cx="5546690" cy="6868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0" i="0" dirty="0" smtClean="0">
                <a:solidFill>
                  <a:srgbClr val="000000"/>
                </a:solidFill>
                <a:effectLst/>
                <a:latin typeface="YS Text Optional"/>
              </a:rPr>
              <a:t>ПАРК КУЛИБИНА</a:t>
            </a:r>
            <a:br>
              <a:rPr lang="ru-RU" b="1" i="0" dirty="0" smtClean="0">
                <a:solidFill>
                  <a:srgbClr val="000000"/>
                </a:solidFill>
                <a:effectLst/>
                <a:latin typeface="YS Text Optional"/>
              </a:rPr>
            </a:br>
            <a:endParaRPr lang="ru-RU" dirty="0"/>
          </a:p>
        </p:txBody>
      </p:sp>
      <p:pic>
        <p:nvPicPr>
          <p:cNvPr id="4" name="Объект 3" descr="https://avatars.mds.yandex.net/get-zen_doc/1925657/pub_5cc4bfae10654100b2d88568_5cc4bfe224176a00ae4ff0a6/scale_1200"/>
          <p:cNvPicPr>
            <a:picLocks noGrp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5707" y="954593"/>
            <a:ext cx="9988061" cy="590340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934498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latin typeface="Bahnschrift SemiBold" panose="020B0502040204020203" pitchFamily="34" charset="0"/>
              </a:rPr>
              <a:t>ПЕРВЫЙ ДОМ</a:t>
            </a:r>
            <a:endParaRPr lang="ru-RU" dirty="0">
              <a:latin typeface="Bahnschrift SemiBold" panose="020B0502040204020203" pitchFamily="34" charset="0"/>
            </a:endParaRPr>
          </a:p>
        </p:txBody>
      </p:sp>
      <p:pic>
        <p:nvPicPr>
          <p:cNvPr id="18434" name="Picture 2" descr="Имеет строгий стиль, как в общем-то и все правительственное"/>
          <p:cNvPicPr>
            <a:picLocks noGrp="1" noChangeAspect="1" noChangeArrowheads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199" y="763676"/>
            <a:ext cx="10918371" cy="6354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Сергей Вильянов"/>
          <p:cNvPicPr>
            <a:picLocks noGrp="1" noChangeAspect="1" noChangeArrowheads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28649" y="676275"/>
            <a:ext cx="13671606" cy="493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386672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/>
              <a:t>Мало кто знает, что часть Зеленского съезда тоже относится к Дятловым горам</a:t>
            </a:r>
            <a:endParaRPr lang="ru-RU" b="1" dirty="0"/>
          </a:p>
        </p:txBody>
      </p:sp>
      <p:pic>
        <p:nvPicPr>
          <p:cNvPr id="14338" name="Picture 2" descr="https://files.pravda-nn.ru/2020/11/zelenskij-sezd-1200x801.jpg"/>
          <p:cNvPicPr>
            <a:picLocks noGrp="1" noChangeAspect="1" noChangeArrowheads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789" y="1457012"/>
            <a:ext cx="11193864" cy="5412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https://files.pravda-nn.ru/2020/11/strit-art-na-grebnom-kanale.jpg"/>
          <p:cNvPicPr>
            <a:picLocks noGrp="1" noChangeAspect="1" noChangeArrowheads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7620"/>
            <a:ext cx="12192001" cy="6955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6485" y="180870"/>
            <a:ext cx="12107159" cy="969199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холме напротив Кремля находилась ставка Мухаммед-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Эмина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i="0" dirty="0" smtClean="0"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Ильинская церковь на месте гибели ногайского хана.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2229" y="7472074"/>
            <a:ext cx="11925087" cy="165576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098" name="Picture 2" descr="Легенды Нижнего Новгорода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30" y="1150069"/>
            <a:ext cx="12121169" cy="5707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547445"/>
          </a:xfrm>
        </p:spPr>
        <p:txBody>
          <a:bodyPr/>
          <a:lstStyle/>
          <a:p>
            <a:pPr algn="ctr"/>
            <a:r>
              <a:rPr lang="ru-RU" b="0" i="0" dirty="0" smtClean="0">
                <a:solidFill>
                  <a:srgbClr val="000000"/>
                </a:solidFill>
                <a:effectLst/>
                <a:latin typeface="Arial Black" panose="020B0A04020102020204" pitchFamily="34" charset="0"/>
                <a:cs typeface="Arial" panose="020B0604020202020204" pitchFamily="34" charset="0"/>
              </a:rPr>
              <a:t>РЕКА, КОТОРОЙ НЕТ</a:t>
            </a:r>
            <a:br>
              <a:rPr lang="ru-RU" b="1" i="0" dirty="0" smtClean="0">
                <a:solidFill>
                  <a:srgbClr val="000000"/>
                </a:solidFill>
                <a:effectLst/>
                <a:latin typeface="Arial Black" panose="020B0A04020102020204" pitchFamily="34" charset="0"/>
                <a:cs typeface="Arial" panose="020B0604020202020204" pitchFamily="34" charset="0"/>
              </a:rPr>
            </a:br>
            <a:endParaRPr lang="ru-RU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17410" name="Picture 2" descr="https://avatars.mds.yandex.net/get-zen_doc/1652143/pub_5cc4bfae10654100b2d88568_5cc4bfe29a655700b38f4194/scale_1200"/>
          <p:cNvPicPr>
            <a:picLocks noGrp="1" noChangeAspect="1" noChangeArrowheads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73723"/>
            <a:ext cx="12118311" cy="625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Коромыслова башня. Фото взято с ресурса Яндекс.Картинки "/>
          <p:cNvPicPr>
            <a:picLocks noGrp="1" noChangeAspect="1" noChangeArrowheads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23905"/>
            <a:ext cx="12191999" cy="7381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http://s011.radikal.ru/i318/1507/ef/b31c5d50ca5b.jpg"/>
          <p:cNvPicPr>
            <a:picLocks noGrp="1" noChangeAspect="1" noChangeArrowheads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3" y="-98452"/>
            <a:ext cx="12112753" cy="6956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https://img-forum2.ners.ru/upload/76/767071038674424a3e65371583943f07.jpg"/>
          <p:cNvPicPr>
            <a:picLocks noGrp="1" noChangeAspect="1" noChangeArrowheads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35653"/>
            <a:ext cx="12192000" cy="6993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760</Words>
  <Application>WPS Presentation</Application>
  <PresentationFormat>Широкоэкранный</PresentationFormat>
  <Paragraphs>38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57" baseType="lpstr">
      <vt:lpstr>Arial</vt:lpstr>
      <vt:lpstr>SimSun</vt:lpstr>
      <vt:lpstr>Wingdings</vt:lpstr>
      <vt:lpstr>Arial Black</vt:lpstr>
      <vt:lpstr>Times New Roman</vt:lpstr>
      <vt:lpstr>Calibri</vt:lpstr>
      <vt:lpstr>Microsoft YaHei</vt:lpstr>
      <vt:lpstr>Arial Unicode MS</vt:lpstr>
      <vt:lpstr>Lato</vt:lpstr>
      <vt:lpstr>Segoe Print</vt:lpstr>
      <vt:lpstr>Bahnschrift SemiBold</vt:lpstr>
      <vt:lpstr>YS Text Optional</vt:lpstr>
      <vt:lpstr>Calibri Light</vt:lpstr>
      <vt:lpstr>Malgun Gothic Semilight</vt:lpstr>
      <vt:lpstr>Microsoft JhengHei</vt:lpstr>
      <vt:lpstr>Microsoft JhengHei Light</vt:lpstr>
      <vt:lpstr>Microsoft JhengHei UI</vt:lpstr>
      <vt:lpstr>Microsoft JhengHei UI Light</vt:lpstr>
      <vt:lpstr>Microsoft YaHei Light</vt:lpstr>
      <vt:lpstr>Microsoft YaHei UI</vt:lpstr>
      <vt:lpstr>Microsoft YaHei UI Light</vt:lpstr>
      <vt:lpstr>Malgun Gothic</vt:lpstr>
      <vt:lpstr>Wingdings 3</vt:lpstr>
      <vt:lpstr>Wingdings 2</vt:lpstr>
      <vt:lpstr>Wingdings</vt:lpstr>
      <vt:lpstr>Wide Latin</vt:lpstr>
      <vt:lpstr>Webdings</vt:lpstr>
      <vt:lpstr>Vladimir Script</vt:lpstr>
      <vt:lpstr>Vivaldi</vt:lpstr>
      <vt:lpstr>Viner Hand ITC</vt:lpstr>
      <vt:lpstr>Verdana</vt:lpstr>
      <vt:lpstr>Tw Cen MT Condensed Extra Bold</vt:lpstr>
      <vt:lpstr>Тема Office</vt:lpstr>
      <vt:lpstr>ЛЕГЕНДЫ НИЖНЕГО   НОВГОРОДА</vt:lpstr>
      <vt:lpstr>Дятловы горы.   Семь холмов, расположенных по высокому берегу на слиянии Оки и Волги, на которых был основан Нижний Новгород.</vt:lpstr>
      <vt:lpstr>Мало кто знает, что часть Зеленского съезда тоже относится к Дятловым горам</vt:lpstr>
      <vt:lpstr>PowerPoint 演示文稿</vt:lpstr>
      <vt:lpstr>На холме напротив Кремля находилась ставка Мухаммед-Эмина. Ильинская церковь на месте гибели ногайского хана.</vt:lpstr>
      <vt:lpstr>РЕКА, КОТОРОЙ НЕТ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Строгановы и Рождественская церковь </vt:lpstr>
      <vt:lpstr>Царс- кие врата и мест- ный чин иконо- стаса </vt:lpstr>
      <vt:lpstr>Усадьба Каменских </vt:lpstr>
      <vt:lpstr>Призрак в окне усадьбы Каменских</vt:lpstr>
      <vt:lpstr>Дом с авгурами на Осыпной </vt:lpstr>
      <vt:lpstr>PowerPoint 演示文稿</vt:lpstr>
      <vt:lpstr>Прообраз «Пиковой дамы» Пушкина на Рождественской</vt:lpstr>
      <vt:lpstr>PowerPoint 演示文稿</vt:lpstr>
      <vt:lpstr>  Наталья Голицына, прообраз «Пиковой дамы</vt:lpstr>
      <vt:lpstr>ПАРК КУЛИБИНА </vt:lpstr>
      <vt:lpstr>ПЕРВЫЙ ДОМ</vt:lpstr>
      <vt:lpstr>PowerPoint 演示文稿</vt:lpstr>
    </vt:vector>
  </TitlesOfParts>
  <Company>diakov.net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RePack by Diakov</dc:creator>
  <cp:lastModifiedBy>User</cp:lastModifiedBy>
  <cp:revision>18</cp:revision>
  <dcterms:created xsi:type="dcterms:W3CDTF">2021-08-29T11:30:00Z</dcterms:created>
  <dcterms:modified xsi:type="dcterms:W3CDTF">2021-08-31T09:05:32Z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1049-11.2.0.10132</vt:lpwstr>
  </property>
</Properties>
</file>