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8" r:id="rId3"/>
    <p:sldId id="257" r:id="rId4"/>
    <p:sldId id="260" r:id="rId5"/>
    <p:sldId id="261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86477" autoAdjust="0"/>
  </p:normalViewPr>
  <p:slideViewPr>
    <p:cSldViewPr>
      <p:cViewPr varScale="1">
        <p:scale>
          <a:sx n="74" d="100"/>
          <a:sy n="74" d="100"/>
        </p:scale>
        <p:origin x="-18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931224" cy="144016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Техника метания мяча </a:t>
            </a:r>
            <a:br>
              <a:rPr lang="ru-RU" sz="4400" b="1" dirty="0" smtClean="0"/>
            </a:br>
            <a:r>
              <a:rPr lang="ru-RU" sz="4400" b="1" dirty="0" smtClean="0"/>
              <a:t>вертикальную  цель</a:t>
            </a:r>
            <a:endParaRPr lang="ru-RU" sz="44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06" y="2924175"/>
            <a:ext cx="56388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48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260648"/>
            <a:ext cx="8676456" cy="144016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000" b="1" cap="none" dirty="0" smtClean="0">
                <a:solidFill>
                  <a:srgbClr val="0070C0"/>
                </a:solidFill>
                <a:latin typeface="Roboto"/>
                <a:ea typeface="+mn-ea"/>
                <a:cs typeface="+mn-cs"/>
              </a:rPr>
              <a:t>Для обучения детей обычно </a:t>
            </a:r>
            <a:r>
              <a:rPr lang="ru-RU" sz="2000" b="1" cap="none" dirty="0">
                <a:solidFill>
                  <a:srgbClr val="0070C0"/>
                </a:solidFill>
                <a:latin typeface="Roboto"/>
                <a:ea typeface="+mn-ea"/>
                <a:cs typeface="+mn-cs"/>
              </a:rPr>
              <a:t>применяется небольшой теннисный мячик, весом до 60 грамм, которым необходимо попасть с определённого расстояния в круглый обруч (диаметром 90 см). 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916832"/>
            <a:ext cx="669674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Упражнение развивает</a:t>
            </a:r>
            <a:r>
              <a:rPr lang="ru-RU" sz="2000" b="1" dirty="0" smtClean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: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ловкость</a:t>
            </a:r>
            <a:r>
              <a:rPr lang="ru-RU" sz="2000" b="1" dirty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, </a:t>
            </a:r>
            <a:endParaRPr lang="ru-RU" sz="2000" b="1" dirty="0" smtClean="0">
              <a:solidFill>
                <a:srgbClr val="000066"/>
              </a:solidFill>
              <a:latin typeface="Roboto"/>
              <a:ea typeface="+mj-ea"/>
              <a:cs typeface="+mj-cs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точность</a:t>
            </a:r>
            <a:r>
              <a:rPr lang="ru-RU" sz="2000" b="1" dirty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, </a:t>
            </a:r>
            <a:endParaRPr lang="ru-RU" sz="2000" b="1" dirty="0" smtClean="0">
              <a:solidFill>
                <a:srgbClr val="000066"/>
              </a:solidFill>
              <a:latin typeface="Roboto"/>
              <a:ea typeface="+mj-ea"/>
              <a:cs typeface="+mj-cs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сноровку</a:t>
            </a:r>
            <a:r>
              <a:rPr lang="ru-RU" sz="2000" b="1" dirty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, </a:t>
            </a:r>
            <a:endParaRPr lang="ru-RU" sz="2000" b="1" dirty="0" smtClean="0">
              <a:solidFill>
                <a:srgbClr val="000066"/>
              </a:solidFill>
              <a:latin typeface="Roboto"/>
              <a:ea typeface="+mj-ea"/>
              <a:cs typeface="+mj-cs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умение </a:t>
            </a:r>
            <a:r>
              <a:rPr lang="ru-RU" sz="2000" b="1" dirty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быстро </a:t>
            </a:r>
            <a:r>
              <a:rPr lang="ru-RU" sz="2000" b="1" dirty="0" smtClean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ориентироваться,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быть </a:t>
            </a:r>
            <a:r>
              <a:rPr lang="ru-RU" sz="2000" b="1" dirty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сконцентрированным, </a:t>
            </a:r>
            <a:r>
              <a:rPr lang="ru-RU" sz="2000" b="1" dirty="0" smtClean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внимательным</a:t>
            </a:r>
            <a:r>
              <a:rPr lang="ru-RU" sz="2000" b="1" dirty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, </a:t>
            </a:r>
            <a:endParaRPr lang="ru-RU" sz="2000" b="1" dirty="0" smtClean="0">
              <a:solidFill>
                <a:srgbClr val="000066"/>
              </a:solidFill>
              <a:latin typeface="Roboto"/>
              <a:ea typeface="+mj-ea"/>
              <a:cs typeface="+mj-cs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правильно </a:t>
            </a:r>
            <a:r>
              <a:rPr lang="ru-RU" sz="2000" b="1" dirty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распределять свои силы</a:t>
            </a:r>
            <a:r>
              <a:rPr lang="ru-RU" sz="2000" b="1" dirty="0" smtClean="0">
                <a:solidFill>
                  <a:srgbClr val="000066"/>
                </a:solidFill>
                <a:latin typeface="Roboto"/>
                <a:ea typeface="+mj-ea"/>
                <a:cs typeface="+mj-cs"/>
              </a:rPr>
              <a:t>.</a:t>
            </a:r>
          </a:p>
          <a:p>
            <a:r>
              <a:rPr lang="ru-RU" sz="2000" b="1" dirty="0">
                <a:solidFill>
                  <a:srgbClr val="000066"/>
                </a:solidFill>
                <a:ea typeface="+mj-ea"/>
                <a:cs typeface="+mj-cs"/>
              </a:rPr>
              <a:t/>
            </a:r>
            <a:br>
              <a:rPr lang="ru-RU" sz="2000" b="1" dirty="0">
                <a:solidFill>
                  <a:srgbClr val="000066"/>
                </a:solidFill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437112"/>
            <a:ext cx="4016896" cy="2173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058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7704" y="692696"/>
            <a:ext cx="49502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Roboto"/>
              </a:rPr>
              <a:t>Условия:</a:t>
            </a:r>
          </a:p>
          <a:p>
            <a:pPr lvl="0">
              <a:buFont typeface="Arial"/>
              <a:buChar char="•"/>
            </a:pPr>
            <a:r>
              <a:rPr lang="ru-RU" sz="2800" dirty="0">
                <a:solidFill>
                  <a:srgbClr val="0070C0"/>
                </a:solidFill>
                <a:latin typeface="Roboto"/>
              </a:rPr>
              <a:t>Дальность – 6 метров</a:t>
            </a:r>
          </a:p>
          <a:p>
            <a:pPr lvl="0">
              <a:buFont typeface="Arial"/>
              <a:buChar char="•"/>
            </a:pPr>
            <a:r>
              <a:rPr lang="ru-RU" sz="2800" dirty="0">
                <a:solidFill>
                  <a:srgbClr val="0070C0"/>
                </a:solidFill>
                <a:latin typeface="Roboto"/>
              </a:rPr>
              <a:t>Попыток – 5</a:t>
            </a:r>
          </a:p>
          <a:p>
            <a:pPr lvl="0">
              <a:buFont typeface="Arial"/>
              <a:buChar char="•"/>
            </a:pPr>
            <a:r>
              <a:rPr lang="ru-RU" sz="2800" dirty="0">
                <a:solidFill>
                  <a:srgbClr val="0070C0"/>
                </a:solidFill>
                <a:latin typeface="Roboto"/>
              </a:rPr>
              <a:t>Диаметр – 0,9 метра</a:t>
            </a:r>
          </a:p>
          <a:p>
            <a:pPr lvl="0">
              <a:buFont typeface="Arial"/>
              <a:buChar char="•"/>
            </a:pPr>
            <a:r>
              <a:rPr lang="ru-RU" sz="2800" dirty="0">
                <a:solidFill>
                  <a:srgbClr val="0070C0"/>
                </a:solidFill>
                <a:latin typeface="Roboto"/>
              </a:rPr>
              <a:t>Высота обруча – 2 метра</a:t>
            </a:r>
          </a:p>
        </p:txBody>
      </p:sp>
      <p:pic>
        <p:nvPicPr>
          <p:cNvPr id="3074" name="Picture 2" descr="https://i.ytimg.com/vi/KSlbB0T9_L4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623" y="2939465"/>
            <a:ext cx="5990852" cy="3369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81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692696"/>
            <a:ext cx="61024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Roboto"/>
              </a:rPr>
              <a:t>	Следует </a:t>
            </a:r>
            <a:r>
              <a:rPr lang="ru-RU" sz="2000" dirty="0">
                <a:solidFill>
                  <a:srgbClr val="0070C0"/>
                </a:solidFill>
                <a:latin typeface="Roboto"/>
              </a:rPr>
              <a:t>отметить, что в будущем такой навык будет полезен для спортсменов, участвующих в командных соревнованиях с мячом. </a:t>
            </a:r>
            <a:endParaRPr lang="ru-RU" sz="2000" dirty="0" smtClean="0">
              <a:solidFill>
                <a:srgbClr val="0070C0"/>
              </a:solidFill>
              <a:latin typeface="Roboto"/>
            </a:endParaRPr>
          </a:p>
          <a:p>
            <a:r>
              <a:rPr lang="ru-RU" sz="2000" dirty="0">
                <a:solidFill>
                  <a:srgbClr val="0070C0"/>
                </a:solidFill>
                <a:latin typeface="Roboto"/>
              </a:rPr>
              <a:t>	</a:t>
            </a:r>
            <a:r>
              <a:rPr lang="ru-RU" sz="2000" dirty="0" smtClean="0">
                <a:solidFill>
                  <a:srgbClr val="0070C0"/>
                </a:solidFill>
                <a:latin typeface="Roboto"/>
              </a:rPr>
              <a:t>Футбол</a:t>
            </a:r>
            <a:r>
              <a:rPr lang="ru-RU" sz="2000" dirty="0">
                <a:solidFill>
                  <a:srgbClr val="0070C0"/>
                </a:solidFill>
                <a:latin typeface="Roboto"/>
              </a:rPr>
              <a:t>, баскетбол, волейбол, гандбол, хоккей – далеко не полный список популярных спортивных состязаний, где точность является одним из ключевых факторов успеха. </a:t>
            </a:r>
            <a:endParaRPr lang="ru-RU" sz="2000" dirty="0" smtClean="0">
              <a:solidFill>
                <a:srgbClr val="0070C0"/>
              </a:solidFill>
              <a:latin typeface="Roboto"/>
            </a:endParaRPr>
          </a:p>
          <a:p>
            <a:r>
              <a:rPr lang="ru-RU" sz="2000" dirty="0">
                <a:solidFill>
                  <a:srgbClr val="0070C0"/>
                </a:solidFill>
                <a:latin typeface="Roboto"/>
              </a:rPr>
              <a:t>	</a:t>
            </a:r>
            <a:r>
              <a:rPr lang="ru-RU" sz="2000" dirty="0" smtClean="0">
                <a:solidFill>
                  <a:srgbClr val="0070C0"/>
                </a:solidFill>
                <a:latin typeface="Roboto"/>
              </a:rPr>
              <a:t>Поэтому</a:t>
            </a:r>
            <a:r>
              <a:rPr lang="ru-RU" sz="2000" dirty="0">
                <a:solidFill>
                  <a:srgbClr val="0070C0"/>
                </a:solidFill>
                <a:latin typeface="Roboto"/>
              </a:rPr>
              <a:t>, если молодые люди заинтересованы в дальнейшей спортивной карьере, подходить к этому простому, но весьма эффективному упражнению следует с предельной внимательностью</a:t>
            </a:r>
            <a:r>
              <a:rPr lang="ru-RU" sz="2000" dirty="0" smtClean="0">
                <a:solidFill>
                  <a:srgbClr val="0070C0"/>
                </a:solidFill>
                <a:latin typeface="Roboto"/>
              </a:rPr>
              <a:t>.</a:t>
            </a:r>
          </a:p>
          <a:p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Users\Владимир\Desktop\картинки\волейбол\maxresdefault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894" y="4437112"/>
            <a:ext cx="3384376" cy="190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Владимир\Desktop\картинки\баскетбол\GmndWHyCM4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093901"/>
            <a:ext cx="2467248" cy="138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Владимир\Desktop\картинки\ФУТБОЛ\laminated-official-size-and-weight-match-qualit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75" y="2564904"/>
            <a:ext cx="2138865" cy="213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98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28092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Roboto"/>
              </a:rPr>
              <a:t>Техника метания мяча в вертикальную цель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Roboto"/>
              </a:rPr>
              <a:t>	</a:t>
            </a:r>
            <a:r>
              <a:rPr lang="ru-RU" dirty="0" smtClean="0">
                <a:solidFill>
                  <a:srgbClr val="0070C0"/>
                </a:solidFill>
                <a:latin typeface="Roboto"/>
              </a:rPr>
              <a:t>Упражнение </a:t>
            </a:r>
            <a:r>
              <a:rPr lang="ru-RU" dirty="0">
                <a:solidFill>
                  <a:srgbClr val="0070C0"/>
                </a:solidFill>
                <a:latin typeface="Roboto"/>
              </a:rPr>
              <a:t>выполняется с места. Для этого ученик:</a:t>
            </a:r>
          </a:p>
          <a:p>
            <a:pPr>
              <a:buFont typeface="Arial"/>
              <a:buChar char="•"/>
            </a:pPr>
            <a:r>
              <a:rPr lang="ru-RU" dirty="0">
                <a:solidFill>
                  <a:srgbClr val="0070C0"/>
                </a:solidFill>
                <a:latin typeface="Roboto"/>
              </a:rPr>
              <a:t>выдвигается на стартовую позицию;</a:t>
            </a:r>
          </a:p>
          <a:p>
            <a:pPr>
              <a:buFont typeface="Arial"/>
              <a:buChar char="•"/>
            </a:pPr>
            <a:r>
              <a:rPr lang="ru-RU" dirty="0">
                <a:solidFill>
                  <a:srgbClr val="0070C0"/>
                </a:solidFill>
                <a:latin typeface="Roboto"/>
              </a:rPr>
              <a:t>становится в удобную правостороннюю, либо левостороннюю стойку (для левшей);</a:t>
            </a:r>
          </a:p>
          <a:p>
            <a:pPr>
              <a:buFont typeface="Arial"/>
              <a:buChar char="•"/>
            </a:pPr>
            <a:r>
              <a:rPr lang="ru-RU" dirty="0">
                <a:solidFill>
                  <a:srgbClr val="0070C0"/>
                </a:solidFill>
                <a:latin typeface="Roboto"/>
              </a:rPr>
              <a:t>в основную (метательную) руку удобно берется тенистый мячик;</a:t>
            </a:r>
          </a:p>
          <a:p>
            <a:pPr>
              <a:buFont typeface="Arial"/>
              <a:buChar char="•"/>
            </a:pPr>
            <a:r>
              <a:rPr lang="ru-RU" dirty="0">
                <a:solidFill>
                  <a:srgbClr val="0070C0"/>
                </a:solidFill>
                <a:latin typeface="Roboto"/>
              </a:rPr>
              <a:t>выполняет прицеливание, отводит руку назад, а дальше резким движением вперед бросает мячик в направлении цели. </a:t>
            </a:r>
            <a:endParaRPr lang="ru-RU" dirty="0" smtClean="0">
              <a:solidFill>
                <a:srgbClr val="0070C0"/>
              </a:solidFill>
              <a:latin typeface="Roboto"/>
            </a:endParaRPr>
          </a:p>
          <a:p>
            <a:r>
              <a:rPr lang="ru-RU" dirty="0">
                <a:solidFill>
                  <a:srgbClr val="0070C0"/>
                </a:solidFill>
                <a:latin typeface="Roboto"/>
              </a:rPr>
              <a:t>	</a:t>
            </a:r>
            <a:r>
              <a:rPr lang="ru-RU" dirty="0" smtClean="0">
                <a:solidFill>
                  <a:srgbClr val="0070C0"/>
                </a:solidFill>
                <a:latin typeface="Roboto"/>
              </a:rPr>
              <a:t>Тут </a:t>
            </a:r>
            <a:r>
              <a:rPr lang="ru-RU" dirty="0">
                <a:solidFill>
                  <a:srgbClr val="0070C0"/>
                </a:solidFill>
                <a:latin typeface="Roboto"/>
              </a:rPr>
              <a:t>важно делать бросок горизонтально к поверхности земли с тем, чтобы мячик летел прямо в цель. Сила броска должна быть максимальной, во избежание воздействия силы притяжения и отклонения мяча от цели</a:t>
            </a:r>
            <a:r>
              <a:rPr lang="ru-RU" dirty="0" smtClean="0">
                <a:solidFill>
                  <a:srgbClr val="0070C0"/>
                </a:solidFill>
                <a:latin typeface="Roboto"/>
              </a:rPr>
              <a:t>.</a:t>
            </a:r>
          </a:p>
          <a:p>
            <a:endParaRPr lang="ru-RU" b="0" i="0" dirty="0">
              <a:solidFill>
                <a:srgbClr val="0070C0"/>
              </a:solidFill>
              <a:effectLst/>
              <a:latin typeface="Roboto"/>
            </a:endParaRPr>
          </a:p>
        </p:txBody>
      </p:sp>
      <p:pic>
        <p:nvPicPr>
          <p:cNvPr id="4098" name="Picture 2" descr="C:\Users\Владимир\Desktop\картинки\metanietennisn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70" y="3933056"/>
            <a:ext cx="3834918" cy="206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710" y="3818296"/>
            <a:ext cx="3876377" cy="218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623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548680"/>
            <a:ext cx="5886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Roboto"/>
              </a:rPr>
              <a:t>	Перед </a:t>
            </a:r>
            <a:r>
              <a:rPr lang="ru-RU" dirty="0">
                <a:solidFill>
                  <a:srgbClr val="0070C0"/>
                </a:solidFill>
                <a:latin typeface="Roboto"/>
              </a:rPr>
              <a:t>началом упражнения в обязательном порядке необходимо выполнить общую разминку организма. </a:t>
            </a:r>
            <a:endParaRPr lang="ru-RU" dirty="0" smtClean="0">
              <a:solidFill>
                <a:srgbClr val="0070C0"/>
              </a:solidFill>
              <a:latin typeface="Roboto"/>
            </a:endParaRPr>
          </a:p>
          <a:p>
            <a:r>
              <a:rPr lang="ru-RU" dirty="0">
                <a:solidFill>
                  <a:srgbClr val="0070C0"/>
                </a:solidFill>
                <a:latin typeface="Roboto"/>
              </a:rPr>
              <a:t>	</a:t>
            </a:r>
            <a:r>
              <a:rPr lang="ru-RU" dirty="0" smtClean="0">
                <a:solidFill>
                  <a:srgbClr val="0070C0"/>
                </a:solidFill>
                <a:latin typeface="Roboto"/>
              </a:rPr>
              <a:t>Также </a:t>
            </a:r>
            <a:r>
              <a:rPr lang="ru-RU" dirty="0">
                <a:solidFill>
                  <a:srgbClr val="0070C0"/>
                </a:solidFill>
                <a:latin typeface="Roboto"/>
              </a:rPr>
              <a:t>целесообразно провести несколько тренировочных бросков с тем, чтобы настроить глазомер. </a:t>
            </a:r>
            <a:endParaRPr lang="ru-RU" dirty="0" smtClean="0">
              <a:solidFill>
                <a:srgbClr val="0070C0"/>
              </a:solidFill>
              <a:latin typeface="Roboto"/>
            </a:endParaRPr>
          </a:p>
          <a:p>
            <a:r>
              <a:rPr lang="ru-RU" dirty="0">
                <a:solidFill>
                  <a:srgbClr val="0070C0"/>
                </a:solidFill>
                <a:latin typeface="Roboto"/>
              </a:rPr>
              <a:t>	</a:t>
            </a:r>
            <a:r>
              <a:rPr lang="ru-RU" dirty="0" smtClean="0">
                <a:solidFill>
                  <a:srgbClr val="0070C0"/>
                </a:solidFill>
                <a:latin typeface="Roboto"/>
              </a:rPr>
              <a:t>В </a:t>
            </a:r>
            <a:r>
              <a:rPr lang="ru-RU" dirty="0">
                <a:solidFill>
                  <a:srgbClr val="0070C0"/>
                </a:solidFill>
                <a:latin typeface="Roboto"/>
              </a:rPr>
              <a:t>этот момент не следует полностью вкладываться в бросок</a:t>
            </a:r>
            <a:r>
              <a:rPr lang="ru-RU" dirty="0" smtClean="0">
                <a:solidFill>
                  <a:srgbClr val="0070C0"/>
                </a:solidFill>
                <a:latin typeface="Roboto"/>
              </a:rPr>
              <a:t>.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 descr="C:\Users\Владимир\Desktop\картинки\XJB9Pt7DKw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800" y="2785119"/>
            <a:ext cx="4857328" cy="364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9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42</TotalTime>
  <Words>78</Words>
  <Application>Microsoft Office PowerPoint</Application>
  <PresentationFormat>Экран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Аптека</vt:lpstr>
      <vt:lpstr>Техника метания мяча  вертикальную  цель</vt:lpstr>
      <vt:lpstr>Для обучения детей обычно применяется небольшой теннисный мячик, весом до 60 грамм, которым необходимо попасть с определённого расстояния в круглый обруч (диаметром 90 см).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Техника метания мяча  вертикальную  цель</dc:title>
  <dc:creator>Владимир</dc:creator>
  <cp:lastModifiedBy>Windows User</cp:lastModifiedBy>
  <cp:revision>6</cp:revision>
  <dcterms:created xsi:type="dcterms:W3CDTF">2020-10-12T17:47:24Z</dcterms:created>
  <dcterms:modified xsi:type="dcterms:W3CDTF">2020-10-12T18:43:45Z</dcterms:modified>
</cp:coreProperties>
</file>