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06" r:id="rId2"/>
    <p:sldId id="304" r:id="rId3"/>
    <p:sldId id="272" r:id="rId4"/>
    <p:sldId id="271" r:id="rId5"/>
    <p:sldId id="273" r:id="rId6"/>
    <p:sldId id="274" r:id="rId7"/>
    <p:sldId id="277" r:id="rId8"/>
    <p:sldId id="275" r:id="rId9"/>
    <p:sldId id="278" r:id="rId10"/>
    <p:sldId id="279" r:id="rId11"/>
    <p:sldId id="276" r:id="rId12"/>
    <p:sldId id="280" r:id="rId13"/>
    <p:sldId id="281" r:id="rId14"/>
    <p:sldId id="282" r:id="rId15"/>
    <p:sldId id="269" r:id="rId16"/>
    <p:sldId id="285" r:id="rId17"/>
    <p:sldId id="284" r:id="rId18"/>
    <p:sldId id="297" r:id="rId19"/>
    <p:sldId id="286" r:id="rId20"/>
    <p:sldId id="287" r:id="rId21"/>
    <p:sldId id="288" r:id="rId22"/>
    <p:sldId id="289" r:id="rId23"/>
    <p:sldId id="290" r:id="rId24"/>
    <p:sldId id="292" r:id="rId25"/>
    <p:sldId id="293" r:id="rId26"/>
    <p:sldId id="295" r:id="rId27"/>
    <p:sldId id="291" r:id="rId28"/>
    <p:sldId id="299" r:id="rId29"/>
    <p:sldId id="30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54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89C0A-4F85-4C7D-B60B-0DBF9F5A5C1B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84EEB-0BD8-43ED-A075-133B3303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738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4EEB-0BD8-43ED-A075-133B3303162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473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0B520-92C4-4C4C-B1E0-81B2F370CE6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1BBCE-9597-4D27-B6B9-EC17B1C7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Классный час</a:t>
            </a:r>
          </a:p>
          <a:p>
            <a:r>
              <a:rPr lang="ru-RU" dirty="0" smtClean="0"/>
              <a:t>            «Нижнему Новгороду – 800 лет»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000" dirty="0" smtClean="0"/>
              <a:t>                                           Классный руководитель Коршунова М. Л.</a:t>
            </a:r>
          </a:p>
          <a:p>
            <a:r>
              <a:rPr lang="ru-RU" sz="2000" dirty="0" smtClean="0"/>
              <a:t>                                                                  2021 год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296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37" y="0"/>
            <a:ext cx="9145016" cy="7101408"/>
          </a:xfrm>
        </p:spPr>
      </p:pic>
      <p:sp>
        <p:nvSpPr>
          <p:cNvPr id="3" name="Прямоугольник 2"/>
          <p:cNvSpPr/>
          <p:nvPr/>
        </p:nvSpPr>
        <p:spPr>
          <a:xfrm>
            <a:off x="1115616" y="388938"/>
            <a:ext cx="6491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МОСТЫ НИЖНЕГО НОВГОРОДА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4" y="1124745"/>
            <a:ext cx="3805079" cy="2491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4745"/>
            <a:ext cx="3762926" cy="2505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817" y="3789040"/>
            <a:ext cx="3779912" cy="2521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4" y="3818408"/>
            <a:ext cx="3831683" cy="2579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6454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35089"/>
            <a:ext cx="4405208" cy="2936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717032"/>
            <a:ext cx="4267200" cy="2843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0879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6632"/>
            <a:ext cx="5976664" cy="3600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78596" y="3970784"/>
            <a:ext cx="4586808" cy="1791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Нижегородский кремль </a:t>
            </a:r>
            <a:r>
              <a:rPr lang="ru-RU" sz="2400" dirty="0">
                <a:solidFill>
                  <a:srgbClr val="C00000"/>
                </a:solidFill>
              </a:rPr>
              <a:t>– визитная карточка Нижнего Новгорода.  Стоит этот памятник средневековой архитектуры на </a:t>
            </a:r>
            <a:r>
              <a:rPr lang="ru-RU" sz="3200" b="1" dirty="0">
                <a:solidFill>
                  <a:srgbClr val="C00000"/>
                </a:solidFill>
              </a:rPr>
              <a:t>Дятловых горах. </a:t>
            </a:r>
          </a:p>
        </p:txBody>
      </p:sp>
    </p:spTree>
    <p:extLst>
      <p:ext uri="{BB962C8B-B14F-4D97-AF65-F5344CB8AC3E}">
        <p14:creationId xmlns:p14="http://schemas.microsoft.com/office/powerpoint/2010/main" val="319053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3" y="325954"/>
            <a:ext cx="8980186" cy="32555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66872" y="3560058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История города Нижнего Новгорода начинается в 1221 году. Великий князь Георгий (Юрий) Всеволодович заложил город в устье Оки и нарек его Новгород. Это </a:t>
            </a:r>
            <a:r>
              <a:rPr lang="ru-RU" sz="2400" dirty="0" smtClean="0">
                <a:solidFill>
                  <a:srgbClr val="C00000"/>
                </a:solidFill>
              </a:rPr>
              <a:t>был </a:t>
            </a:r>
            <a:r>
              <a:rPr lang="ru-RU" sz="2400" u="sng" dirty="0" smtClean="0">
                <a:solidFill>
                  <a:srgbClr val="C00000"/>
                </a:solidFill>
              </a:rPr>
              <a:t>деревянный</a:t>
            </a:r>
            <a:r>
              <a:rPr lang="ru-RU" sz="2400" dirty="0" smtClean="0">
                <a:solidFill>
                  <a:srgbClr val="C00000"/>
                </a:solidFill>
              </a:rPr>
              <a:t>  </a:t>
            </a:r>
            <a:r>
              <a:rPr lang="ru-RU" sz="2400" dirty="0">
                <a:solidFill>
                  <a:srgbClr val="C00000"/>
                </a:solidFill>
              </a:rPr>
              <a:t>город-крепость на восточной окраине русских земель. </a:t>
            </a:r>
          </a:p>
        </p:txBody>
      </p:sp>
    </p:spTree>
    <p:extLst>
      <p:ext uri="{BB962C8B-B14F-4D97-AF65-F5344CB8AC3E}">
        <p14:creationId xmlns:p14="http://schemas.microsoft.com/office/powerpoint/2010/main" val="24703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" y="0"/>
            <a:ext cx="9145016" cy="7101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46282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95328" y="4902880"/>
            <a:ext cx="60486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В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1370 г</a:t>
            </a:r>
            <a:r>
              <a:rPr lang="ru-RU" sz="2400" dirty="0" smtClean="0">
                <a:solidFill>
                  <a:srgbClr val="C00000"/>
                </a:solidFill>
              </a:rPr>
              <a:t>. Кремль был каменный, </a:t>
            </a:r>
            <a:r>
              <a:rPr lang="ru-RU" sz="2400" dirty="0">
                <a:solidFill>
                  <a:srgbClr val="C00000"/>
                </a:solidFill>
              </a:rPr>
              <a:t>а кирпичный начали возводить в 1500 году.</a:t>
            </a:r>
          </a:p>
        </p:txBody>
      </p:sp>
    </p:spTree>
    <p:extLst>
      <p:ext uri="{BB962C8B-B14F-4D97-AF65-F5344CB8AC3E}">
        <p14:creationId xmlns:p14="http://schemas.microsoft.com/office/powerpoint/2010/main" val="263920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692696"/>
            <a:ext cx="8147247" cy="57606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281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58" y="692696"/>
            <a:ext cx="7968884" cy="59766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804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1"/>
            <a:ext cx="3744416" cy="46025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590" y="1698337"/>
            <a:ext cx="3946514" cy="526201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70367" y="960456"/>
            <a:ext cx="48965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ЧАСОВАЯ БАШНЯ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4719178"/>
            <a:ext cx="38884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ДМИТРИЕВСКАЯ БАШНЯ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75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" y="0"/>
            <a:ext cx="9145016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3347864" y="5463914"/>
            <a:ext cx="46805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83" y="629054"/>
            <a:ext cx="3810000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443" y="1943207"/>
            <a:ext cx="4126675" cy="45117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15317" y="833411"/>
            <a:ext cx="24482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КЛАДОВАЯ БАШНЯ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32356" y="4283620"/>
            <a:ext cx="352784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КОРОМЫСЛОВА БАШНЯ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20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91868"/>
            <a:ext cx="4598851" cy="63176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56050" y="692696"/>
            <a:ext cx="3260365" cy="540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Памятник основателю города Нижнего Новгорода великому святому благоверному князю Георгию (Юрию) Всеволодовичу находится в Кремле. </a:t>
            </a:r>
          </a:p>
        </p:txBody>
      </p:sp>
    </p:spTree>
    <p:extLst>
      <p:ext uri="{BB962C8B-B14F-4D97-AF65-F5344CB8AC3E}">
        <p14:creationId xmlns:p14="http://schemas.microsoft.com/office/powerpoint/2010/main" val="106790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95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4638"/>
            <a:ext cx="8147248" cy="51111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47864" y="5517232"/>
            <a:ext cx="48245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На территории Кремля находится Архангельский собор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69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" y="0"/>
            <a:ext cx="9145016" cy="710140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49271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47864" y="5463914"/>
            <a:ext cx="46805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… аллея Победы и Нижегородский мемориал.</a:t>
            </a:r>
          </a:p>
        </p:txBody>
      </p:sp>
    </p:spTree>
    <p:extLst>
      <p:ext uri="{BB962C8B-B14F-4D97-AF65-F5344CB8AC3E}">
        <p14:creationId xmlns:p14="http://schemas.microsoft.com/office/powerpoint/2010/main" val="126057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3347864" y="5463914"/>
            <a:ext cx="46805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4859"/>
            <a:ext cx="3744416" cy="4892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502" y="1941202"/>
            <a:ext cx="3549690" cy="44371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85888" y="788256"/>
            <a:ext cx="377666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ЧКАЛОВСКАЯ ЛЕСТНИЦА (560 ступенек)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4788445"/>
            <a:ext cx="4221911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ПАМЯТНИК ЧКАЛОВУ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8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" y="0"/>
            <a:ext cx="9145016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3347864" y="5463914"/>
            <a:ext cx="46805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00" y="624786"/>
            <a:ext cx="4156441" cy="28159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456" y="3187864"/>
            <a:ext cx="3602736" cy="31904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608" y="3693688"/>
            <a:ext cx="31220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ПАМЯТНИК МИНИНУ И ПОЖАРСКОМУ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8257" y="1348327"/>
            <a:ext cx="3106175" cy="1490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«ВОЗЗВАНИЕ МИНИНА К НАРОДУ»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28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" y="0"/>
            <a:ext cx="9145016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3347864" y="5463914"/>
            <a:ext cx="46805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37209"/>
            <a:ext cx="8437238" cy="59411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14038" y="5626485"/>
            <a:ext cx="4059249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НИЖЕГОРОДСКАЯ ЯРМАРКА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9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02" y="-23446"/>
            <a:ext cx="9145016" cy="7101408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3347864" y="5463914"/>
            <a:ext cx="46805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7125" y="485436"/>
            <a:ext cx="76431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Официальные символы города </a:t>
            </a:r>
            <a:r>
              <a:rPr lang="ru-RU" sz="3600" b="1" dirty="0">
                <a:solidFill>
                  <a:srgbClr val="C00000"/>
                </a:solidFill>
              </a:rPr>
              <a:t>Нижнего Новгорода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507267"/>
            <a:ext cx="3023878" cy="395664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1431313"/>
            <a:ext cx="4021596" cy="45546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Герб города Нижнего Новгорода представляет собой изображение на четырёхугольном, с закруглёнными нижними углами, заострённом в оконечности геральдическом щите. </a:t>
            </a:r>
            <a:br>
              <a:rPr lang="ru-RU" sz="2000" b="1" dirty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rgbClr val="C00000"/>
                </a:solidFill>
              </a:rPr>
              <a:t>«На серебряном щите идущий червлёный олень, рога, глаза и копыта чёрные. Щит увенчан золотой башенной короной о пяти зубцах, окружённой по обручу золотым лавровым венком, и обрамлён по сторонам и снизу лентой ордена Ленина».</a:t>
            </a:r>
          </a:p>
        </p:txBody>
      </p:sp>
    </p:spTree>
    <p:extLst>
      <p:ext uri="{BB962C8B-B14F-4D97-AF65-F5344CB8AC3E}">
        <p14:creationId xmlns:p14="http://schemas.microsoft.com/office/powerpoint/2010/main" val="408516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9145016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3347864" y="5463914"/>
            <a:ext cx="46805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557745"/>
            <a:ext cx="450189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C00000"/>
                </a:solidFill>
              </a:rPr>
              <a:t>Олень является символом благородства, чистоты и величия, жизни, мудрости и </a:t>
            </a:r>
            <a:r>
              <a:rPr lang="ru-RU" sz="2000" b="1" dirty="0" smtClean="0">
                <a:solidFill>
                  <a:srgbClr val="C00000"/>
                </a:solidFill>
              </a:rPr>
              <a:t>справедливости.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1901643"/>
            <a:ext cx="4320480" cy="250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C00000"/>
                </a:solidFill>
              </a:rPr>
              <a:t>Корона - символ достижения высокой ступени развития. В данном случае она указывает, что муниципальное образование город Нижний Новгород является городским округом - административным центром Нижегородской области.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38736" y="4944716"/>
            <a:ext cx="42987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C00000"/>
                </a:solidFill>
              </a:rPr>
              <a:t>Обрамляющая гербовый щит лента указывает на то, что город Нижний Новгород награждён орденом Ленина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382" y="1026746"/>
            <a:ext cx="3023878" cy="39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7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8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67" y="0"/>
            <a:ext cx="9145016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3347864" y="5463914"/>
            <a:ext cx="46805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289" y="2600781"/>
            <a:ext cx="4310246" cy="287756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83568" y="692696"/>
            <a:ext cx="7632848" cy="1922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</a:rPr>
              <a:t>Флаг города Нижнего Новгорода является классическим гербовым флагом, т.е. флагом с композицией герба, распространённой на всё полотнище белого цвета. В центре полотнища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2132856"/>
            <a:ext cx="3592378" cy="305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</a:rPr>
              <a:t>расположена фигура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из герба города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Нижнего Новгорода: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идущий к древку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червленый олень,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рога, глаза и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копыта черные.</a:t>
            </a:r>
          </a:p>
        </p:txBody>
      </p:sp>
    </p:spTree>
    <p:extLst>
      <p:ext uri="{BB962C8B-B14F-4D97-AF65-F5344CB8AC3E}">
        <p14:creationId xmlns:p14="http://schemas.microsoft.com/office/powerpoint/2010/main" val="214092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46" y="794"/>
            <a:ext cx="9145016" cy="7101408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372" y="7639"/>
            <a:ext cx="9176642" cy="709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1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192"/>
            <a:ext cx="9149589" cy="71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58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" y="-4736"/>
            <a:ext cx="9145016" cy="7101408"/>
          </a:xfrm>
        </p:spPr>
      </p:pic>
      <p:sp>
        <p:nvSpPr>
          <p:cNvPr id="3" name="Прямоугольник 2"/>
          <p:cNvSpPr/>
          <p:nvPr/>
        </p:nvSpPr>
        <p:spPr>
          <a:xfrm>
            <a:off x="1835696" y="503238"/>
            <a:ext cx="52565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СТАНЦИЯ «УГАДАЙКА»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1438435"/>
            <a:ext cx="3826768" cy="14865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Стоит весёлый светлый дом,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Ребят проворных много в нём,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Там пишут и считают,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Рисуют и играют.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31649" y="2945741"/>
            <a:ext cx="1274440" cy="407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ШКОЛА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84086" y="2893731"/>
            <a:ext cx="2932330" cy="1922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По чёрному белым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Пишут то и дело.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Потрут тряпицей-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Чиста страница.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369624" y="4792416"/>
            <a:ext cx="976336" cy="525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ДОСКА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03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72" y="0"/>
            <a:ext cx="9145016" cy="7101408"/>
          </a:xfrm>
        </p:spPr>
      </p:pic>
      <p:sp>
        <p:nvSpPr>
          <p:cNvPr id="3" name="Прямоугольник 2"/>
          <p:cNvSpPr/>
          <p:nvPr/>
        </p:nvSpPr>
        <p:spPr>
          <a:xfrm>
            <a:off x="224145" y="1307583"/>
            <a:ext cx="3610744" cy="1562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Если ты его отточишь,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Нарисуешь всё, что хочешь!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Солнце, море, горы, пляж.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Что же это?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93105" y="430361"/>
            <a:ext cx="3744416" cy="1706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В этой узенькой коробке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Ты найдёшь карандаши,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Ручки, перья, скрепки, кнопки,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Что угодно для души.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06797" y="2468289"/>
            <a:ext cx="1656184" cy="704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КАРАНДАШ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37321" y="1889147"/>
            <a:ext cx="105841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ПЕНАЛ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78642" y="3449413"/>
            <a:ext cx="3403902" cy="16235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>
                <a:solidFill>
                  <a:srgbClr val="C00000"/>
                </a:solidFill>
              </a:rPr>
              <a:t>Новый дом несу в руке,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Дверца дома на замке.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Тут жильцы бумажные,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</a:rPr>
              <a:t>    Все ужасно важные.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711634" y="4715596"/>
            <a:ext cx="14401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ПОРТФЕЛЬ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sp>
        <p:nvSpPr>
          <p:cNvPr id="3" name="Прямоугольник 2"/>
          <p:cNvSpPr/>
          <p:nvPr/>
        </p:nvSpPr>
        <p:spPr>
          <a:xfrm>
            <a:off x="1187624" y="764704"/>
            <a:ext cx="4104456" cy="1778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То я в клетку, то в линейку,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    Написать во мне сумей-ка,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    Можешь и нарисовать,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    Что такое я?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65068" y="2576066"/>
            <a:ext cx="173512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ТЕТРАДЬ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439248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Я всех знаю, всех учу,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   Но сама всегда молчу.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   Чтоб со мною подружиться,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   Надо грамоте учиться.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5517232"/>
            <a:ext cx="223224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КНИГА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48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808" y="0"/>
            <a:ext cx="9288524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1619672" y="388938"/>
            <a:ext cx="561662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СТАНЦИЯ «СОСЧИТАЙ-КА»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016" y="1017588"/>
            <a:ext cx="554461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1. У бабушки Даши внук Паша, кот Пушок, собака Дружок. Сколько у бабушки внуков?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0688" y="1978026"/>
            <a:ext cx="59046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2. Термометр показывает плюс 15 градусов. Сколько градусов покажут два таких </a:t>
            </a:r>
            <a:r>
              <a:rPr lang="ru-RU" sz="2000" dirty="0" smtClean="0">
                <a:solidFill>
                  <a:srgbClr val="C00000"/>
                </a:solidFill>
              </a:rPr>
              <a:t>термометра?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2912441"/>
            <a:ext cx="65527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3. </a:t>
            </a:r>
            <a:r>
              <a:rPr lang="ru-RU" sz="2000" dirty="0">
                <a:solidFill>
                  <a:srgbClr val="C00000"/>
                </a:solidFill>
              </a:rPr>
              <a:t>В парке 8 скамеек. Три покрасили. Сколько скамеек стало в парке?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96952" y="4668070"/>
            <a:ext cx="6192688" cy="511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5. </a:t>
            </a:r>
            <a:r>
              <a:rPr lang="ru-RU" sz="2000" dirty="0">
                <a:solidFill>
                  <a:srgbClr val="C00000"/>
                </a:solidFill>
              </a:rPr>
              <a:t>Что легче 1 кг ваты или 1 кг железа?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63687" y="3846856"/>
            <a:ext cx="652280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4. </a:t>
            </a:r>
            <a:r>
              <a:rPr lang="ru-RU" sz="2000" dirty="0">
                <a:solidFill>
                  <a:srgbClr val="C00000"/>
                </a:solidFill>
              </a:rPr>
              <a:t>Грузовик ехал в деревню. По дороге он встретил 4 легковые машины. Сколько машин ехало в деревню?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093296" y="1038040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(ОДИН)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97152" y="1929066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(15)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22609" y="3210641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(8)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35323" y="5204048"/>
            <a:ext cx="255431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(ОДИНАКОВО)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624006" y="42252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(ОДНА)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89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223" y="90501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СТАНЦИЯ «ГРАММАТЕЙ»</a:t>
            </a:r>
            <a:endParaRPr lang="ru-RU" sz="36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4978896" cy="964704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 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вётеркач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1772816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ч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етвёрка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2348880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/>
              <a:t>тёкярап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64088" y="2492896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пятёрка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4293096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/>
              <a:t>акводй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763688" y="4365104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двойка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9621132">
            <a:off x="1124559" y="2399109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Отметка</a:t>
            </a:r>
            <a:endParaRPr lang="ru-RU" sz="7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745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sp>
        <p:nvSpPr>
          <p:cNvPr id="3" name="Прямоугольник 2"/>
          <p:cNvSpPr/>
          <p:nvPr/>
        </p:nvSpPr>
        <p:spPr>
          <a:xfrm>
            <a:off x="1043608" y="388938"/>
            <a:ext cx="67687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СТАНЦИЯ «ПОЗНАВАТЕЛЬНАЯ»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1113172"/>
            <a:ext cx="2813484" cy="2747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Наш город стоит в очень красивом месте - на слиянии двух крупных рек Волги и Оки, и широко раскинулся по обоим берегам Оки на 20 км и по правому берегу Волги на 30 км.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4365104"/>
            <a:ext cx="2952328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Он </a:t>
            </a:r>
            <a:r>
              <a:rPr lang="ru-RU" sz="2000" dirty="0">
                <a:solidFill>
                  <a:srgbClr val="7030A0"/>
                </a:solidFill>
              </a:rPr>
              <a:t>был основан князем Юрием Всеволодовичем </a:t>
            </a:r>
            <a:r>
              <a:rPr lang="ru-RU" sz="2000" dirty="0" smtClean="0">
                <a:solidFill>
                  <a:srgbClr val="7030A0"/>
                </a:solidFill>
              </a:rPr>
              <a:t>в </a:t>
            </a:r>
            <a:r>
              <a:rPr lang="ru-RU" sz="2000" dirty="0">
                <a:solidFill>
                  <a:srgbClr val="C00000"/>
                </a:solidFill>
              </a:rPr>
              <a:t>1221</a:t>
            </a:r>
            <a:r>
              <a:rPr lang="ru-RU" sz="2000" dirty="0">
                <a:solidFill>
                  <a:srgbClr val="7030A0"/>
                </a:solidFill>
              </a:rPr>
              <a:t> году как опорный пункт обороны русских границ.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7" y="1107982"/>
            <a:ext cx="4788024" cy="26832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90" y="3958732"/>
            <a:ext cx="3993421" cy="299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7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7101408"/>
          </a:xfrm>
        </p:spPr>
      </p:pic>
      <p:sp>
        <p:nvSpPr>
          <p:cNvPr id="6" name="Прямоугольник 5"/>
          <p:cNvSpPr/>
          <p:nvPr/>
        </p:nvSpPr>
        <p:spPr>
          <a:xfrm>
            <a:off x="5220072" y="2276872"/>
            <a:ext cx="3312368" cy="360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Город наш не всегда носил имя Нижний Новгород. В период с 1932 по 1990 годы он назывался город Горький, в честь писателя Максима Горького , который родился в нем.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504056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4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589</Words>
  <Application>Microsoft Office PowerPoint</Application>
  <PresentationFormat>Экран (4:3)</PresentationFormat>
  <Paragraphs>93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«ГРАММАТЕЙ»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я</cp:lastModifiedBy>
  <cp:revision>72</cp:revision>
  <dcterms:created xsi:type="dcterms:W3CDTF">2015-08-26T17:37:43Z</dcterms:created>
  <dcterms:modified xsi:type="dcterms:W3CDTF">2022-10-31T07:07:34Z</dcterms:modified>
</cp:coreProperties>
</file>