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3" r:id="rId4"/>
    <p:sldId id="283" r:id="rId5"/>
    <p:sldId id="279" r:id="rId6"/>
    <p:sldId id="282" r:id="rId7"/>
    <p:sldId id="275" r:id="rId8"/>
    <p:sldId id="270" r:id="rId9"/>
    <p:sldId id="276" r:id="rId10"/>
    <p:sldId id="277" r:id="rId11"/>
    <p:sldId id="278" r:id="rId12"/>
    <p:sldId id="268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9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2"/>
      </p:cViewPr>
      <p:guideLst>
        <p:guide orient="horz" pos="2139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B3D3197-D053-4475-9E37-AAA4104B4FDC}" type="slidenum">
              <a:rPr lang="ru-RU" smtClean="0"/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6B770AA-5353-4B49-9A7D-BF3836D44CF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B3D3197-D053-4475-9E37-AAA4104B4FD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&#1057;&#1072;&#1096;&#1072;\Downloads\sqitalki.ppt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6.wdp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8.wdp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2.wdp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4.wdp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340768"/>
            <a:ext cx="6172200" cy="189436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Народные игры как средство приобщения дошкольников к русской народной культуре</a:t>
            </a:r>
            <a:endParaRPr lang="ru-RU" sz="36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573016"/>
            <a:ext cx="6172200" cy="2801906"/>
          </a:xfrm>
        </p:spPr>
        <p:txBody>
          <a:bodyPr/>
          <a:lstStyle/>
          <a:p>
            <a:r>
              <a:rPr lang="ru-RU" dirty="0"/>
              <a:t>Махина Н.С., к.п.н., доцент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870" y="3512820"/>
            <a:ext cx="2491105" cy="2758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Особенность </a:t>
            </a:r>
            <a:r>
              <a:rPr lang="ru-RU" b="1" dirty="0" smtClean="0"/>
              <a:t>народных подвижных </a:t>
            </a:r>
            <a:r>
              <a:rPr lang="ru-RU" b="1" dirty="0"/>
              <a:t>игр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/>
              <a:t>- </a:t>
            </a:r>
            <a:r>
              <a:rPr lang="ru-RU" sz="1800" dirty="0"/>
              <a:t>их соревновательный, творческий, коллективный характер</a:t>
            </a:r>
            <a:r>
              <a:rPr lang="ru-RU" sz="1800" dirty="0" smtClean="0"/>
              <a:t>. Каждая </a:t>
            </a:r>
            <a:r>
              <a:rPr lang="ru-RU" sz="1800" dirty="0"/>
              <a:t>игра имеет свою игровую задачу: «догони», «поймай», «найди» и др. Постарайтесь именно ею увлечь ребят, заинтересовать их. Нарисуйте перед детьми яркую картину настоящего действия. Помните, что лучше, если вы будете в них таким же участником, как и ребята. Каждая игра имеет свои правила. Четко объясните их. Если во время игры правила не выполняются, приостановите игру и покажите, в чем ошибка.</a:t>
            </a:r>
            <a:endParaRPr lang="ru-RU" sz="1800" dirty="0"/>
          </a:p>
          <a:p>
            <a:pPr marL="0" indent="0">
              <a:buNone/>
            </a:pPr>
            <a:r>
              <a:rPr lang="ru-RU" sz="1900" dirty="0" smtClean="0"/>
              <a:t>С чего начинается игра?</a:t>
            </a:r>
            <a:br>
              <a:rPr lang="ru-RU" sz="1900" dirty="0" smtClean="0"/>
            </a:br>
            <a:r>
              <a:rPr lang="ru-RU" sz="1900" dirty="0" smtClean="0"/>
              <a:t>Обычно </a:t>
            </a:r>
            <a:r>
              <a:rPr lang="ru-RU" sz="1900" dirty="0"/>
              <a:t>выбирают ведущего или водящего, в некоторых случаях делятся на команды. А помогают в этом </a:t>
            </a:r>
            <a:r>
              <a:rPr lang="ru-RU" sz="1900" b="1" u="sng" dirty="0">
                <a:hlinkClick r:id="rId1" action="ppaction://hlinkpres?slideindex=1&amp;slidetitle="/>
              </a:rPr>
              <a:t>считалки</a:t>
            </a:r>
            <a:r>
              <a:rPr lang="ru-RU" sz="1900" b="1" u="sng" dirty="0"/>
              <a:t>.</a:t>
            </a:r>
            <a:r>
              <a:rPr lang="ru-RU" sz="1900" b="1" dirty="0"/>
              <a:t> </a:t>
            </a:r>
            <a:r>
              <a:rPr lang="ru-RU" sz="1900" dirty="0"/>
              <a:t>В структуре выделяется единая цель и </a:t>
            </a:r>
            <a:r>
              <a:rPr lang="ru-RU" sz="1900" dirty="0" err="1"/>
              <a:t>одноплановость</a:t>
            </a:r>
            <a:r>
              <a:rPr lang="ru-RU" sz="1900" dirty="0"/>
              <a:t> действия, что создает классическую простоту народной игры.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22762" y="143054"/>
            <a:ext cx="205697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Считалки</a:t>
            </a:r>
            <a:endParaRPr lang="ru-RU" sz="2800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145232" y="404664"/>
            <a:ext cx="3922711" cy="2304256"/>
          </a:xfrm>
          <a:prstGeom prst="clou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100236" y="2492896"/>
            <a:ext cx="4320481" cy="216024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Как у нас на сеновале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Две лягушки ночевали.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Утром встали, щей поели,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А тебе водить велели!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61656" y="609287"/>
            <a:ext cx="4642791" cy="2171641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Шла кукушка мимо сети,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А за нею малы дети.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Кукушата просят пить.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Выходи – тебе водить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924047"/>
            <a:ext cx="29418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Пчелы в поле полетели,</a:t>
            </a:r>
            <a:br>
              <a:rPr lang="ru-RU" dirty="0" smtClean="0"/>
            </a:br>
            <a:r>
              <a:rPr lang="ru-RU" dirty="0" smtClean="0"/>
              <a:t>Зажужжали, загудели.</a:t>
            </a:r>
            <a:br>
              <a:rPr lang="ru-RU" dirty="0" smtClean="0"/>
            </a:br>
            <a:r>
              <a:rPr lang="ru-RU" dirty="0" smtClean="0"/>
              <a:t>Сели пчелы на цветы.</a:t>
            </a:r>
            <a:br>
              <a:rPr lang="ru-RU" dirty="0" smtClean="0"/>
            </a:br>
            <a:r>
              <a:rPr lang="ru-RU" dirty="0" smtClean="0"/>
              <a:t>Мы играем – водишь ты!</a:t>
            </a: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3961656" y="2492896"/>
            <a:ext cx="4426767" cy="2642592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Шла коза по мостику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И виляла хвостиком.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Зацепила за перила,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Прямо в речку угодила.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Кто не верит-это он.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Выходи скорее вон!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100236" y="4437112"/>
            <a:ext cx="3861420" cy="2420888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1,2,3,4,5,6,7,8,9,10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Выплывает белый месяц!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Кто до месяца дойдёт,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Тот и прятаться пойдёт!</a:t>
            </a:r>
            <a:br>
              <a:rPr lang="ru-RU" sz="1600" dirty="0" smtClean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625399" y="4869160"/>
            <a:ext cx="4114953" cy="187220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Тара-бара,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Домой пора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Коров доить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Тебе водить!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4664" y="33678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«Карусель»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908720"/>
            <a:ext cx="396044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Играющие становятся в круг. </a:t>
            </a:r>
            <a:br>
              <a:rPr lang="ru-RU" sz="1400" dirty="0" smtClean="0"/>
            </a:br>
            <a:r>
              <a:rPr lang="ru-RU" sz="1400" dirty="0" smtClean="0"/>
              <a:t>На </a:t>
            </a:r>
            <a:r>
              <a:rPr lang="ru-RU" sz="1400" dirty="0"/>
              <a:t>земле лежит верёвка, образующая </a:t>
            </a:r>
            <a:r>
              <a:rPr lang="ru-RU" sz="1400" dirty="0" smtClean="0"/>
              <a:t>кольцо</a:t>
            </a:r>
            <a:br>
              <a:rPr lang="ru-RU" sz="1400" dirty="0" smtClean="0"/>
            </a:br>
            <a:r>
              <a:rPr lang="ru-RU" sz="1400" dirty="0" smtClean="0"/>
              <a:t>(</a:t>
            </a:r>
            <a:r>
              <a:rPr lang="ru-RU" sz="1400" dirty="0"/>
              <a:t>концы верёвки связаны). </a:t>
            </a:r>
            <a:br>
              <a:rPr lang="ru-RU" sz="1400" dirty="0" smtClean="0"/>
            </a:br>
            <a:r>
              <a:rPr lang="ru-RU" sz="1400" dirty="0" smtClean="0"/>
              <a:t>Ребята </a:t>
            </a:r>
            <a:r>
              <a:rPr lang="ru-RU" sz="1400" dirty="0"/>
              <a:t>поднимают её с земли и, держась за неё правой </a:t>
            </a:r>
            <a:br>
              <a:rPr lang="ru-RU" sz="1400" dirty="0" smtClean="0"/>
            </a:br>
            <a:r>
              <a:rPr lang="ru-RU" sz="1400" dirty="0" smtClean="0"/>
              <a:t>(</a:t>
            </a:r>
            <a:r>
              <a:rPr lang="ru-RU" sz="1400" dirty="0"/>
              <a:t>или левой) </a:t>
            </a:r>
            <a:r>
              <a:rPr lang="ru-RU" sz="1400" dirty="0" smtClean="0"/>
              <a:t>рукой, ходят </a:t>
            </a:r>
            <a:r>
              <a:rPr lang="ru-RU" sz="1400" dirty="0"/>
              <a:t>по кругу со словами:</a:t>
            </a:r>
            <a:endParaRPr lang="ru-RU" sz="1400" dirty="0"/>
          </a:p>
          <a:p>
            <a:r>
              <a:rPr lang="ru-RU" sz="1400" dirty="0"/>
              <a:t>Еле-еле, еле-еле</a:t>
            </a:r>
            <a:br>
              <a:rPr lang="ru-RU" sz="1400" dirty="0"/>
            </a:br>
            <a:r>
              <a:rPr lang="ru-RU" sz="1400" dirty="0"/>
              <a:t>Завертелись карусели, а потом кругом,</a:t>
            </a:r>
            <a:br>
              <a:rPr lang="ru-RU" sz="1400" dirty="0"/>
            </a:br>
            <a:r>
              <a:rPr lang="ru-RU" sz="1400" dirty="0"/>
              <a:t>А потом кругом-кругом,</a:t>
            </a:r>
            <a:br>
              <a:rPr lang="ru-RU" sz="1400" dirty="0"/>
            </a:br>
            <a:r>
              <a:rPr lang="ru-RU" sz="1400" dirty="0"/>
              <a:t>Всё бегом-бегом-бегом.</a:t>
            </a:r>
            <a:endParaRPr lang="ru-RU" sz="1400" dirty="0"/>
          </a:p>
          <a:p>
            <a:r>
              <a:rPr lang="ru-RU" sz="1400" dirty="0"/>
              <a:t>Дети двигаются сначала медленно, </a:t>
            </a:r>
            <a:br>
              <a:rPr lang="ru-RU" sz="1400" dirty="0" smtClean="0"/>
            </a:br>
            <a:r>
              <a:rPr lang="ru-RU" sz="1400" dirty="0" smtClean="0"/>
              <a:t>а </a:t>
            </a:r>
            <a:r>
              <a:rPr lang="ru-RU" sz="1400" dirty="0"/>
              <a:t>после слов «бегом» бегут. </a:t>
            </a:r>
            <a:br>
              <a:rPr lang="ru-RU" sz="1400" dirty="0" smtClean="0"/>
            </a:br>
            <a:r>
              <a:rPr lang="ru-RU" sz="1400" dirty="0" smtClean="0"/>
              <a:t>По </a:t>
            </a:r>
            <a:r>
              <a:rPr lang="ru-RU" sz="1400" dirty="0"/>
              <a:t>команде ведущего «Поворот</a:t>
            </a:r>
            <a:r>
              <a:rPr lang="ru-RU" sz="1400" dirty="0" smtClean="0"/>
              <a:t>!»</a:t>
            </a:r>
            <a:r>
              <a:rPr lang="ru-RU" sz="1400" dirty="0"/>
              <a:t> </a:t>
            </a:r>
            <a:br>
              <a:rPr lang="ru-RU" sz="1400" dirty="0" smtClean="0"/>
            </a:br>
            <a:r>
              <a:rPr lang="ru-RU" sz="1400" dirty="0" smtClean="0"/>
              <a:t>они </a:t>
            </a:r>
            <a:r>
              <a:rPr lang="ru-RU" sz="1400" dirty="0"/>
              <a:t>быстро берут верёвку другой </a:t>
            </a:r>
            <a:r>
              <a:rPr lang="ru-RU" sz="1400" dirty="0" smtClean="0"/>
              <a:t>рукой</a:t>
            </a:r>
            <a:br>
              <a:rPr lang="ru-RU" sz="1400" dirty="0" smtClean="0"/>
            </a:br>
            <a:r>
              <a:rPr lang="ru-RU" sz="1400" dirty="0" smtClean="0"/>
              <a:t>и </a:t>
            </a:r>
            <a:r>
              <a:rPr lang="ru-RU" sz="1400" dirty="0"/>
              <a:t>бегут в противоположную сторону. </a:t>
            </a:r>
            <a:br>
              <a:rPr lang="ru-RU" sz="1400" dirty="0" smtClean="0"/>
            </a:br>
            <a:r>
              <a:rPr lang="ru-RU" sz="1400" dirty="0" smtClean="0"/>
              <a:t>Тише</a:t>
            </a:r>
            <a:r>
              <a:rPr lang="ru-RU" sz="1400" dirty="0"/>
              <a:t>, тише, не спишите!</a:t>
            </a:r>
            <a:endParaRPr lang="ru-RU" sz="1400" dirty="0"/>
          </a:p>
          <a:p>
            <a:r>
              <a:rPr lang="ru-RU" sz="1400" dirty="0"/>
              <a:t>Карусель остановите.</a:t>
            </a:r>
            <a:br>
              <a:rPr lang="ru-RU" sz="1400" dirty="0"/>
            </a:br>
            <a:r>
              <a:rPr lang="ru-RU" sz="1400" dirty="0"/>
              <a:t>Раз и два, раз и два,</a:t>
            </a:r>
            <a:br>
              <a:rPr lang="ru-RU" sz="1400" dirty="0"/>
            </a:br>
            <a:r>
              <a:rPr lang="ru-RU" sz="1400" dirty="0"/>
              <a:t>Вот и кончилась игра!</a:t>
            </a:r>
            <a:endParaRPr lang="ru-RU" sz="1400" dirty="0"/>
          </a:p>
          <a:p>
            <a:r>
              <a:rPr lang="ru-RU" sz="1400" dirty="0"/>
              <a:t>Движение карусели постепенно замедляется </a:t>
            </a:r>
            <a:br>
              <a:rPr lang="ru-RU" sz="1400" dirty="0" smtClean="0"/>
            </a:br>
            <a:r>
              <a:rPr lang="ru-RU" sz="1400" dirty="0" smtClean="0"/>
              <a:t>и </a:t>
            </a:r>
            <a:r>
              <a:rPr lang="ru-RU" sz="1400" dirty="0"/>
              <a:t>с последними словами </a:t>
            </a:r>
            <a:r>
              <a:rPr lang="ru-RU" sz="1400" dirty="0" smtClean="0"/>
              <a:t>прекращается</a:t>
            </a:r>
            <a:r>
              <a:rPr lang="ru-RU" sz="1400" dirty="0"/>
              <a:t>. </a:t>
            </a:r>
            <a:br>
              <a:rPr lang="ru-RU" sz="1400" dirty="0" smtClean="0"/>
            </a:br>
            <a:r>
              <a:rPr lang="ru-RU" sz="1400" dirty="0" smtClean="0"/>
              <a:t>Играющие </a:t>
            </a:r>
            <a:r>
              <a:rPr lang="ru-RU" sz="1400" dirty="0"/>
              <a:t>кладут верёвку на землю и разбегаются по площадке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893" y="123268"/>
            <a:ext cx="447599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24744"/>
            <a:ext cx="468052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Играющие выбирают пастуха и волка, все остальные — овцы. Дом волка в середине площадки, а у овец два дома на </a:t>
            </a:r>
            <a:endParaRPr lang="ru-RU" sz="1400" dirty="0" smtClean="0"/>
          </a:p>
          <a:p>
            <a:r>
              <a:rPr lang="ru-RU" sz="1400" dirty="0" smtClean="0"/>
              <a:t>противоположных концах площадки.</a:t>
            </a:r>
            <a:endParaRPr lang="ru-RU" sz="1400" dirty="0" smtClean="0"/>
          </a:p>
          <a:p>
            <a:r>
              <a:rPr lang="ru-RU" sz="1400" dirty="0" smtClean="0"/>
              <a:t>Овцы громко зовут пастуха:</a:t>
            </a:r>
            <a:endParaRPr lang="ru-RU" sz="1400" dirty="0" smtClean="0"/>
          </a:p>
          <a:p>
            <a:r>
              <a:rPr lang="ru-RU" sz="1400" dirty="0" smtClean="0"/>
              <a:t>Пастушок, пастушок,</a:t>
            </a:r>
            <a:endParaRPr lang="ru-RU" sz="1400" dirty="0" smtClean="0"/>
          </a:p>
          <a:p>
            <a:r>
              <a:rPr lang="ru-RU" sz="1400" dirty="0" smtClean="0"/>
              <a:t>Заиграй во рожок! </a:t>
            </a:r>
            <a:endParaRPr lang="ru-RU" sz="1400" dirty="0" smtClean="0"/>
          </a:p>
          <a:p>
            <a:r>
              <a:rPr lang="ru-RU" sz="1400" dirty="0" smtClean="0"/>
              <a:t>Травка мягкая,</a:t>
            </a:r>
            <a:endParaRPr lang="ru-RU" sz="1400" dirty="0" smtClean="0"/>
          </a:p>
          <a:p>
            <a:r>
              <a:rPr lang="ru-RU" sz="1400" dirty="0" smtClean="0"/>
              <a:t>Роса сладкая.</a:t>
            </a:r>
            <a:endParaRPr lang="ru-RU" sz="1400" dirty="0" smtClean="0"/>
          </a:p>
          <a:p>
            <a:r>
              <a:rPr lang="ru-RU" sz="1400" dirty="0" smtClean="0"/>
              <a:t>Гони стадо в поле.</a:t>
            </a:r>
            <a:endParaRPr lang="ru-RU" sz="1400" dirty="0" smtClean="0"/>
          </a:p>
          <a:p>
            <a:r>
              <a:rPr lang="ru-RU" sz="1400" dirty="0" smtClean="0"/>
              <a:t>Погулять на воле!</a:t>
            </a:r>
            <a:endParaRPr lang="ru-RU" sz="1400" dirty="0" smtClean="0"/>
          </a:p>
          <a:p>
            <a:r>
              <a:rPr lang="ru-RU" sz="1400" dirty="0" smtClean="0"/>
              <a:t>Пастух выгоняет овец на луг, они ходят, бегают, прыгают, щиплют травку.</a:t>
            </a:r>
            <a:endParaRPr lang="ru-RU" sz="1400" dirty="0" smtClean="0"/>
          </a:p>
          <a:p>
            <a:r>
              <a:rPr lang="ru-RU" sz="1400" dirty="0" smtClean="0"/>
              <a:t>По сигналу пастуха «Волк!» овцы бегут в дом — на противоположную сторону площадки. </a:t>
            </a:r>
            <a:endParaRPr lang="ru-RU" sz="1400" dirty="0" smtClean="0"/>
          </a:p>
          <a:p>
            <a:r>
              <a:rPr lang="ru-RU" sz="1400" dirty="0" smtClean="0"/>
              <a:t>Пастух встает на пути волка, защищает овец. Все, кого поймал волк, выходят из игры.</a:t>
            </a:r>
            <a:endParaRPr lang="ru-RU" sz="1400" dirty="0" smtClean="0"/>
          </a:p>
          <a:p>
            <a:r>
              <a:rPr lang="ru-RU" sz="1400" dirty="0" smtClean="0"/>
              <a:t>Правила</a:t>
            </a:r>
            <a:endParaRPr lang="ru-RU" sz="1400" dirty="0" smtClean="0"/>
          </a:p>
          <a:p>
            <a:r>
              <a:rPr lang="ru-RU" sz="1400" dirty="0" smtClean="0"/>
              <a:t>1. Во время перебежки овцам нельзя возвращаться в тот дом, из которого они вышли.</a:t>
            </a:r>
            <a:endParaRPr lang="ru-RU" sz="1400" dirty="0" smtClean="0"/>
          </a:p>
          <a:p>
            <a:r>
              <a:rPr lang="ru-RU" sz="1400" dirty="0" smtClean="0"/>
              <a:t>2. Волк овец не ловит, а салит рукой.</a:t>
            </a:r>
            <a:endParaRPr lang="ru-RU" sz="1400" dirty="0" smtClean="0"/>
          </a:p>
          <a:p>
            <a:r>
              <a:rPr lang="ru-RU" sz="1400" dirty="0" smtClean="0"/>
              <a:t>3. Пастух только заслоняет овец от волка, но не должен задерживать его рукой.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1907704" y="54868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«Стадо»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864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«Ручеёк»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38164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/>
              </a:rPr>
              <a:t>Правило: </a:t>
            </a:r>
            <a:r>
              <a:rPr lang="ru-RU" i="0" dirty="0" smtClean="0">
                <a:solidFill>
                  <a:srgbClr val="000000"/>
                </a:solidFill>
                <a:effectLst/>
                <a:latin typeface="Times New Roman" panose="02020603050405020304"/>
              </a:rPr>
              <a:t>играющие встают друг за другом парами, обычно мальчик и девочка, юноша и девушка, берутся за руки и держат их высоко над головой. Из сцепленных рук получается длинный коридор. Игрок, кому пара не досталась, идет к «истоку» ручейка и, проходя под сцепленными руками, ищет себе пару.</a:t>
            </a:r>
            <a:br>
              <a:rPr lang="ru-RU" i="0" dirty="0" smtClean="0">
                <a:solidFill>
                  <a:srgbClr val="000000"/>
                </a:solidFill>
                <a:effectLst/>
                <a:latin typeface="Times New Roman" panose="02020603050405020304"/>
              </a:rPr>
            </a:br>
            <a:r>
              <a:rPr lang="ru-RU" i="0" dirty="0" smtClean="0">
                <a:solidFill>
                  <a:srgbClr val="000000"/>
                </a:solidFill>
                <a:effectLst/>
                <a:latin typeface="Times New Roman" panose="02020603050405020304"/>
              </a:rPr>
              <a:t>Взявшись за руки, новая пара пробирается в конец коридора, а тот, чью пару разбили, идет в начало «ручейка». И проходя под сцепленными руками, уводит с собой того, кто ему симпатичен. Так «ручеек» движется — чем больше участников, тем веселее игра, особенно весело проводить под музыку.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927" y="18864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2832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 Солнышко-вёдрышко»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1789" y="1052736"/>
            <a:ext cx="40324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Солнце </a:t>
            </a:r>
            <a:r>
              <a:rPr lang="ru-RU" dirty="0"/>
              <a:t>стоит в центре круга.</a:t>
            </a:r>
            <a:endParaRPr lang="ru-RU" dirty="0"/>
          </a:p>
          <a:p>
            <a:r>
              <a:rPr lang="ru-RU" dirty="0"/>
              <a:t>Гори, солнце ярче –</a:t>
            </a:r>
            <a:endParaRPr lang="ru-RU" dirty="0"/>
          </a:p>
          <a:p>
            <a:r>
              <a:rPr lang="ru-RU" dirty="0"/>
              <a:t>Лето будет жарче,</a:t>
            </a:r>
            <a:endParaRPr lang="ru-RU" dirty="0"/>
          </a:p>
          <a:p>
            <a:r>
              <a:rPr lang="ru-RU" dirty="0"/>
              <a:t>А зима теплее,</a:t>
            </a:r>
            <a:endParaRPr lang="ru-RU" dirty="0"/>
          </a:p>
          <a:p>
            <a:r>
              <a:rPr lang="ru-RU" dirty="0"/>
              <a:t>А весна милее!</a:t>
            </a:r>
            <a:endParaRPr lang="ru-RU" dirty="0"/>
          </a:p>
          <a:p>
            <a:r>
              <a:rPr lang="ru-RU" dirty="0"/>
              <a:t>Дети идут по кругу, произнося слова под музыку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С окончанием </a:t>
            </a:r>
            <a:r>
              <a:rPr lang="ru-RU" dirty="0" err="1"/>
              <a:t>потешки</a:t>
            </a:r>
            <a:r>
              <a:rPr lang="ru-RU" dirty="0"/>
              <a:t> Солнце  кричит: </a:t>
            </a:r>
            <a:r>
              <a:rPr lang="ru-RU" b="1" dirty="0"/>
              <a:t>«Горячо!»</a:t>
            </a:r>
            <a:r>
              <a:rPr lang="ru-RU" dirty="0"/>
              <a:t> -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бежит ловить детей. Дети разбегаются, садятся на стульчики.</a:t>
            </a:r>
            <a:endParaRPr lang="ru-RU" dirty="0"/>
          </a:p>
          <a:p>
            <a:r>
              <a:rPr lang="ru-RU" dirty="0"/>
              <a:t> 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548680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«Гуси-гуси»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46085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Количество играющих может быть неограниченным, но не должно быть меньше 5 участников. Один домик необходим для гусей, а другой для их хозяина. Между домами (линиями) живет волк. Его выбирают дети самостоятельно или при помощи воспитателя, используя считалочку. Волк – это водящий.... </a:t>
            </a:r>
            <a:endParaRPr lang="ru-RU" sz="1400" dirty="0" smtClean="0"/>
          </a:p>
          <a:p>
            <a:r>
              <a:rPr lang="ru-RU" sz="1400" dirty="0" smtClean="0"/>
              <a:t>Игра начинается с того, что хозяин (которого также выбирают, </a:t>
            </a:r>
            <a:endParaRPr lang="ru-RU" sz="1400" dirty="0" smtClean="0"/>
          </a:p>
          <a:p>
            <a:r>
              <a:rPr lang="ru-RU" sz="1400" dirty="0" smtClean="0"/>
              <a:t>используя считалочку) и гуси должны вести между собой всем известный диалог в </a:t>
            </a:r>
            <a:endParaRPr lang="ru-RU" sz="1400" dirty="0" smtClean="0"/>
          </a:p>
          <a:p>
            <a:r>
              <a:rPr lang="ru-RU" sz="1400" dirty="0" smtClean="0"/>
              <a:t>стихах: </a:t>
            </a:r>
            <a:endParaRPr lang="ru-RU" sz="1400" dirty="0" smtClean="0"/>
          </a:p>
          <a:p>
            <a:pPr marL="285750" indent="-285750">
              <a:buFontTx/>
              <a:buChar char="-"/>
            </a:pPr>
            <a:r>
              <a:rPr lang="ru-RU" sz="1400" dirty="0" smtClean="0"/>
              <a:t>Гуси-гуси! </a:t>
            </a:r>
            <a:endParaRPr lang="ru-RU" sz="1400" dirty="0" smtClean="0"/>
          </a:p>
          <a:p>
            <a:pPr marL="285750" indent="-285750">
              <a:buFontTx/>
              <a:buChar char="-"/>
            </a:pPr>
            <a:r>
              <a:rPr lang="ru-RU" sz="1400" dirty="0" smtClean="0"/>
              <a:t>Га-га-га-га. </a:t>
            </a:r>
            <a:endParaRPr lang="ru-RU" sz="1400" dirty="0" smtClean="0"/>
          </a:p>
          <a:p>
            <a:pPr marL="285750" indent="-285750">
              <a:buFontTx/>
              <a:buChar char="-"/>
            </a:pPr>
            <a:r>
              <a:rPr lang="ru-RU" sz="1400" dirty="0" smtClean="0"/>
              <a:t>Есть хотите? </a:t>
            </a:r>
            <a:endParaRPr lang="ru-RU" sz="1400" dirty="0" smtClean="0"/>
          </a:p>
          <a:p>
            <a:pPr marL="285750" indent="-285750">
              <a:buFontTx/>
              <a:buChar char="-"/>
            </a:pPr>
            <a:r>
              <a:rPr lang="ru-RU" sz="1400" dirty="0" smtClean="0"/>
              <a:t>Да-да-да-да. </a:t>
            </a:r>
            <a:endParaRPr lang="ru-RU" sz="1400" dirty="0" smtClean="0"/>
          </a:p>
          <a:p>
            <a:r>
              <a:rPr lang="ru-RU" sz="1400" dirty="0" smtClean="0"/>
              <a:t>-     Так летите, скорее! </a:t>
            </a:r>
            <a:endParaRPr lang="ru-RU" sz="1400" dirty="0" smtClean="0"/>
          </a:p>
          <a:p>
            <a:pPr marL="285750" indent="-285750">
              <a:buFontTx/>
              <a:buChar char="-"/>
            </a:pPr>
            <a:r>
              <a:rPr lang="ru-RU" sz="1400" dirty="0" smtClean="0"/>
              <a:t>А нам никак нельзя: страшный волчище ждет под большой горой и не пускает нас домой!</a:t>
            </a:r>
            <a:endParaRPr lang="ru-RU" sz="1400" dirty="0" smtClean="0"/>
          </a:p>
          <a:p>
            <a:r>
              <a:rPr lang="ru-RU" sz="1400" dirty="0" smtClean="0"/>
              <a:t>Закончив диалог, гуси изо всех сил пытаются перебежать из своего домика в дом к хозяину. А в это время волк выбегает и старается поймать гусей. </a:t>
            </a:r>
            <a:endParaRPr lang="ru-RU" sz="1400" dirty="0" smtClean="0"/>
          </a:p>
          <a:p>
            <a:r>
              <a:rPr lang="ru-RU" sz="1400" dirty="0" smtClean="0"/>
              <a:t>Игра длится до того момента, пока волк  не сможет поймать первого гуся, который впоследствии становится волком.... </a:t>
            </a:r>
            <a:endParaRPr lang="ru-RU" sz="1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32" y="260648"/>
            <a:ext cx="3731907" cy="279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48226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«Арина»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836712"/>
            <a:ext cx="4032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По считалке выбирается Арина. </a:t>
            </a:r>
            <a:endParaRPr lang="ru-RU" dirty="0" smtClean="0"/>
          </a:p>
          <a:p>
            <a:r>
              <a:rPr lang="ru-RU" dirty="0" smtClean="0"/>
              <a:t>Дети становятся в круг. В центре Арина, ей завязывают глаза. Дети идут по кругу, поют хором: </a:t>
            </a:r>
            <a:endParaRPr lang="ru-RU" dirty="0" smtClean="0"/>
          </a:p>
          <a:p>
            <a:r>
              <a:rPr lang="ru-RU" i="1" dirty="0" smtClean="0"/>
              <a:t>Долгая Арина, </a:t>
            </a:r>
            <a:br>
              <a:rPr lang="ru-RU" i="1" dirty="0" smtClean="0"/>
            </a:br>
            <a:r>
              <a:rPr lang="ru-RU" i="1" dirty="0" smtClean="0"/>
              <a:t>Встань выше овина, </a:t>
            </a:r>
            <a:endParaRPr lang="ru-RU" i="1" dirty="0" smtClean="0"/>
          </a:p>
          <a:p>
            <a:r>
              <a:rPr lang="ru-RU" i="1" dirty="0" smtClean="0"/>
              <a:t>Рученьки сложи, чьё имя - укажи. </a:t>
            </a:r>
            <a:br>
              <a:rPr lang="ru-RU" i="1" dirty="0" smtClean="0"/>
            </a:br>
            <a:r>
              <a:rPr lang="ru-RU" dirty="0" smtClean="0"/>
              <a:t>Арина ходит напевает:</a:t>
            </a:r>
            <a:br>
              <a:rPr lang="ru-RU" dirty="0" smtClean="0"/>
            </a:br>
            <a:r>
              <a:rPr lang="ru-RU" i="1" dirty="0" smtClean="0"/>
              <a:t>Хожу, гуляю вдоль караваю,</a:t>
            </a:r>
            <a:br>
              <a:rPr lang="ru-RU" i="1" dirty="0" smtClean="0"/>
            </a:br>
            <a:r>
              <a:rPr lang="ru-RU" i="1" dirty="0" smtClean="0"/>
              <a:t>Вдоль по караваю,</a:t>
            </a:r>
            <a:br>
              <a:rPr lang="ru-RU" i="1" dirty="0" smtClean="0"/>
            </a:br>
            <a:r>
              <a:rPr lang="ru-RU" i="1" dirty="0" smtClean="0"/>
              <a:t>кого найду, узнаю!</a:t>
            </a:r>
            <a:br>
              <a:rPr lang="ru-RU" i="1" dirty="0" smtClean="0"/>
            </a:br>
            <a:r>
              <a:rPr lang="ru-RU" dirty="0" smtClean="0"/>
              <a:t>Затем, коснувшись одного из играющих, старается отгадать его имя. Чьё имя отгадает, тот будет Ариной.</a:t>
            </a:r>
            <a:endParaRPr lang="ru-RU" i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8640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8640"/>
            <a:ext cx="4475989" cy="3356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62068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«Пузырь»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268760"/>
            <a:ext cx="410445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Ребята берутся за руки, образуют круг. </a:t>
            </a:r>
            <a:endParaRPr lang="ru-RU" sz="1600" dirty="0" smtClean="0"/>
          </a:p>
          <a:p>
            <a:r>
              <a:rPr lang="ru-RU" sz="1600" dirty="0" smtClean="0"/>
              <a:t>Перед </a:t>
            </a:r>
            <a:r>
              <a:rPr lang="ru-RU" sz="1600" dirty="0"/>
              <a:t>началом игры хоровод </a:t>
            </a:r>
            <a:r>
              <a:rPr lang="ru-RU" sz="1600" dirty="0" smtClean="0"/>
              <a:t>сходится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/>
              <a:t>как можно ближе к центру</a:t>
            </a:r>
            <a:r>
              <a:rPr lang="ru-RU" sz="1600" dirty="0" smtClean="0"/>
              <a:t>.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/>
              <a:t>Пузырь сдут. Далее «надувают» </a:t>
            </a:r>
            <a:r>
              <a:rPr lang="ru-RU" sz="1600" dirty="0" smtClean="0"/>
              <a:t>пузырь, т.е</a:t>
            </a:r>
            <a:r>
              <a:rPr lang="ru-RU" sz="1600" dirty="0"/>
              <a:t>. расходятся в </a:t>
            </a:r>
            <a:r>
              <a:rPr lang="ru-RU" sz="1600" dirty="0" smtClean="0"/>
              <a:t>стороны, стараясь </a:t>
            </a:r>
            <a:r>
              <a:rPr lang="ru-RU" sz="1600" dirty="0"/>
              <a:t>сделать хоровод максимально большим. Хоровод-пузырь </a:t>
            </a:r>
            <a:endParaRPr lang="ru-RU" sz="1600" dirty="0" smtClean="0"/>
          </a:p>
          <a:p>
            <a:r>
              <a:rPr lang="ru-RU" sz="1600" dirty="0" smtClean="0"/>
              <a:t>«</a:t>
            </a:r>
            <a:r>
              <a:rPr lang="ru-RU" sz="1600" dirty="0"/>
              <a:t>надувается»  до тех пор, пока кто-то из участников хоровода не </a:t>
            </a:r>
            <a:r>
              <a:rPr lang="ru-RU" sz="1600" dirty="0" smtClean="0"/>
              <a:t>выдержав </a:t>
            </a:r>
            <a:r>
              <a:rPr lang="ru-RU" sz="1600" dirty="0"/>
              <a:t>напряжения, не отпустит руки. Значит, пузырь  «лопнул</a:t>
            </a:r>
            <a:r>
              <a:rPr lang="ru-RU" sz="1600" dirty="0" smtClean="0"/>
              <a:t>».</a:t>
            </a:r>
            <a:endParaRPr lang="ru-RU" sz="1600" dirty="0" smtClean="0"/>
          </a:p>
          <a:p>
            <a:r>
              <a:rPr lang="ru-RU" sz="1600" dirty="0" smtClean="0"/>
              <a:t>Игра </a:t>
            </a:r>
            <a:r>
              <a:rPr lang="ru-RU" sz="1600" dirty="0"/>
              <a:t>сопровождается следующим текстом:</a:t>
            </a:r>
            <a:endParaRPr lang="ru-RU" sz="1600" dirty="0"/>
          </a:p>
          <a:p>
            <a:r>
              <a:rPr lang="ru-RU" sz="1600" i="1" dirty="0"/>
              <a:t>Надувайся, пузырь,</a:t>
            </a:r>
            <a:endParaRPr lang="ru-RU" sz="1600" i="1" dirty="0"/>
          </a:p>
          <a:p>
            <a:r>
              <a:rPr lang="ru-RU" sz="1600" i="1" dirty="0"/>
              <a:t>Надувайся велик!</a:t>
            </a:r>
            <a:endParaRPr lang="ru-RU" sz="1600" i="1" dirty="0"/>
          </a:p>
          <a:p>
            <a:r>
              <a:rPr lang="ru-RU" sz="1600" i="1" dirty="0"/>
              <a:t>Раздувайся, держись,</a:t>
            </a:r>
            <a:endParaRPr lang="ru-RU" sz="1600" i="1" dirty="0"/>
          </a:p>
          <a:p>
            <a:r>
              <a:rPr lang="ru-RU" sz="1600" i="1" dirty="0"/>
              <a:t>Да не рвись!</a:t>
            </a:r>
            <a:endParaRPr lang="ru-RU" sz="16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55240" y="764540"/>
            <a:ext cx="6172200" cy="2053590"/>
          </a:xfrm>
        </p:spPr>
        <p:txBody>
          <a:bodyPr/>
          <a:p>
            <a:r>
              <a:rPr lang="ru-RU" altLang="en-US"/>
              <a:t>СПАСИБО ЗА ВНИМАНИЕ!</a:t>
            </a:r>
            <a:endParaRPr lang="ru-RU" altLang="en-US"/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ru-RU" altLang="en-US"/>
              <a:t>В презентации использовались материалы педагогов МБДОУ «Детский -сад № 172» г. Воронежа</a:t>
            </a:r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1143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ts val="600"/>
              </a:spcBef>
            </a:pPr>
            <a:br>
              <a:rPr lang="ru-RU" sz="1800" cap="none" dirty="0" smtClean="0">
                <a:solidFill>
                  <a:prstClr val="black"/>
                </a:solidFill>
                <a:ea typeface="+mn-ea"/>
                <a:cs typeface="+mn-cs"/>
              </a:rPr>
            </a:br>
            <a:br>
              <a:rPr lang="ru-RU" sz="1800" cap="none" dirty="0">
                <a:solidFill>
                  <a:prstClr val="black"/>
                </a:solidFill>
              </a:rPr>
            </a:br>
            <a:br>
              <a:rPr lang="ru-RU" sz="1800" cap="none" dirty="0" smtClean="0">
                <a:solidFill>
                  <a:prstClr val="black"/>
                </a:solidFill>
              </a:rPr>
            </a:br>
            <a:br>
              <a:rPr lang="ru-RU" sz="1800" cap="none" dirty="0" smtClean="0">
                <a:solidFill>
                  <a:prstClr val="black"/>
                </a:solidFill>
              </a:rPr>
            </a:br>
            <a:br>
              <a:rPr lang="ru-RU" sz="1800" cap="none" dirty="0" smtClean="0">
                <a:solidFill>
                  <a:prstClr val="black"/>
                </a:solidFill>
              </a:rPr>
            </a:br>
            <a:br>
              <a:rPr lang="ru-RU" sz="1800" cap="none" dirty="0" smtClean="0">
                <a:solidFill>
                  <a:prstClr val="black"/>
                </a:solidFill>
              </a:rPr>
            </a:br>
            <a:br>
              <a:rPr lang="ru-RU" sz="1800" cap="none" dirty="0" smtClean="0">
                <a:solidFill>
                  <a:prstClr val="black"/>
                </a:solidFill>
              </a:rPr>
            </a:br>
            <a:r>
              <a:rPr lang="ru-RU" sz="1800" b="1" cap="none" dirty="0" smtClean="0">
                <a:solidFill>
                  <a:prstClr val="black"/>
                </a:solidFill>
              </a:rPr>
              <a:t>Народные </a:t>
            </a:r>
            <a:r>
              <a:rPr lang="ru-RU" sz="1800" b="1" cap="none" dirty="0">
                <a:solidFill>
                  <a:prstClr val="black"/>
                </a:solidFill>
              </a:rPr>
              <a:t>игры </a:t>
            </a:r>
            <a:r>
              <a:rPr lang="ru-RU" sz="1800" b="1" cap="none" dirty="0" smtClean="0">
                <a:solidFill>
                  <a:prstClr val="black"/>
                </a:solidFill>
              </a:rPr>
              <a:t>- </a:t>
            </a:r>
            <a:r>
              <a:rPr lang="ru-RU" sz="1800" b="1" cap="none" dirty="0">
                <a:solidFill>
                  <a:prstClr val="black"/>
                </a:solidFill>
              </a:rPr>
              <a:t>исторически сложившееся общественное явление, самостоятельный вид деятельности, свойственный народностям и регионам.</a:t>
            </a:r>
            <a:br>
              <a:rPr lang="ru-RU" sz="1800" b="1" cap="none" dirty="0">
                <a:solidFill>
                  <a:prstClr val="black"/>
                </a:solidFill>
              </a:rPr>
            </a:b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628800"/>
            <a:ext cx="7467600" cy="48737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err="1" smtClean="0"/>
              <a:t>А.П.Усова</a:t>
            </a:r>
            <a:r>
              <a:rPr lang="ru-RU" dirty="0" smtClean="0"/>
              <a:t>, </a:t>
            </a:r>
            <a:r>
              <a:rPr lang="ru-RU" dirty="0" err="1" smtClean="0"/>
              <a:t>П.Ф.Лесгафт</a:t>
            </a:r>
            <a:r>
              <a:rPr lang="ru-RU" dirty="0" smtClean="0"/>
              <a:t>, </a:t>
            </a:r>
            <a:r>
              <a:rPr lang="ru-RU" dirty="0" err="1" smtClean="0"/>
              <a:t>К.Д.Ушинский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Народные игры </a:t>
            </a:r>
            <a:r>
              <a:rPr lang="ru-RU" dirty="0" smtClean="0">
                <a:latin typeface="Times New Roman" panose="02020603050405020304"/>
                <a:ea typeface="Calibri" panose="020F0502020204030204"/>
              </a:rPr>
              <a:t>направлены </a:t>
            </a:r>
            <a:r>
              <a:rPr lang="ru-RU" dirty="0">
                <a:latin typeface="Times New Roman" panose="02020603050405020304"/>
                <a:ea typeface="Calibri" panose="020F0502020204030204"/>
              </a:rPr>
              <a:t>на познание окружающей действительности, усвоение обычаев, традиций, обрядов своего народа, а также овладение необходимыми для жизни умениями и </a:t>
            </a:r>
            <a:r>
              <a:rPr lang="ru-RU" dirty="0" smtClean="0">
                <a:latin typeface="Times New Roman" panose="02020603050405020304"/>
                <a:ea typeface="Calibri" panose="020F0502020204030204"/>
              </a:rPr>
              <a:t>навыками; это ценнейшее средство </a:t>
            </a:r>
            <a:r>
              <a:rPr lang="ru-RU" dirty="0">
                <a:latin typeface="Times New Roman" panose="02020603050405020304"/>
                <a:ea typeface="Calibri" panose="020F0502020204030204"/>
              </a:rPr>
              <a:t>всестороннего воспитания личности ребенка, развития у него нравственных качеств: честности, правдивости, выдержки, дисциплины, товарищества</a:t>
            </a:r>
            <a:r>
              <a:rPr lang="ru-RU" dirty="0" smtClean="0">
                <a:latin typeface="Times New Roman" panose="02020603050405020304"/>
                <a:ea typeface="Calibri" panose="020F0502020204030204"/>
              </a:rPr>
              <a:t>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Особенности русских народных игр: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556792"/>
            <a:ext cx="7467600" cy="48737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/>
              <a:t>1. Яркое отражение образа жизни людей, их труда, быта, национальных устоев</a:t>
            </a:r>
            <a:br>
              <a:rPr lang="ru-RU" dirty="0" smtClean="0"/>
            </a:br>
            <a:r>
              <a:rPr lang="ru-RU" dirty="0" smtClean="0"/>
              <a:t>2. Содержание в играх юмора, шуток, задора</a:t>
            </a:r>
            <a:br>
              <a:rPr lang="ru-RU" dirty="0" smtClean="0"/>
            </a:br>
            <a:r>
              <a:rPr lang="ru-RU" dirty="0" smtClean="0"/>
              <a:t>3. Доступность и выразительность</a:t>
            </a:r>
            <a:br>
              <a:rPr lang="ru-RU" dirty="0" smtClean="0"/>
            </a:br>
            <a:r>
              <a:rPr lang="ru-RU" dirty="0" smtClean="0"/>
              <a:t>4. Расширение представлений об окружающем мире</a:t>
            </a:r>
            <a:br>
              <a:rPr lang="ru-RU" dirty="0" smtClean="0"/>
            </a:br>
            <a:r>
              <a:rPr lang="ru-RU" dirty="0" smtClean="0"/>
              <a:t>5. Развитие у детей психических процессов</a:t>
            </a:r>
            <a:br>
              <a:rPr lang="ru-RU" dirty="0" smtClean="0"/>
            </a:br>
            <a:r>
              <a:rPr lang="ru-RU" dirty="0" smtClean="0"/>
              <a:t>6. Фольклорный текст, музыка, динамичность действий, азарт</a:t>
            </a:r>
            <a:br>
              <a:rPr lang="ru-RU" dirty="0" smtClean="0"/>
            </a:br>
            <a:r>
              <a:rPr lang="ru-RU" dirty="0" smtClean="0"/>
              <a:t>7. Наличие определенных правил</a:t>
            </a:r>
            <a:br>
              <a:rPr lang="ru-RU" dirty="0" smtClean="0"/>
            </a:br>
            <a:r>
              <a:rPr lang="ru-RU" dirty="0" smtClean="0"/>
              <a:t>8. Возможность отличиться, показать себя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* Развивать у детей эмоционально-активное отношение, действенный интерес к русским народным играм. Создавать условия для проявления детской игровой культуры;</a:t>
            </a:r>
            <a:br>
              <a:rPr lang="ru-RU" dirty="0" smtClean="0"/>
            </a:br>
            <a:r>
              <a:rPr lang="ru-RU" dirty="0" smtClean="0"/>
              <a:t>* Обогащать интеллектуально-информационную сферу ребенка знанием правил многих народных игр, основ истории и культуры России;</a:t>
            </a:r>
            <a:br>
              <a:rPr lang="ru-RU" dirty="0" smtClean="0"/>
            </a:br>
            <a:r>
              <a:rPr lang="ru-RU" dirty="0" smtClean="0"/>
              <a:t>* Способствовать действенному приобщению детей к национальной культуре с помощью народных игр, используя в качестве основы идеи народной педагогики, создавая условия для использования разных видов народных игр в самостоятельной, свободной игровой деятельности.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Планируемые результаты: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1. Дети знают разные виды русских народных игр: хороводные, подвижные, словесные.</a:t>
            </a:r>
            <a:br>
              <a:rPr lang="ru-RU" sz="2000" dirty="0" smtClean="0"/>
            </a:br>
            <a:r>
              <a:rPr lang="ru-RU" sz="2000" dirty="0" smtClean="0"/>
              <a:t>2. Знакомы с правилами данных игр</a:t>
            </a:r>
            <a:br>
              <a:rPr lang="ru-RU" sz="2000" dirty="0" smtClean="0"/>
            </a:br>
            <a:r>
              <a:rPr lang="ru-RU" sz="2000" dirty="0" smtClean="0"/>
              <a:t>3. Осведомлены о значении игр в жизни людей</a:t>
            </a:r>
            <a:br>
              <a:rPr lang="ru-RU" sz="2000" dirty="0" smtClean="0"/>
            </a:br>
            <a:r>
              <a:rPr lang="ru-RU" sz="2000" dirty="0" smtClean="0"/>
              <a:t>4. Понимают юмор, оптимизм ,заложенный в играх</a:t>
            </a:r>
            <a:br>
              <a:rPr lang="ru-RU" sz="2000" dirty="0" smtClean="0"/>
            </a:br>
            <a:r>
              <a:rPr lang="ru-RU" sz="2000" dirty="0" smtClean="0"/>
              <a:t>5. Знают народные считалки для выбора ведущего в подвижных играх</a:t>
            </a:r>
            <a:br>
              <a:rPr lang="ru-RU" sz="2000" dirty="0" smtClean="0"/>
            </a:br>
            <a:r>
              <a:rPr lang="ru-RU" sz="2000" dirty="0" smtClean="0"/>
              <a:t>6. Знают некоторые народные игры, которые предки использовали в определенное время года в связи с народными праздниками</a:t>
            </a:r>
            <a:br>
              <a:rPr lang="ru-RU" sz="2000" dirty="0" smtClean="0"/>
            </a:br>
            <a:r>
              <a:rPr lang="ru-RU" sz="2000" dirty="0" smtClean="0"/>
              <a:t>7. Знают об игрушках, которые использовали дети в далеком прошлом</a:t>
            </a:r>
            <a:br>
              <a:rPr lang="ru-RU" sz="2000" dirty="0" smtClean="0"/>
            </a:br>
            <a:r>
              <a:rPr lang="ru-RU" sz="2000" dirty="0" smtClean="0"/>
              <a:t>8. осознают, что знание народных игр, умение в них играть делает жизнь детей более интересной.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6070893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Русские народные игры</a:t>
            </a:r>
            <a:endParaRPr lang="ru-RU" sz="40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66" y="1851307"/>
            <a:ext cx="2286000" cy="46166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1.У </a:t>
            </a:r>
            <a:r>
              <a:rPr lang="ru-RU" sz="1400" dirty="0"/>
              <a:t>медведя во бору 2.Гуси-лебеди 3.Филин и пташки 4.Кот и мышь 5.Пчелки и ласточки </a:t>
            </a:r>
            <a:br>
              <a:rPr lang="ru-RU" sz="1400" dirty="0"/>
            </a:br>
            <a:r>
              <a:rPr lang="ru-RU" sz="1400" dirty="0"/>
              <a:t>6.Волк во рву 7.Волк и гуси 8.Хромая лиса 9.Кошки-мышки 10.Белки, зайцы, мыши </a:t>
            </a:r>
            <a:br>
              <a:rPr lang="ru-RU" sz="1400" dirty="0"/>
            </a:br>
            <a:r>
              <a:rPr lang="ru-RU" sz="1400" dirty="0"/>
              <a:t>11.Не боимся мы кота 12.Медведь, что ешь 13.Змейка 14.Ручеек 15.Караси и карпы </a:t>
            </a:r>
            <a:br>
              <a:rPr lang="ru-RU" sz="1400" dirty="0"/>
            </a:br>
            <a:r>
              <a:rPr lang="ru-RU" sz="1400" dirty="0"/>
              <a:t>16.Переселение лягушек </a:t>
            </a:r>
            <a:endParaRPr lang="ru-RU" sz="1400" dirty="0" smtClean="0"/>
          </a:p>
          <a:p>
            <a:pPr algn="ctr"/>
            <a:r>
              <a:rPr lang="ru-RU" sz="1400" dirty="0" smtClean="0"/>
              <a:t>17.Зайцы </a:t>
            </a:r>
            <a:r>
              <a:rPr lang="ru-RU" sz="1400" dirty="0"/>
              <a:t>и морковка </a:t>
            </a:r>
            <a:endParaRPr lang="ru-RU" sz="1400" dirty="0" smtClean="0"/>
          </a:p>
          <a:p>
            <a:pPr algn="ctr"/>
            <a:r>
              <a:rPr lang="ru-RU" sz="1400" dirty="0" smtClean="0"/>
              <a:t>18.Вороны </a:t>
            </a:r>
            <a:r>
              <a:rPr lang="ru-RU" sz="1400" dirty="0"/>
              <a:t>и воробей </a:t>
            </a:r>
            <a:endParaRPr lang="ru-RU" sz="1400" dirty="0" smtClean="0"/>
          </a:p>
          <a:p>
            <a:pPr algn="ctr"/>
            <a:r>
              <a:rPr lang="ru-RU" sz="1400" dirty="0" smtClean="0"/>
              <a:t>19.Ворон-синица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20.Бои петухов 21.Волки и овцы 22.Коршун 23.Мышки и две кошки 24.Коровки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1844824"/>
            <a:ext cx="1924841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1.Охотники и утки 2.Дедушка-рожок 3.Рыбаки 4.Невод 5.Домики 6.Золотые ворота </a:t>
            </a:r>
            <a:br>
              <a:rPr lang="ru-RU" sz="1400" dirty="0"/>
            </a:br>
            <a:r>
              <a:rPr lang="ru-RU" sz="1400" dirty="0"/>
              <a:t>7.Каравай 8.Заря 9.Встречный бой 10.Ловись рыбка 11.Удочка 12.Корзинки </a:t>
            </a:r>
            <a:br>
              <a:rPr lang="ru-RU" sz="1400" dirty="0"/>
            </a:br>
            <a:r>
              <a:rPr lang="ru-RU" sz="1400" dirty="0"/>
              <a:t>13.Шишки, желуди, орехи 14.Птицелов 15.Кашевары 16.Бабы 17.Игры с песнями и хороводами.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1999" y="1764998"/>
            <a:ext cx="2273771" cy="50475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1.Лапта (тягло, бить-бежать) 2.Городки </a:t>
            </a:r>
            <a:r>
              <a:rPr lang="ru-RU" sz="1400" dirty="0" smtClean="0"/>
              <a:t>3.Бабки </a:t>
            </a:r>
            <a:r>
              <a:rPr lang="ru-RU" sz="1400" dirty="0"/>
              <a:t>4.Котлы 5.Горелки 6.Чижик </a:t>
            </a:r>
            <a:r>
              <a:rPr lang="ru-RU" sz="1400" dirty="0" smtClean="0"/>
              <a:t>7.12 </a:t>
            </a:r>
            <a:r>
              <a:rPr lang="ru-RU" sz="1400" dirty="0"/>
              <a:t>палочек 8.Чехарда 9.Салки 10.Жмурки 11.Ловишки 12.Игровая 13.Считалки 14.Пустое место 15.кто дальше 16.Платочек-летуночек </a:t>
            </a:r>
            <a:r>
              <a:rPr lang="ru-RU" sz="1400" dirty="0" smtClean="0"/>
              <a:t>17. Третий-лишний </a:t>
            </a:r>
            <a:r>
              <a:rPr lang="ru-RU" sz="1400" dirty="0"/>
              <a:t>18.Ляпка 19.Шлепанки 20.Городок-бегунок 21.Хоровод 22.Вышибалы 23.Народный мяч 24.Башни 25.Снежки 26.Игры с мячами 27.Игры с завязанными глазами 28.Игры с веревочкой 29.Игры с прыжками 30.Игры с бегом.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31358" y="1804669"/>
            <a:ext cx="1717106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1.Перетягивания в парах (сидя, стоя, за руки, за веревку, за палку) </a:t>
            </a:r>
            <a:br>
              <a:rPr lang="ru-RU" sz="1400" dirty="0" smtClean="0"/>
            </a:br>
            <a:r>
              <a:rPr lang="ru-RU" sz="1400" dirty="0" smtClean="0"/>
              <a:t>2.Тяни </a:t>
            </a:r>
            <a:r>
              <a:rPr lang="ru-RU" sz="1400" dirty="0"/>
              <a:t>в круг 3.Достань камешек 5.Перетяни за черту </a:t>
            </a:r>
            <a:br>
              <a:rPr lang="ru-RU" sz="1400" dirty="0" smtClean="0"/>
            </a:br>
            <a:r>
              <a:rPr lang="ru-RU" sz="1400" dirty="0" smtClean="0"/>
              <a:t>6.Тяни </a:t>
            </a:r>
            <a:r>
              <a:rPr lang="ru-RU" sz="1400" dirty="0"/>
              <a:t>на булавы 7.Бои на бревне 8.Цепи-кованные 9.Колокол 10.Тары-бары.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11538" y="1100123"/>
            <a:ext cx="201622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«Человек и</a:t>
            </a:r>
            <a:br>
              <a:rPr lang="ru-RU" sz="1600" dirty="0" smtClean="0"/>
            </a:br>
            <a:r>
              <a:rPr lang="ru-RU" sz="1600" dirty="0" smtClean="0"/>
              <a:t> природа»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681231" y="1100124"/>
            <a:ext cx="1620957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«Быт русского </a:t>
            </a:r>
            <a:br>
              <a:rPr lang="ru-RU" sz="1600" dirty="0" smtClean="0"/>
            </a:br>
            <a:r>
              <a:rPr lang="ru-RU" sz="1600" dirty="0" smtClean="0"/>
              <a:t>народа»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861149" y="1100122"/>
            <a:ext cx="169790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«Игры русских </a:t>
            </a:r>
            <a:br>
              <a:rPr lang="ru-RU" sz="1600" dirty="0" smtClean="0"/>
            </a:br>
            <a:r>
              <a:rPr lang="ru-RU" sz="1600" dirty="0" smtClean="0"/>
              <a:t>детей»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115926" y="1100121"/>
            <a:ext cx="153920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Игры-</a:t>
            </a:r>
            <a:br>
              <a:rPr lang="ru-RU" sz="1600" dirty="0" smtClean="0"/>
            </a:br>
            <a:r>
              <a:rPr lang="ru-RU" sz="1600" dirty="0" smtClean="0"/>
              <a:t>соревнования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Рекомендации по проведению народных подвижных игр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</a:t>
            </a:r>
            <a:r>
              <a:rPr lang="ru-RU" b="1" dirty="0" smtClean="0"/>
              <a:t>Подбор игр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1.Содержание игры должно соответствовать возрасту, уровню развития и подготовленности играющих.</a:t>
            </a:r>
            <a:br>
              <a:rPr lang="ru-RU" dirty="0" smtClean="0"/>
            </a:br>
            <a:r>
              <a:rPr lang="ru-RU" dirty="0" smtClean="0"/>
              <a:t>2. Игровые образы должны быть понятны и интересны детям.</a:t>
            </a:r>
            <a:br>
              <a:rPr lang="ru-RU" dirty="0" smtClean="0"/>
            </a:br>
            <a:r>
              <a:rPr lang="ru-RU" dirty="0" smtClean="0"/>
              <a:t>3. Знание текста.</a:t>
            </a:r>
            <a:br>
              <a:rPr lang="ru-RU" dirty="0" smtClean="0"/>
            </a:br>
            <a:r>
              <a:rPr lang="ru-RU" dirty="0" smtClean="0"/>
              <a:t>4. Учёт общего состояния группы</a:t>
            </a:r>
            <a:br>
              <a:rPr lang="ru-RU" dirty="0" smtClean="0"/>
            </a:br>
            <a:r>
              <a:rPr lang="ru-RU" dirty="0" smtClean="0"/>
              <a:t>5. Учёт времени года, погоды, температуры (в зале, на улице).</a:t>
            </a:r>
            <a:br>
              <a:rPr lang="ru-RU" dirty="0" smtClean="0"/>
            </a:br>
            <a:r>
              <a:rPr lang="ru-RU" dirty="0" smtClean="0"/>
              <a:t>6. Учёт времени дня.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                    Время проведения игр</a:t>
            </a:r>
            <a:br>
              <a:rPr lang="ru-RU" b="1" dirty="0" smtClean="0"/>
            </a:br>
            <a:r>
              <a:rPr lang="ru-RU" dirty="0" smtClean="0"/>
              <a:t>1. Подвижные </a:t>
            </a:r>
            <a:r>
              <a:rPr lang="ru-RU" dirty="0"/>
              <a:t>игры проводятся с детьми  ежедневно.</a:t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/>
              <a:t>Народная подвижная игра, организованная со всей группой детей, может заменить утреннюю гимнастику.</a:t>
            </a:r>
            <a:br>
              <a:rPr lang="ru-RU" dirty="0"/>
            </a:br>
            <a:r>
              <a:rPr lang="ru-RU" dirty="0" smtClean="0"/>
              <a:t>3. </a:t>
            </a:r>
            <a:r>
              <a:rPr lang="ru-RU" dirty="0"/>
              <a:t>Перед занятиями уместны игры средней подвижности.</a:t>
            </a:r>
            <a:br>
              <a:rPr lang="ru-RU" dirty="0"/>
            </a:br>
            <a:r>
              <a:rPr lang="ru-RU" dirty="0" smtClean="0"/>
              <a:t>4. </a:t>
            </a:r>
            <a:r>
              <a:rPr lang="ru-RU" dirty="0"/>
              <a:t>Наиболее полезны и целесообразны подвижные игры на свежем воздухе, во время прогулки.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</a:t>
            </a:r>
            <a:r>
              <a:rPr lang="ru-RU" b="1" dirty="0" smtClean="0"/>
              <a:t>Подготовка к проведению игр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dirty="0"/>
              <a:t>Предварительное ознакомление воспитателя с содержанием народных подвижных игр</a:t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/>
              <a:t>Подготовка к проведению уже конкретной игры: выбор места( на улице, в зале, в группе), количество детей, познакомить детей с неизвестным персонажем( сказка, картинка, игрушка)</a:t>
            </a:r>
            <a:br>
              <a:rPr lang="ru-RU" dirty="0"/>
            </a:br>
            <a:r>
              <a:rPr lang="ru-RU" dirty="0" smtClean="0"/>
              <a:t>3. </a:t>
            </a:r>
            <a:r>
              <a:rPr lang="ru-RU" dirty="0"/>
              <a:t>Гигиеническое состояние места, безопасность</a:t>
            </a:r>
            <a:br>
              <a:rPr lang="ru-RU" dirty="0"/>
            </a:br>
            <a:r>
              <a:rPr lang="ru-RU" dirty="0" smtClean="0"/>
              <a:t>4. </a:t>
            </a:r>
            <a:r>
              <a:rPr lang="ru-RU" dirty="0"/>
              <a:t>Одежда и обувь играющих</a:t>
            </a:r>
            <a:br>
              <a:rPr lang="ru-RU" dirty="0"/>
            </a:br>
            <a:r>
              <a:rPr lang="ru-RU" dirty="0" smtClean="0"/>
              <a:t>5. </a:t>
            </a:r>
            <a:r>
              <a:rPr lang="ru-RU" dirty="0"/>
              <a:t>Подготовка атрибутов и пособий для игры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9994</Words>
  <Application>WPS Presentation</Application>
  <PresentationFormat>Экран (4:3)</PresentationFormat>
  <Paragraphs>157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SimSun</vt:lpstr>
      <vt:lpstr>Wingdings</vt:lpstr>
      <vt:lpstr>Wingdings</vt:lpstr>
      <vt:lpstr>Wingdings 2</vt:lpstr>
      <vt:lpstr>Times New Roman</vt:lpstr>
      <vt:lpstr>Calibri</vt:lpstr>
      <vt:lpstr>Century Schoolbook</vt:lpstr>
      <vt:lpstr>Microsoft YaHei</vt:lpstr>
      <vt:lpstr>Arial Unicode MS</vt:lpstr>
      <vt:lpstr>Bahnschrift SemiBold</vt:lpstr>
      <vt:lpstr>Bahnschrift SemiBold SemiCondensed</vt:lpstr>
      <vt:lpstr>Bahnschrift SemiLight</vt:lpstr>
      <vt:lpstr>Book Antiqua</vt:lpstr>
      <vt:lpstr>Bookman Old Style</vt:lpstr>
      <vt:lpstr>Calibri</vt:lpstr>
      <vt:lpstr>Calibri Light</vt:lpstr>
      <vt:lpstr>Cambria</vt:lpstr>
      <vt:lpstr>Bahnschrift SemiLight SemiCondensed</vt:lpstr>
      <vt:lpstr>Bahnschrift SemiCondensed</vt:lpstr>
      <vt:lpstr>Эркер</vt:lpstr>
      <vt:lpstr>Народные игры как средство приобщения дошкольников к русской народной культуре</vt:lpstr>
      <vt:lpstr>       Народные игры - исторически сложившееся общественное явление, самостоятельный вид деятельности, свойственный народностям и регионам. </vt:lpstr>
      <vt:lpstr>Особенности русских народных игр:</vt:lpstr>
      <vt:lpstr>Задачи:</vt:lpstr>
      <vt:lpstr>Планируемые результаты: </vt:lpstr>
      <vt:lpstr>PowerPoint 演示文稿</vt:lpstr>
      <vt:lpstr>Рекомендации по проведению народных подвижных игр</vt:lpstr>
      <vt:lpstr>PowerPoint 演示文稿</vt:lpstr>
      <vt:lpstr>PowerPoint 演示文稿</vt:lpstr>
      <vt:lpstr>Особенность народных подвижных игр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игры как средство приобщения дошкольников к русской народной культуре</dc:title>
  <dc:creator>Саша</dc:creator>
  <cp:lastModifiedBy>User</cp:lastModifiedBy>
  <cp:revision>20</cp:revision>
  <dcterms:created xsi:type="dcterms:W3CDTF">2015-04-13T10:14:00Z</dcterms:created>
  <dcterms:modified xsi:type="dcterms:W3CDTF">2022-11-02T10:00:07Z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CE6CCA4B107D4F168B43D868B3DADAA5</vt:lpwstr>
  </property>
  <property fmtid="{D5CDD505-2E9C-101B-9397-08002B2CF9AE}" pid="3" name="KSOProductBuildVer">
    <vt:lpwstr>1049-11.2.0.11380</vt:lpwstr>
  </property>
</Properties>
</file>