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6"/>
  </p:notesMasterIdLst>
  <p:sldIdLst>
    <p:sldId id="256" r:id="rId2"/>
    <p:sldId id="303" r:id="rId3"/>
    <p:sldId id="266" r:id="rId4"/>
    <p:sldId id="265" r:id="rId5"/>
    <p:sldId id="305" r:id="rId6"/>
    <p:sldId id="306" r:id="rId7"/>
    <p:sldId id="348" r:id="rId8"/>
    <p:sldId id="304" r:id="rId9"/>
    <p:sldId id="302" r:id="rId10"/>
    <p:sldId id="296" r:id="rId11"/>
    <p:sldId id="277" r:id="rId12"/>
    <p:sldId id="320" r:id="rId13"/>
    <p:sldId id="264" r:id="rId14"/>
    <p:sldId id="273" r:id="rId15"/>
    <p:sldId id="274" r:id="rId16"/>
    <p:sldId id="275" r:id="rId17"/>
    <p:sldId id="290" r:id="rId18"/>
    <p:sldId id="288" r:id="rId19"/>
    <p:sldId id="315" r:id="rId20"/>
    <p:sldId id="268" r:id="rId21"/>
    <p:sldId id="259" r:id="rId22"/>
    <p:sldId id="257" r:id="rId23"/>
    <p:sldId id="269" r:id="rId24"/>
    <p:sldId id="324" r:id="rId25"/>
    <p:sldId id="325" r:id="rId26"/>
    <p:sldId id="327" r:id="rId27"/>
    <p:sldId id="261" r:id="rId28"/>
    <p:sldId id="336" r:id="rId29"/>
    <p:sldId id="284" r:id="rId30"/>
    <p:sldId id="294" r:id="rId31"/>
    <p:sldId id="317" r:id="rId32"/>
    <p:sldId id="285" r:id="rId33"/>
    <p:sldId id="322" r:id="rId34"/>
    <p:sldId id="291" r:id="rId35"/>
    <p:sldId id="292" r:id="rId36"/>
    <p:sldId id="338" r:id="rId37"/>
    <p:sldId id="337" r:id="rId38"/>
    <p:sldId id="339" r:id="rId39"/>
    <p:sldId id="340" r:id="rId40"/>
    <p:sldId id="341" r:id="rId41"/>
    <p:sldId id="342" r:id="rId42"/>
    <p:sldId id="343" r:id="rId43"/>
    <p:sldId id="344" r:id="rId44"/>
    <p:sldId id="346" r:id="rId45"/>
    <p:sldId id="347" r:id="rId46"/>
    <p:sldId id="299" r:id="rId47"/>
    <p:sldId id="287" r:id="rId48"/>
    <p:sldId id="281" r:id="rId49"/>
    <p:sldId id="333" r:id="rId50"/>
    <p:sldId id="282" r:id="rId51"/>
    <p:sldId id="280" r:id="rId52"/>
    <p:sldId id="293" r:id="rId53"/>
    <p:sldId id="298" r:id="rId54"/>
    <p:sldId id="335" r:id="rId5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59" autoAdjust="0"/>
    <p:restoredTop sz="86380" autoAdjust="0"/>
  </p:normalViewPr>
  <p:slideViewPr>
    <p:cSldViewPr>
      <p:cViewPr varScale="1">
        <p:scale>
          <a:sx n="74" d="100"/>
          <a:sy n="74" d="100"/>
        </p:scale>
        <p:origin x="-17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4222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2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2FB102-C02F-4D2B-92BA-9489B97891B8}" type="doc">
      <dgm:prSet loTypeId="urn:microsoft.com/office/officeart/2005/8/layout/cycle2" loCatId="cycl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C505F4B-7D23-4CD2-9CB9-92493D2DC14A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i="1" dirty="0" smtClean="0">
              <a:solidFill>
                <a:schemeClr val="accent2">
                  <a:lumMod val="50000"/>
                </a:schemeClr>
              </a:solidFill>
            </a:rPr>
            <a:t>Принцип деятельности </a:t>
          </a:r>
          <a:endParaRPr lang="ru-RU" sz="2000" b="1" i="1" dirty="0">
            <a:solidFill>
              <a:schemeClr val="accent2">
                <a:lumMod val="50000"/>
              </a:schemeClr>
            </a:solidFill>
          </a:endParaRPr>
        </a:p>
      </dgm:t>
    </dgm:pt>
    <dgm:pt modelId="{13AD88B4-9005-4CBF-BE99-8C7A1D104A8E}" type="parTrans" cxnId="{B5DC65FB-6787-45C7-933F-42C62D1B96B5}">
      <dgm:prSet/>
      <dgm:spPr/>
      <dgm:t>
        <a:bodyPr/>
        <a:lstStyle/>
        <a:p>
          <a:endParaRPr lang="ru-RU"/>
        </a:p>
      </dgm:t>
    </dgm:pt>
    <dgm:pt modelId="{D30441B2-9C1B-4D47-BB0B-CED422A76421}" type="sibTrans" cxnId="{B5DC65FB-6787-45C7-933F-42C62D1B96B5}">
      <dgm:prSet/>
      <dgm:spPr/>
      <dgm:t>
        <a:bodyPr/>
        <a:lstStyle/>
        <a:p>
          <a:endParaRPr lang="ru-RU"/>
        </a:p>
      </dgm:t>
    </dgm:pt>
    <dgm:pt modelId="{7C3E6405-F630-400B-A52C-3348CB99EE95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i="1" dirty="0" smtClean="0">
              <a:solidFill>
                <a:schemeClr val="accent2">
                  <a:lumMod val="50000"/>
                </a:schemeClr>
              </a:solidFill>
            </a:rPr>
            <a:t>Принцип непрерывности </a:t>
          </a:r>
          <a:endParaRPr lang="ru-RU" sz="2000" b="1" i="1" dirty="0">
            <a:solidFill>
              <a:schemeClr val="accent2">
                <a:lumMod val="50000"/>
              </a:schemeClr>
            </a:solidFill>
          </a:endParaRPr>
        </a:p>
      </dgm:t>
    </dgm:pt>
    <dgm:pt modelId="{9F1EABCB-4A13-4259-9E8B-6D28DA5D0A2A}" type="parTrans" cxnId="{773D563E-5D96-4D29-92F4-5986D9F7743D}">
      <dgm:prSet/>
      <dgm:spPr/>
      <dgm:t>
        <a:bodyPr/>
        <a:lstStyle/>
        <a:p>
          <a:endParaRPr lang="ru-RU"/>
        </a:p>
      </dgm:t>
    </dgm:pt>
    <dgm:pt modelId="{89BBFFEE-1187-4066-B6CF-8114A1ACE90F}" type="sibTrans" cxnId="{773D563E-5D96-4D29-92F4-5986D9F7743D}">
      <dgm:prSet/>
      <dgm:spPr/>
      <dgm:t>
        <a:bodyPr/>
        <a:lstStyle/>
        <a:p>
          <a:endParaRPr lang="ru-RU"/>
        </a:p>
      </dgm:t>
    </dgm:pt>
    <dgm:pt modelId="{123F6951-8BF2-4169-B407-3EF093BC0E48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i="1" dirty="0" smtClean="0">
              <a:solidFill>
                <a:schemeClr val="accent2">
                  <a:lumMod val="50000"/>
                </a:schemeClr>
              </a:solidFill>
            </a:rPr>
            <a:t>Принцип целостности </a:t>
          </a:r>
          <a:endParaRPr lang="ru-RU" sz="2000" b="1" i="1" dirty="0">
            <a:solidFill>
              <a:schemeClr val="accent2">
                <a:lumMod val="50000"/>
              </a:schemeClr>
            </a:solidFill>
          </a:endParaRPr>
        </a:p>
      </dgm:t>
    </dgm:pt>
    <dgm:pt modelId="{266039A4-4989-4C1B-B428-327475F536B1}" type="parTrans" cxnId="{DFC0A74C-8A5F-4E0C-BA04-04CFB2613FEC}">
      <dgm:prSet/>
      <dgm:spPr/>
      <dgm:t>
        <a:bodyPr/>
        <a:lstStyle/>
        <a:p>
          <a:endParaRPr lang="ru-RU"/>
        </a:p>
      </dgm:t>
    </dgm:pt>
    <dgm:pt modelId="{E36BB13C-AF6B-402D-BA0F-3BB340B3A0AB}" type="sibTrans" cxnId="{DFC0A74C-8A5F-4E0C-BA04-04CFB2613FEC}">
      <dgm:prSet/>
      <dgm:spPr/>
      <dgm:t>
        <a:bodyPr/>
        <a:lstStyle/>
        <a:p>
          <a:endParaRPr lang="ru-RU"/>
        </a:p>
      </dgm:t>
    </dgm:pt>
    <dgm:pt modelId="{64530228-B2AF-4059-B30A-1725C2BFEE9D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i="1" dirty="0" smtClean="0">
              <a:solidFill>
                <a:schemeClr val="accent2">
                  <a:lumMod val="50000"/>
                </a:schemeClr>
              </a:solidFill>
            </a:rPr>
            <a:t>Принцип минимакса </a:t>
          </a:r>
          <a:endParaRPr lang="ru-RU" sz="2000" b="1" i="1" dirty="0">
            <a:solidFill>
              <a:schemeClr val="accent2">
                <a:lumMod val="50000"/>
              </a:schemeClr>
            </a:solidFill>
          </a:endParaRPr>
        </a:p>
      </dgm:t>
    </dgm:pt>
    <dgm:pt modelId="{498E1914-6E9A-4F80-838F-EFAB172E318C}" type="parTrans" cxnId="{ADDA05AA-965D-470B-88F1-4BE9E7298B6C}">
      <dgm:prSet/>
      <dgm:spPr/>
      <dgm:t>
        <a:bodyPr/>
        <a:lstStyle/>
        <a:p>
          <a:endParaRPr lang="ru-RU"/>
        </a:p>
      </dgm:t>
    </dgm:pt>
    <dgm:pt modelId="{8C1E6C77-2EE4-4568-859F-9F0920AB4D16}" type="sibTrans" cxnId="{ADDA05AA-965D-470B-88F1-4BE9E7298B6C}">
      <dgm:prSet/>
      <dgm:spPr/>
      <dgm:t>
        <a:bodyPr/>
        <a:lstStyle/>
        <a:p>
          <a:endParaRPr lang="ru-RU"/>
        </a:p>
      </dgm:t>
    </dgm:pt>
    <dgm:pt modelId="{265F6F0D-02D4-4D24-B01B-CB41FF028F1A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i="1" dirty="0" smtClean="0">
              <a:solidFill>
                <a:schemeClr val="accent2">
                  <a:lumMod val="50000"/>
                </a:schemeClr>
              </a:solidFill>
            </a:rPr>
            <a:t>Принцип психологической комфортности </a:t>
          </a:r>
          <a:endParaRPr lang="ru-RU" sz="2000" b="1" i="1" dirty="0">
            <a:solidFill>
              <a:schemeClr val="accent2">
                <a:lumMod val="50000"/>
              </a:schemeClr>
            </a:solidFill>
          </a:endParaRPr>
        </a:p>
      </dgm:t>
    </dgm:pt>
    <dgm:pt modelId="{3E328467-5FA5-4E07-92FF-D5B9DD6C1181}" type="parTrans" cxnId="{925ADC2E-32FD-49B8-920A-1E7B44E0A8D3}">
      <dgm:prSet/>
      <dgm:spPr/>
      <dgm:t>
        <a:bodyPr/>
        <a:lstStyle/>
        <a:p>
          <a:endParaRPr lang="ru-RU"/>
        </a:p>
      </dgm:t>
    </dgm:pt>
    <dgm:pt modelId="{E9CC7A2D-DD64-4028-9813-88B29C74567D}" type="sibTrans" cxnId="{925ADC2E-32FD-49B8-920A-1E7B44E0A8D3}">
      <dgm:prSet/>
      <dgm:spPr/>
      <dgm:t>
        <a:bodyPr/>
        <a:lstStyle/>
        <a:p>
          <a:endParaRPr lang="ru-RU"/>
        </a:p>
      </dgm:t>
    </dgm:pt>
    <dgm:pt modelId="{9F04A9B5-4B66-441B-89A4-6A3443936AF1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i="1" dirty="0" smtClean="0">
              <a:solidFill>
                <a:schemeClr val="accent2">
                  <a:lumMod val="50000"/>
                </a:schemeClr>
              </a:solidFill>
            </a:rPr>
            <a:t>Принцип творчества </a:t>
          </a:r>
          <a:endParaRPr lang="ru-RU" sz="2000" b="1" i="1" dirty="0">
            <a:solidFill>
              <a:schemeClr val="accent2">
                <a:lumMod val="50000"/>
              </a:schemeClr>
            </a:solidFill>
          </a:endParaRPr>
        </a:p>
      </dgm:t>
    </dgm:pt>
    <dgm:pt modelId="{4D728DA6-5DCD-4548-B8A3-07CFF1CFEC85}" type="parTrans" cxnId="{F074CF1F-1013-4E5E-8CE6-28EE819948F0}">
      <dgm:prSet/>
      <dgm:spPr/>
      <dgm:t>
        <a:bodyPr/>
        <a:lstStyle/>
        <a:p>
          <a:endParaRPr lang="ru-RU"/>
        </a:p>
      </dgm:t>
    </dgm:pt>
    <dgm:pt modelId="{20186E76-32A0-47E2-8DB0-A75D7950C0DC}" type="sibTrans" cxnId="{F074CF1F-1013-4E5E-8CE6-28EE819948F0}">
      <dgm:prSet/>
      <dgm:spPr/>
      <dgm:t>
        <a:bodyPr/>
        <a:lstStyle/>
        <a:p>
          <a:endParaRPr lang="ru-RU"/>
        </a:p>
      </dgm:t>
    </dgm:pt>
    <dgm:pt modelId="{6CB3A516-8B55-4C66-97EA-EB8E644784E8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i="1" dirty="0" smtClean="0">
              <a:solidFill>
                <a:schemeClr val="accent2">
                  <a:lumMod val="50000"/>
                </a:schemeClr>
              </a:solidFill>
            </a:rPr>
            <a:t>Принцип вариативности </a:t>
          </a:r>
          <a:endParaRPr lang="ru-RU" sz="2000" b="1" i="1" dirty="0">
            <a:solidFill>
              <a:schemeClr val="accent2">
                <a:lumMod val="50000"/>
              </a:schemeClr>
            </a:solidFill>
          </a:endParaRPr>
        </a:p>
      </dgm:t>
    </dgm:pt>
    <dgm:pt modelId="{6C080EFC-28D4-4493-927F-CDE8B3A944D1}" type="parTrans" cxnId="{C064A032-DA3C-41C2-9BC6-DFD434AA00C3}">
      <dgm:prSet/>
      <dgm:spPr/>
      <dgm:t>
        <a:bodyPr/>
        <a:lstStyle/>
        <a:p>
          <a:endParaRPr lang="ru-RU"/>
        </a:p>
      </dgm:t>
    </dgm:pt>
    <dgm:pt modelId="{6EB124A7-64B5-4D68-9BC5-238AE0596C43}" type="sibTrans" cxnId="{C064A032-DA3C-41C2-9BC6-DFD434AA00C3}">
      <dgm:prSet/>
      <dgm:spPr/>
      <dgm:t>
        <a:bodyPr/>
        <a:lstStyle/>
        <a:p>
          <a:endParaRPr lang="ru-RU"/>
        </a:p>
      </dgm:t>
    </dgm:pt>
    <dgm:pt modelId="{B7516AA0-9437-48A3-93E5-3C4E36FCCD12}" type="pres">
      <dgm:prSet presAssocID="{CC2FB102-C02F-4D2B-92BA-9489B97891B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36F971B-0893-473D-BE01-2EF0FCE74305}" type="pres">
      <dgm:prSet presAssocID="{4C505F4B-7D23-4CD2-9CB9-92493D2DC14A}" presName="node" presStyleLbl="node1" presStyleIdx="0" presStyleCnt="7" custScaleX="211508" custRadScaleRad="103368" custRadScaleInc="-36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17E8A0-1F5A-4E7C-8892-F129CDB807CE}" type="pres">
      <dgm:prSet presAssocID="{D30441B2-9C1B-4D47-BB0B-CED422A76421}" presName="sibTrans" presStyleLbl="sibTrans2D1" presStyleIdx="0" presStyleCnt="7"/>
      <dgm:spPr/>
      <dgm:t>
        <a:bodyPr/>
        <a:lstStyle/>
        <a:p>
          <a:endParaRPr lang="ru-RU"/>
        </a:p>
      </dgm:t>
    </dgm:pt>
    <dgm:pt modelId="{8FB2F910-B658-4C1A-BD6C-D513BAE10603}" type="pres">
      <dgm:prSet presAssocID="{D30441B2-9C1B-4D47-BB0B-CED422A76421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F9F254F1-8B4D-49DD-99C6-81686008230A}" type="pres">
      <dgm:prSet presAssocID="{7C3E6405-F630-400B-A52C-3348CB99EE95}" presName="node" presStyleLbl="node1" presStyleIdx="1" presStyleCnt="7" custScaleX="255778" custRadScaleRad="143685" custRadScaleInc="475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091090-41E9-4571-8F35-95EB187331EE}" type="pres">
      <dgm:prSet presAssocID="{89BBFFEE-1187-4066-B6CF-8114A1ACE90F}" presName="sibTrans" presStyleLbl="sibTrans2D1" presStyleIdx="1" presStyleCnt="7"/>
      <dgm:spPr/>
      <dgm:t>
        <a:bodyPr/>
        <a:lstStyle/>
        <a:p>
          <a:endParaRPr lang="ru-RU"/>
        </a:p>
      </dgm:t>
    </dgm:pt>
    <dgm:pt modelId="{295BEA59-3AB9-4298-BE51-3E810496B5E0}" type="pres">
      <dgm:prSet presAssocID="{89BBFFEE-1187-4066-B6CF-8114A1ACE90F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5E0579A4-29B5-4C78-93AD-D200DDB478EE}" type="pres">
      <dgm:prSet presAssocID="{123F6951-8BF2-4169-B407-3EF093BC0E48}" presName="node" presStyleLbl="node1" presStyleIdx="2" presStyleCnt="7" custScaleX="270824" custRadScaleRad="130073" custRadScaleInc="-261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341021-9FBB-4696-9A1E-E3923F0BC0E7}" type="pres">
      <dgm:prSet presAssocID="{E36BB13C-AF6B-402D-BA0F-3BB340B3A0AB}" presName="sibTrans" presStyleLbl="sibTrans2D1" presStyleIdx="2" presStyleCnt="7"/>
      <dgm:spPr/>
      <dgm:t>
        <a:bodyPr/>
        <a:lstStyle/>
        <a:p>
          <a:endParaRPr lang="ru-RU"/>
        </a:p>
      </dgm:t>
    </dgm:pt>
    <dgm:pt modelId="{C4C7B132-3030-4EA0-AE36-CAC08315D3E8}" type="pres">
      <dgm:prSet presAssocID="{E36BB13C-AF6B-402D-BA0F-3BB340B3A0AB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B06F1EC5-44D9-48E0-90E4-C843F6D705DC}" type="pres">
      <dgm:prSet presAssocID="{64530228-B2AF-4059-B30A-1725C2BFEE9D}" presName="node" presStyleLbl="node1" presStyleIdx="3" presStyleCnt="7" custScaleX="255613" custRadScaleRad="133647" custRadScaleInc="-849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E2F637-3BDB-4008-B03F-93E146994ACD}" type="pres">
      <dgm:prSet presAssocID="{8C1E6C77-2EE4-4568-859F-9F0920AB4D16}" presName="sibTrans" presStyleLbl="sibTrans2D1" presStyleIdx="3" presStyleCnt="7" custScaleX="151185" custLinFactNeighborX="-20503" custLinFactNeighborY="-7948"/>
      <dgm:spPr/>
      <dgm:t>
        <a:bodyPr/>
        <a:lstStyle/>
        <a:p>
          <a:endParaRPr lang="ru-RU"/>
        </a:p>
      </dgm:t>
    </dgm:pt>
    <dgm:pt modelId="{C6C9D917-3A7D-4795-B73E-DE000670ABC6}" type="pres">
      <dgm:prSet presAssocID="{8C1E6C77-2EE4-4568-859F-9F0920AB4D16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9BFCCE8D-19E4-4452-B31F-38BE56A20841}" type="pres">
      <dgm:prSet presAssocID="{265F6F0D-02D4-4D24-B01B-CB41FF028F1A}" presName="node" presStyleLbl="node1" presStyleIdx="4" presStyleCnt="7" custScaleX="249021" custRadScaleRad="122178" custRadScaleInc="543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D238AF-9C58-4524-9613-E1BBFCD09467}" type="pres">
      <dgm:prSet presAssocID="{E9CC7A2D-DD64-4028-9813-88B29C74567D}" presName="sibTrans" presStyleLbl="sibTrans2D1" presStyleIdx="4" presStyleCnt="7"/>
      <dgm:spPr/>
      <dgm:t>
        <a:bodyPr/>
        <a:lstStyle/>
        <a:p>
          <a:endParaRPr lang="ru-RU"/>
        </a:p>
      </dgm:t>
    </dgm:pt>
    <dgm:pt modelId="{11358B2D-A695-490F-BACE-3D3DBAE97AB0}" type="pres">
      <dgm:prSet presAssocID="{E9CC7A2D-DD64-4028-9813-88B29C74567D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9882ED14-5171-4AE0-B677-F18F28FFABAC}" type="pres">
      <dgm:prSet presAssocID="{6CB3A516-8B55-4C66-97EA-EB8E644784E8}" presName="node" presStyleLbl="node1" presStyleIdx="5" presStyleCnt="7" custScaleX="276746" custRadScaleRad="124757" custRadScaleInc="191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FEBEEE-F23E-4745-A472-35E43B3FACAB}" type="pres">
      <dgm:prSet presAssocID="{6EB124A7-64B5-4D68-9BC5-238AE0596C43}" presName="sibTrans" presStyleLbl="sibTrans2D1" presStyleIdx="5" presStyleCnt="7"/>
      <dgm:spPr/>
      <dgm:t>
        <a:bodyPr/>
        <a:lstStyle/>
        <a:p>
          <a:endParaRPr lang="ru-RU"/>
        </a:p>
      </dgm:t>
    </dgm:pt>
    <dgm:pt modelId="{A171C5AD-1F64-4C48-991D-C88724F9EBF7}" type="pres">
      <dgm:prSet presAssocID="{6EB124A7-64B5-4D68-9BC5-238AE0596C43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F6337D9B-BD0B-4C1F-848F-B8B509E0893C}" type="pres">
      <dgm:prSet presAssocID="{9F04A9B5-4B66-441B-89A4-6A3443936AF1}" presName="node" presStyleLbl="node1" presStyleIdx="6" presStyleCnt="7" custScaleX="240293" custRadScaleRad="154886" custRadScaleInc="-555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DD5FBE-D47F-4B4A-9BFE-C553EBE4D5FE}" type="pres">
      <dgm:prSet presAssocID="{20186E76-32A0-47E2-8DB0-A75D7950C0DC}" presName="sibTrans" presStyleLbl="sibTrans2D1" presStyleIdx="6" presStyleCnt="7"/>
      <dgm:spPr/>
      <dgm:t>
        <a:bodyPr/>
        <a:lstStyle/>
        <a:p>
          <a:endParaRPr lang="ru-RU"/>
        </a:p>
      </dgm:t>
    </dgm:pt>
    <dgm:pt modelId="{08F338ED-B9E7-48D7-ABBA-46C7171DEC6C}" type="pres">
      <dgm:prSet presAssocID="{20186E76-32A0-47E2-8DB0-A75D7950C0DC}" presName="connectorText" presStyleLbl="sibTrans2D1" presStyleIdx="6" presStyleCnt="7"/>
      <dgm:spPr/>
      <dgm:t>
        <a:bodyPr/>
        <a:lstStyle/>
        <a:p>
          <a:endParaRPr lang="ru-RU"/>
        </a:p>
      </dgm:t>
    </dgm:pt>
  </dgm:ptLst>
  <dgm:cxnLst>
    <dgm:cxn modelId="{71F45AD1-A10D-4BC1-A895-5F8845C8B75B}" type="presOf" srcId="{20186E76-32A0-47E2-8DB0-A75D7950C0DC}" destId="{08F338ED-B9E7-48D7-ABBA-46C7171DEC6C}" srcOrd="1" destOrd="0" presId="urn:microsoft.com/office/officeart/2005/8/layout/cycle2"/>
    <dgm:cxn modelId="{DE9E47D9-DC4C-430C-93AF-0D1C8FA90B1E}" type="presOf" srcId="{E9CC7A2D-DD64-4028-9813-88B29C74567D}" destId="{A5D238AF-9C58-4524-9613-E1BBFCD09467}" srcOrd="0" destOrd="0" presId="urn:microsoft.com/office/officeart/2005/8/layout/cycle2"/>
    <dgm:cxn modelId="{1FB97A06-45AD-449C-A117-72E1A750C88B}" type="presOf" srcId="{123F6951-8BF2-4169-B407-3EF093BC0E48}" destId="{5E0579A4-29B5-4C78-93AD-D200DDB478EE}" srcOrd="0" destOrd="0" presId="urn:microsoft.com/office/officeart/2005/8/layout/cycle2"/>
    <dgm:cxn modelId="{839B8BAD-DC02-4DBC-9ABD-433011972574}" type="presOf" srcId="{7C3E6405-F630-400B-A52C-3348CB99EE95}" destId="{F9F254F1-8B4D-49DD-99C6-81686008230A}" srcOrd="0" destOrd="0" presId="urn:microsoft.com/office/officeart/2005/8/layout/cycle2"/>
    <dgm:cxn modelId="{269063E3-E714-4084-A67C-1EF0B8AC1344}" type="presOf" srcId="{6EB124A7-64B5-4D68-9BC5-238AE0596C43}" destId="{A2FEBEEE-F23E-4745-A472-35E43B3FACAB}" srcOrd="0" destOrd="0" presId="urn:microsoft.com/office/officeart/2005/8/layout/cycle2"/>
    <dgm:cxn modelId="{51C39910-BF31-4A1B-8F69-7EC4FF51910F}" type="presOf" srcId="{265F6F0D-02D4-4D24-B01B-CB41FF028F1A}" destId="{9BFCCE8D-19E4-4452-B31F-38BE56A20841}" srcOrd="0" destOrd="0" presId="urn:microsoft.com/office/officeart/2005/8/layout/cycle2"/>
    <dgm:cxn modelId="{BB263085-7AAD-42DD-A20C-1FBF0DCD65B5}" type="presOf" srcId="{9F04A9B5-4B66-441B-89A4-6A3443936AF1}" destId="{F6337D9B-BD0B-4C1F-848F-B8B509E0893C}" srcOrd="0" destOrd="0" presId="urn:microsoft.com/office/officeart/2005/8/layout/cycle2"/>
    <dgm:cxn modelId="{FDEFDAFF-1952-4BBB-96C7-EEB4A1194FB8}" type="presOf" srcId="{89BBFFEE-1187-4066-B6CF-8114A1ACE90F}" destId="{35091090-41E9-4571-8F35-95EB187331EE}" srcOrd="0" destOrd="0" presId="urn:microsoft.com/office/officeart/2005/8/layout/cycle2"/>
    <dgm:cxn modelId="{8FF3F737-3F36-4010-B63D-CA79239FB47C}" type="presOf" srcId="{64530228-B2AF-4059-B30A-1725C2BFEE9D}" destId="{B06F1EC5-44D9-48E0-90E4-C843F6D705DC}" srcOrd="0" destOrd="0" presId="urn:microsoft.com/office/officeart/2005/8/layout/cycle2"/>
    <dgm:cxn modelId="{EF41CFDD-1F48-4C89-AB98-17DD9CA40D8F}" type="presOf" srcId="{D30441B2-9C1B-4D47-BB0B-CED422A76421}" destId="{8FB2F910-B658-4C1A-BD6C-D513BAE10603}" srcOrd="1" destOrd="0" presId="urn:microsoft.com/office/officeart/2005/8/layout/cycle2"/>
    <dgm:cxn modelId="{DFC0A74C-8A5F-4E0C-BA04-04CFB2613FEC}" srcId="{CC2FB102-C02F-4D2B-92BA-9489B97891B8}" destId="{123F6951-8BF2-4169-B407-3EF093BC0E48}" srcOrd="2" destOrd="0" parTransId="{266039A4-4989-4C1B-B428-327475F536B1}" sibTransId="{E36BB13C-AF6B-402D-BA0F-3BB340B3A0AB}"/>
    <dgm:cxn modelId="{DD62CCA2-8173-4FCD-8528-5E0DDFBEAA61}" type="presOf" srcId="{4C505F4B-7D23-4CD2-9CB9-92493D2DC14A}" destId="{536F971B-0893-473D-BE01-2EF0FCE74305}" srcOrd="0" destOrd="0" presId="urn:microsoft.com/office/officeart/2005/8/layout/cycle2"/>
    <dgm:cxn modelId="{AD8BF1AA-EBCB-4A1A-B1EF-9AA38434503C}" type="presOf" srcId="{CC2FB102-C02F-4D2B-92BA-9489B97891B8}" destId="{B7516AA0-9437-48A3-93E5-3C4E36FCCD12}" srcOrd="0" destOrd="0" presId="urn:microsoft.com/office/officeart/2005/8/layout/cycle2"/>
    <dgm:cxn modelId="{D30FCE7F-DD2B-4B0C-8F0A-9F2937A1AC33}" type="presOf" srcId="{8C1E6C77-2EE4-4568-859F-9F0920AB4D16}" destId="{C6C9D917-3A7D-4795-B73E-DE000670ABC6}" srcOrd="1" destOrd="0" presId="urn:microsoft.com/office/officeart/2005/8/layout/cycle2"/>
    <dgm:cxn modelId="{44CA7573-D50F-45BA-8DBA-454E09AA56A6}" type="presOf" srcId="{8C1E6C77-2EE4-4568-859F-9F0920AB4D16}" destId="{84E2F637-3BDB-4008-B03F-93E146994ACD}" srcOrd="0" destOrd="0" presId="urn:microsoft.com/office/officeart/2005/8/layout/cycle2"/>
    <dgm:cxn modelId="{6DA963F9-DF8A-476C-82E1-BA7F9520A22A}" type="presOf" srcId="{D30441B2-9C1B-4D47-BB0B-CED422A76421}" destId="{0917E8A0-1F5A-4E7C-8892-F129CDB807CE}" srcOrd="0" destOrd="0" presId="urn:microsoft.com/office/officeart/2005/8/layout/cycle2"/>
    <dgm:cxn modelId="{2C1C7721-B6E5-4626-89AD-E87C53E565BA}" type="presOf" srcId="{6CB3A516-8B55-4C66-97EA-EB8E644784E8}" destId="{9882ED14-5171-4AE0-B677-F18F28FFABAC}" srcOrd="0" destOrd="0" presId="urn:microsoft.com/office/officeart/2005/8/layout/cycle2"/>
    <dgm:cxn modelId="{C064A032-DA3C-41C2-9BC6-DFD434AA00C3}" srcId="{CC2FB102-C02F-4D2B-92BA-9489B97891B8}" destId="{6CB3A516-8B55-4C66-97EA-EB8E644784E8}" srcOrd="5" destOrd="0" parTransId="{6C080EFC-28D4-4493-927F-CDE8B3A944D1}" sibTransId="{6EB124A7-64B5-4D68-9BC5-238AE0596C43}"/>
    <dgm:cxn modelId="{E35C80CB-33C5-47B1-9959-5242B61A4F75}" type="presOf" srcId="{89BBFFEE-1187-4066-B6CF-8114A1ACE90F}" destId="{295BEA59-3AB9-4298-BE51-3E810496B5E0}" srcOrd="1" destOrd="0" presId="urn:microsoft.com/office/officeart/2005/8/layout/cycle2"/>
    <dgm:cxn modelId="{773D563E-5D96-4D29-92F4-5986D9F7743D}" srcId="{CC2FB102-C02F-4D2B-92BA-9489B97891B8}" destId="{7C3E6405-F630-400B-A52C-3348CB99EE95}" srcOrd="1" destOrd="0" parTransId="{9F1EABCB-4A13-4259-9E8B-6D28DA5D0A2A}" sibTransId="{89BBFFEE-1187-4066-B6CF-8114A1ACE90F}"/>
    <dgm:cxn modelId="{F074CF1F-1013-4E5E-8CE6-28EE819948F0}" srcId="{CC2FB102-C02F-4D2B-92BA-9489B97891B8}" destId="{9F04A9B5-4B66-441B-89A4-6A3443936AF1}" srcOrd="6" destOrd="0" parTransId="{4D728DA6-5DCD-4548-B8A3-07CFF1CFEC85}" sibTransId="{20186E76-32A0-47E2-8DB0-A75D7950C0DC}"/>
    <dgm:cxn modelId="{64C7A95E-7E78-4F2F-B1D0-6396DFEF6BD0}" type="presOf" srcId="{E9CC7A2D-DD64-4028-9813-88B29C74567D}" destId="{11358B2D-A695-490F-BACE-3D3DBAE97AB0}" srcOrd="1" destOrd="0" presId="urn:microsoft.com/office/officeart/2005/8/layout/cycle2"/>
    <dgm:cxn modelId="{B5DC65FB-6787-45C7-933F-42C62D1B96B5}" srcId="{CC2FB102-C02F-4D2B-92BA-9489B97891B8}" destId="{4C505F4B-7D23-4CD2-9CB9-92493D2DC14A}" srcOrd="0" destOrd="0" parTransId="{13AD88B4-9005-4CBF-BE99-8C7A1D104A8E}" sibTransId="{D30441B2-9C1B-4D47-BB0B-CED422A76421}"/>
    <dgm:cxn modelId="{F2CC7B06-CEF0-424D-A48B-DCED3DA378D7}" type="presOf" srcId="{E36BB13C-AF6B-402D-BA0F-3BB340B3A0AB}" destId="{3F341021-9FBB-4696-9A1E-E3923F0BC0E7}" srcOrd="0" destOrd="0" presId="urn:microsoft.com/office/officeart/2005/8/layout/cycle2"/>
    <dgm:cxn modelId="{AE94880B-62FF-4B1C-ADB9-CA9506EDD455}" type="presOf" srcId="{6EB124A7-64B5-4D68-9BC5-238AE0596C43}" destId="{A171C5AD-1F64-4C48-991D-C88724F9EBF7}" srcOrd="1" destOrd="0" presId="urn:microsoft.com/office/officeart/2005/8/layout/cycle2"/>
    <dgm:cxn modelId="{925ADC2E-32FD-49B8-920A-1E7B44E0A8D3}" srcId="{CC2FB102-C02F-4D2B-92BA-9489B97891B8}" destId="{265F6F0D-02D4-4D24-B01B-CB41FF028F1A}" srcOrd="4" destOrd="0" parTransId="{3E328467-5FA5-4E07-92FF-D5B9DD6C1181}" sibTransId="{E9CC7A2D-DD64-4028-9813-88B29C74567D}"/>
    <dgm:cxn modelId="{ADDA05AA-965D-470B-88F1-4BE9E7298B6C}" srcId="{CC2FB102-C02F-4D2B-92BA-9489B97891B8}" destId="{64530228-B2AF-4059-B30A-1725C2BFEE9D}" srcOrd="3" destOrd="0" parTransId="{498E1914-6E9A-4F80-838F-EFAB172E318C}" sibTransId="{8C1E6C77-2EE4-4568-859F-9F0920AB4D16}"/>
    <dgm:cxn modelId="{75BFB6DB-F826-46E8-B2E7-5355EDD29863}" type="presOf" srcId="{20186E76-32A0-47E2-8DB0-A75D7950C0DC}" destId="{EFDD5FBE-D47F-4B4A-9BFE-C553EBE4D5FE}" srcOrd="0" destOrd="0" presId="urn:microsoft.com/office/officeart/2005/8/layout/cycle2"/>
    <dgm:cxn modelId="{BFB3FA46-6E8F-4C07-BD2A-76D9AB746EAE}" type="presOf" srcId="{E36BB13C-AF6B-402D-BA0F-3BB340B3A0AB}" destId="{C4C7B132-3030-4EA0-AE36-CAC08315D3E8}" srcOrd="1" destOrd="0" presId="urn:microsoft.com/office/officeart/2005/8/layout/cycle2"/>
    <dgm:cxn modelId="{75E23122-0B4F-488E-8DCE-67A879447378}" type="presParOf" srcId="{B7516AA0-9437-48A3-93E5-3C4E36FCCD12}" destId="{536F971B-0893-473D-BE01-2EF0FCE74305}" srcOrd="0" destOrd="0" presId="urn:microsoft.com/office/officeart/2005/8/layout/cycle2"/>
    <dgm:cxn modelId="{BD8EA146-04FA-42A1-8C26-614EDE42B170}" type="presParOf" srcId="{B7516AA0-9437-48A3-93E5-3C4E36FCCD12}" destId="{0917E8A0-1F5A-4E7C-8892-F129CDB807CE}" srcOrd="1" destOrd="0" presId="urn:microsoft.com/office/officeart/2005/8/layout/cycle2"/>
    <dgm:cxn modelId="{1DBC4C23-081B-4374-AB81-3F55FA01DB22}" type="presParOf" srcId="{0917E8A0-1F5A-4E7C-8892-F129CDB807CE}" destId="{8FB2F910-B658-4C1A-BD6C-D513BAE10603}" srcOrd="0" destOrd="0" presId="urn:microsoft.com/office/officeart/2005/8/layout/cycle2"/>
    <dgm:cxn modelId="{BAD197AB-3376-4420-B201-13BA2E26E832}" type="presParOf" srcId="{B7516AA0-9437-48A3-93E5-3C4E36FCCD12}" destId="{F9F254F1-8B4D-49DD-99C6-81686008230A}" srcOrd="2" destOrd="0" presId="urn:microsoft.com/office/officeart/2005/8/layout/cycle2"/>
    <dgm:cxn modelId="{A9718392-3E2C-4D9B-BA08-79AC59D054FC}" type="presParOf" srcId="{B7516AA0-9437-48A3-93E5-3C4E36FCCD12}" destId="{35091090-41E9-4571-8F35-95EB187331EE}" srcOrd="3" destOrd="0" presId="urn:microsoft.com/office/officeart/2005/8/layout/cycle2"/>
    <dgm:cxn modelId="{EF8A5113-9FD0-45A0-BA96-62A26A51FD4E}" type="presParOf" srcId="{35091090-41E9-4571-8F35-95EB187331EE}" destId="{295BEA59-3AB9-4298-BE51-3E810496B5E0}" srcOrd="0" destOrd="0" presId="urn:microsoft.com/office/officeart/2005/8/layout/cycle2"/>
    <dgm:cxn modelId="{08A543A1-50E7-4C71-9261-0EFF7674B3D6}" type="presParOf" srcId="{B7516AA0-9437-48A3-93E5-3C4E36FCCD12}" destId="{5E0579A4-29B5-4C78-93AD-D200DDB478EE}" srcOrd="4" destOrd="0" presId="urn:microsoft.com/office/officeart/2005/8/layout/cycle2"/>
    <dgm:cxn modelId="{324522ED-67B0-4559-8985-767159D12FC6}" type="presParOf" srcId="{B7516AA0-9437-48A3-93E5-3C4E36FCCD12}" destId="{3F341021-9FBB-4696-9A1E-E3923F0BC0E7}" srcOrd="5" destOrd="0" presId="urn:microsoft.com/office/officeart/2005/8/layout/cycle2"/>
    <dgm:cxn modelId="{4EF15283-883B-47C5-A73C-8265E45CF3C5}" type="presParOf" srcId="{3F341021-9FBB-4696-9A1E-E3923F0BC0E7}" destId="{C4C7B132-3030-4EA0-AE36-CAC08315D3E8}" srcOrd="0" destOrd="0" presId="urn:microsoft.com/office/officeart/2005/8/layout/cycle2"/>
    <dgm:cxn modelId="{5B0C8373-DF49-422A-BB77-7F9610D58DB0}" type="presParOf" srcId="{B7516AA0-9437-48A3-93E5-3C4E36FCCD12}" destId="{B06F1EC5-44D9-48E0-90E4-C843F6D705DC}" srcOrd="6" destOrd="0" presId="urn:microsoft.com/office/officeart/2005/8/layout/cycle2"/>
    <dgm:cxn modelId="{1C57BF60-9589-48D0-82B6-57E5D51A36B6}" type="presParOf" srcId="{B7516AA0-9437-48A3-93E5-3C4E36FCCD12}" destId="{84E2F637-3BDB-4008-B03F-93E146994ACD}" srcOrd="7" destOrd="0" presId="urn:microsoft.com/office/officeart/2005/8/layout/cycle2"/>
    <dgm:cxn modelId="{6CE408C0-AE56-4356-AD1B-F3083FD21EE2}" type="presParOf" srcId="{84E2F637-3BDB-4008-B03F-93E146994ACD}" destId="{C6C9D917-3A7D-4795-B73E-DE000670ABC6}" srcOrd="0" destOrd="0" presId="urn:microsoft.com/office/officeart/2005/8/layout/cycle2"/>
    <dgm:cxn modelId="{70E8DA4D-4BDB-48B7-B96D-ADD58586C74B}" type="presParOf" srcId="{B7516AA0-9437-48A3-93E5-3C4E36FCCD12}" destId="{9BFCCE8D-19E4-4452-B31F-38BE56A20841}" srcOrd="8" destOrd="0" presId="urn:microsoft.com/office/officeart/2005/8/layout/cycle2"/>
    <dgm:cxn modelId="{D8C278AE-3791-4A01-A401-AB861FB2E17F}" type="presParOf" srcId="{B7516AA0-9437-48A3-93E5-3C4E36FCCD12}" destId="{A5D238AF-9C58-4524-9613-E1BBFCD09467}" srcOrd="9" destOrd="0" presId="urn:microsoft.com/office/officeart/2005/8/layout/cycle2"/>
    <dgm:cxn modelId="{134A6CBB-88A1-46E7-BBBF-F2D777B81861}" type="presParOf" srcId="{A5D238AF-9C58-4524-9613-E1BBFCD09467}" destId="{11358B2D-A695-490F-BACE-3D3DBAE97AB0}" srcOrd="0" destOrd="0" presId="urn:microsoft.com/office/officeart/2005/8/layout/cycle2"/>
    <dgm:cxn modelId="{2F8FB60C-FDE0-4151-BCC5-2555D5CF3BB4}" type="presParOf" srcId="{B7516AA0-9437-48A3-93E5-3C4E36FCCD12}" destId="{9882ED14-5171-4AE0-B677-F18F28FFABAC}" srcOrd="10" destOrd="0" presId="urn:microsoft.com/office/officeart/2005/8/layout/cycle2"/>
    <dgm:cxn modelId="{41FD5178-42EA-42A4-A65D-0717D55798CC}" type="presParOf" srcId="{B7516AA0-9437-48A3-93E5-3C4E36FCCD12}" destId="{A2FEBEEE-F23E-4745-A472-35E43B3FACAB}" srcOrd="11" destOrd="0" presId="urn:microsoft.com/office/officeart/2005/8/layout/cycle2"/>
    <dgm:cxn modelId="{0A45AF35-C939-43B2-85FC-25FD7B7A27AC}" type="presParOf" srcId="{A2FEBEEE-F23E-4745-A472-35E43B3FACAB}" destId="{A171C5AD-1F64-4C48-991D-C88724F9EBF7}" srcOrd="0" destOrd="0" presId="urn:microsoft.com/office/officeart/2005/8/layout/cycle2"/>
    <dgm:cxn modelId="{17D959A4-7F57-4FC3-97EE-28F2848F830F}" type="presParOf" srcId="{B7516AA0-9437-48A3-93E5-3C4E36FCCD12}" destId="{F6337D9B-BD0B-4C1F-848F-B8B509E0893C}" srcOrd="12" destOrd="0" presId="urn:microsoft.com/office/officeart/2005/8/layout/cycle2"/>
    <dgm:cxn modelId="{F2445534-541C-48A6-8225-56F46F61D89B}" type="presParOf" srcId="{B7516AA0-9437-48A3-93E5-3C4E36FCCD12}" destId="{EFDD5FBE-D47F-4B4A-9BFE-C553EBE4D5FE}" srcOrd="13" destOrd="0" presId="urn:microsoft.com/office/officeart/2005/8/layout/cycle2"/>
    <dgm:cxn modelId="{84DD80A7-EE4B-4B04-A7D5-953FB4AD5189}" type="presParOf" srcId="{EFDD5FBE-D47F-4B4A-9BFE-C553EBE4D5FE}" destId="{08F338ED-B9E7-48D7-ABBA-46C7171DEC6C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452FCE6-503C-44E5-9D8D-171D4781F6F2}" type="doc">
      <dgm:prSet loTypeId="urn:microsoft.com/office/officeart/2005/8/layout/hList7#1" loCatId="list" qsTypeId="urn:microsoft.com/office/officeart/2005/8/quickstyle/3d1" qsCatId="3D" csTypeId="urn:microsoft.com/office/officeart/2005/8/colors/colorful2" csCatId="colorful" phldr="1"/>
      <dgm:spPr/>
    </dgm:pt>
    <dgm:pt modelId="{CE383F40-B478-4B67-BE73-16590F63875A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b="1" i="1" dirty="0" smtClean="0">
              <a:solidFill>
                <a:schemeClr val="accent2">
                  <a:lumMod val="50000"/>
                </a:schemeClr>
              </a:solidFill>
              <a:latin typeface="+mj-lt"/>
            </a:rPr>
            <a:t>1. </a:t>
          </a:r>
          <a:r>
            <a:rPr lang="ru-RU" sz="1800" b="1" i="1" dirty="0" err="1" smtClean="0">
              <a:solidFill>
                <a:schemeClr val="accent2">
                  <a:lumMod val="50000"/>
                </a:schemeClr>
              </a:solidFill>
              <a:latin typeface="+mj-lt"/>
            </a:rPr>
            <a:t>Учебно</a:t>
          </a:r>
          <a:endParaRPr lang="ru-RU" sz="1800" b="1" i="1" dirty="0" smtClean="0">
            <a:solidFill>
              <a:schemeClr val="accent2">
                <a:lumMod val="50000"/>
              </a:schemeClr>
            </a:solidFill>
            <a:latin typeface="+mj-lt"/>
          </a:endParaRPr>
        </a:p>
        <a:p>
          <a:r>
            <a:rPr lang="ru-RU" sz="1800" b="1" i="1" dirty="0" err="1" smtClean="0">
              <a:solidFill>
                <a:schemeClr val="accent2">
                  <a:lumMod val="50000"/>
                </a:schemeClr>
              </a:solidFill>
              <a:latin typeface="+mj-lt"/>
            </a:rPr>
            <a:t>познаватель</a:t>
          </a:r>
          <a:endParaRPr lang="ru-RU" sz="1800" b="1" i="1" dirty="0" smtClean="0">
            <a:solidFill>
              <a:schemeClr val="accent2">
                <a:lumMod val="50000"/>
              </a:schemeClr>
            </a:solidFill>
            <a:latin typeface="+mj-lt"/>
          </a:endParaRPr>
        </a:p>
        <a:p>
          <a:r>
            <a:rPr lang="ru-RU" sz="1800" b="1" i="1" dirty="0" err="1" smtClean="0">
              <a:solidFill>
                <a:schemeClr val="accent2">
                  <a:lumMod val="50000"/>
                </a:schemeClr>
              </a:solidFill>
              <a:latin typeface="+mj-lt"/>
            </a:rPr>
            <a:t>ные</a:t>
          </a:r>
          <a:r>
            <a:rPr lang="ru-RU" sz="1800" b="1" i="1" dirty="0" smtClean="0">
              <a:solidFill>
                <a:schemeClr val="accent2">
                  <a:lumMod val="50000"/>
                </a:schemeClr>
              </a:solidFill>
              <a:latin typeface="+mj-lt"/>
            </a:rPr>
            <a:t> мотивы (т. е.  осознание «для чего мне необходимо изучить этот объект»)</a:t>
          </a:r>
          <a:endParaRPr lang="ru-RU" sz="1800" b="1" i="1" dirty="0">
            <a:solidFill>
              <a:schemeClr val="accent2">
                <a:lumMod val="50000"/>
              </a:schemeClr>
            </a:solidFill>
            <a:latin typeface="+mj-lt"/>
          </a:endParaRPr>
        </a:p>
      </dgm:t>
    </dgm:pt>
    <dgm:pt modelId="{A378F87F-BDBD-42CF-A89A-4ECED6C02216}" type="parTrans" cxnId="{96759EFC-D641-429F-A5FE-25DD355CA1BE}">
      <dgm:prSet/>
      <dgm:spPr/>
      <dgm:t>
        <a:bodyPr/>
        <a:lstStyle/>
        <a:p>
          <a:endParaRPr lang="ru-RU"/>
        </a:p>
      </dgm:t>
    </dgm:pt>
    <dgm:pt modelId="{2129DE75-3EF2-4B3F-BDDA-1D284875F5F8}" type="sibTrans" cxnId="{96759EFC-D641-429F-A5FE-25DD355CA1BE}">
      <dgm:prSet/>
      <dgm:spPr/>
      <dgm:t>
        <a:bodyPr/>
        <a:lstStyle/>
        <a:p>
          <a:endParaRPr lang="ru-RU"/>
        </a:p>
      </dgm:t>
    </dgm:pt>
    <dgm:pt modelId="{21EF1361-D9FF-4938-A15C-15E4A64499E0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b="1" i="1" dirty="0" smtClean="0">
              <a:solidFill>
                <a:schemeClr val="accent2">
                  <a:lumMod val="50000"/>
                </a:schemeClr>
              </a:solidFill>
              <a:latin typeface="+mj-lt"/>
            </a:rPr>
            <a:t>2. Действие </a:t>
          </a:r>
          <a:r>
            <a:rPr lang="ru-RU" sz="1800" b="1" i="1" dirty="0" err="1" smtClean="0">
              <a:solidFill>
                <a:schemeClr val="accent2">
                  <a:lumMod val="50000"/>
                </a:schemeClr>
              </a:solidFill>
              <a:latin typeface="+mj-lt"/>
            </a:rPr>
            <a:t>целеполагания</a:t>
          </a:r>
          <a:r>
            <a:rPr lang="ru-RU" sz="1800" b="1" i="1" dirty="0" smtClean="0">
              <a:solidFill>
                <a:schemeClr val="accent2">
                  <a:lumMod val="50000"/>
                </a:schemeClr>
              </a:solidFill>
              <a:latin typeface="+mj-lt"/>
            </a:rPr>
            <a:t>  («что я должен сделать…»: выбор средств и методов)</a:t>
          </a:r>
          <a:endParaRPr lang="ru-RU" sz="1800" b="1" i="1" dirty="0">
            <a:solidFill>
              <a:schemeClr val="accent2">
                <a:lumMod val="50000"/>
              </a:schemeClr>
            </a:solidFill>
            <a:latin typeface="+mj-lt"/>
          </a:endParaRPr>
        </a:p>
      </dgm:t>
    </dgm:pt>
    <dgm:pt modelId="{D768F27E-D601-43CD-BD55-A145C917E164}" type="parTrans" cxnId="{1FDE598F-8402-41AB-A20E-9ADF5761A68C}">
      <dgm:prSet/>
      <dgm:spPr/>
      <dgm:t>
        <a:bodyPr/>
        <a:lstStyle/>
        <a:p>
          <a:endParaRPr lang="ru-RU"/>
        </a:p>
      </dgm:t>
    </dgm:pt>
    <dgm:pt modelId="{9E9951E4-D753-4B21-8497-2D916B363D7A}" type="sibTrans" cxnId="{1FDE598F-8402-41AB-A20E-9ADF5761A68C}">
      <dgm:prSet/>
      <dgm:spPr/>
      <dgm:t>
        <a:bodyPr/>
        <a:lstStyle/>
        <a:p>
          <a:endParaRPr lang="ru-RU"/>
        </a:p>
      </dgm:t>
    </dgm:pt>
    <dgm:pt modelId="{4290C631-50B9-4EDC-A769-558512B98235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b="1" i="0" dirty="0" smtClean="0">
              <a:solidFill>
                <a:schemeClr val="accent2">
                  <a:lumMod val="50000"/>
                </a:schemeClr>
              </a:solidFill>
            </a:rPr>
            <a:t>3. Планирование решения («как и в какой последователь </a:t>
          </a:r>
          <a:r>
            <a:rPr lang="ru-RU" sz="1800" b="1" i="0" dirty="0" err="1" smtClean="0">
              <a:solidFill>
                <a:schemeClr val="accent2">
                  <a:lumMod val="50000"/>
                </a:schemeClr>
              </a:solidFill>
            </a:rPr>
            <a:t>ности</a:t>
          </a:r>
          <a:r>
            <a:rPr lang="ru-RU" sz="1800" b="1" i="0" dirty="0" smtClean="0">
              <a:solidFill>
                <a:schemeClr val="accent2">
                  <a:lumMod val="50000"/>
                </a:schemeClr>
              </a:solidFill>
            </a:rPr>
            <a:t> я должен решить задачу»)</a:t>
          </a:r>
          <a:endParaRPr lang="ru-RU" sz="1800" b="1" i="0" dirty="0">
            <a:solidFill>
              <a:schemeClr val="accent2">
                <a:lumMod val="50000"/>
              </a:schemeClr>
            </a:solidFill>
          </a:endParaRPr>
        </a:p>
      </dgm:t>
    </dgm:pt>
    <dgm:pt modelId="{9ED9EBA4-62B5-4559-97C6-4750A648E635}" type="parTrans" cxnId="{640B0DC7-3059-475F-8BDC-FE40CA59D742}">
      <dgm:prSet/>
      <dgm:spPr/>
      <dgm:t>
        <a:bodyPr/>
        <a:lstStyle/>
        <a:p>
          <a:endParaRPr lang="ru-RU"/>
        </a:p>
      </dgm:t>
    </dgm:pt>
    <dgm:pt modelId="{A1FA12F7-CD3B-4BF0-85CA-5DACA30F20EF}" type="sibTrans" cxnId="{640B0DC7-3059-475F-8BDC-FE40CA59D742}">
      <dgm:prSet/>
      <dgm:spPr/>
      <dgm:t>
        <a:bodyPr/>
        <a:lstStyle/>
        <a:p>
          <a:endParaRPr lang="ru-RU"/>
        </a:p>
      </dgm:t>
    </dgm:pt>
    <dgm:pt modelId="{46E4F2F8-59B9-4F42-8CD9-6D046247A7F2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i="1" dirty="0" smtClean="0">
              <a:solidFill>
                <a:srgbClr val="002060"/>
              </a:solidFill>
            </a:rPr>
            <a:t>5</a:t>
          </a:r>
          <a:r>
            <a:rPr lang="ru-RU" sz="1800" b="1" i="0" dirty="0" smtClean="0">
              <a:solidFill>
                <a:srgbClr val="002060"/>
              </a:solidFill>
            </a:rPr>
            <a:t>. </a:t>
          </a:r>
          <a:r>
            <a:rPr lang="ru-RU" sz="1600" b="1" i="0" dirty="0" smtClean="0">
              <a:solidFill>
                <a:schemeClr val="accent2">
                  <a:lumMod val="50000"/>
                </a:schemeClr>
              </a:solidFill>
            </a:rPr>
            <a:t>5.Рефлексивно-оценочные действия  </a:t>
          </a:r>
          <a:r>
            <a:rPr lang="ru-RU" sz="1800" b="1" i="0" dirty="0" smtClean="0">
              <a:solidFill>
                <a:schemeClr val="accent2">
                  <a:lumMod val="50000"/>
                </a:schemeClr>
              </a:solidFill>
            </a:rPr>
            <a:t>(«все и правильно ли я сделал, что еще необходимо сделать, чтобы достигнуть цели»)</a:t>
          </a:r>
          <a:endParaRPr lang="ru-RU" sz="1800" b="1" i="0" dirty="0">
            <a:solidFill>
              <a:schemeClr val="accent2">
                <a:lumMod val="50000"/>
              </a:schemeClr>
            </a:solidFill>
          </a:endParaRPr>
        </a:p>
      </dgm:t>
    </dgm:pt>
    <dgm:pt modelId="{4BC59C04-9A7C-4FFB-B955-9A4C383D2CB2}" type="parTrans" cxnId="{9035E01F-B5C8-427E-AD56-33E45E5FC4DA}">
      <dgm:prSet/>
      <dgm:spPr/>
      <dgm:t>
        <a:bodyPr/>
        <a:lstStyle/>
        <a:p>
          <a:endParaRPr lang="ru-RU"/>
        </a:p>
      </dgm:t>
    </dgm:pt>
    <dgm:pt modelId="{16B801A6-E630-47B4-9CDD-25D071F7D2F0}" type="sibTrans" cxnId="{9035E01F-B5C8-427E-AD56-33E45E5FC4DA}">
      <dgm:prSet/>
      <dgm:spPr/>
      <dgm:t>
        <a:bodyPr/>
        <a:lstStyle/>
        <a:p>
          <a:endParaRPr lang="ru-RU"/>
        </a:p>
      </dgm:t>
    </dgm:pt>
    <dgm:pt modelId="{325B6AB5-64ED-454C-B504-0E6D6B06260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b="1" i="1" dirty="0" smtClean="0">
              <a:solidFill>
                <a:schemeClr val="accent2">
                  <a:lumMod val="50000"/>
                </a:schemeClr>
              </a:solidFill>
            </a:rPr>
            <a:t>4. Решение задач  </a:t>
          </a:r>
          <a:endParaRPr lang="ru-RU" sz="1800" b="1" i="1" dirty="0">
            <a:solidFill>
              <a:schemeClr val="accent2">
                <a:lumMod val="50000"/>
              </a:schemeClr>
            </a:solidFill>
          </a:endParaRPr>
        </a:p>
      </dgm:t>
    </dgm:pt>
    <dgm:pt modelId="{474BD404-6BA6-4FF5-A54C-C14F66CC33AD}" type="parTrans" cxnId="{B3671406-57FB-41C5-9317-1143E4C6BADE}">
      <dgm:prSet/>
      <dgm:spPr/>
      <dgm:t>
        <a:bodyPr/>
        <a:lstStyle/>
        <a:p>
          <a:endParaRPr lang="ru-RU"/>
        </a:p>
      </dgm:t>
    </dgm:pt>
    <dgm:pt modelId="{4962E74F-8CB0-4747-9362-3E7AF4F504DA}" type="sibTrans" cxnId="{B3671406-57FB-41C5-9317-1143E4C6BADE}">
      <dgm:prSet/>
      <dgm:spPr/>
      <dgm:t>
        <a:bodyPr/>
        <a:lstStyle/>
        <a:p>
          <a:endParaRPr lang="ru-RU"/>
        </a:p>
      </dgm:t>
    </dgm:pt>
    <dgm:pt modelId="{EF6B2DA4-D1FE-4E56-8780-420D2CEFDB51}" type="pres">
      <dgm:prSet presAssocID="{6452FCE6-503C-44E5-9D8D-171D4781F6F2}" presName="Name0" presStyleCnt="0">
        <dgm:presLayoutVars>
          <dgm:dir/>
          <dgm:resizeHandles val="exact"/>
        </dgm:presLayoutVars>
      </dgm:prSet>
      <dgm:spPr/>
    </dgm:pt>
    <dgm:pt modelId="{8F2ED403-CE54-44F9-B4AC-70E1B4DE1994}" type="pres">
      <dgm:prSet presAssocID="{6452FCE6-503C-44E5-9D8D-171D4781F6F2}" presName="fgShape" presStyleLbl="fgShp" presStyleIdx="0" presStyleCnt="1" custLinFactNeighborX="567" custLinFactNeighborY="27848"/>
      <dgm:spPr/>
    </dgm:pt>
    <dgm:pt modelId="{54F06D5A-0C93-4E73-8A18-DB970895BEB4}" type="pres">
      <dgm:prSet presAssocID="{6452FCE6-503C-44E5-9D8D-171D4781F6F2}" presName="linComp" presStyleCnt="0"/>
      <dgm:spPr/>
    </dgm:pt>
    <dgm:pt modelId="{A87091DC-1F7E-47FE-A2F1-113E593550FD}" type="pres">
      <dgm:prSet presAssocID="{CE383F40-B478-4B67-BE73-16590F63875A}" presName="compNode" presStyleCnt="0"/>
      <dgm:spPr/>
    </dgm:pt>
    <dgm:pt modelId="{D44AA03A-92C3-4096-8A8B-BE5D25D1A5CE}" type="pres">
      <dgm:prSet presAssocID="{CE383F40-B478-4B67-BE73-16590F63875A}" presName="bkgdShape" presStyleLbl="node1" presStyleIdx="0" presStyleCnt="5"/>
      <dgm:spPr/>
      <dgm:t>
        <a:bodyPr/>
        <a:lstStyle/>
        <a:p>
          <a:endParaRPr lang="ru-RU"/>
        </a:p>
      </dgm:t>
    </dgm:pt>
    <dgm:pt modelId="{6D6DAE42-B94A-4E07-B521-CF2664548BF4}" type="pres">
      <dgm:prSet presAssocID="{CE383F40-B478-4B67-BE73-16590F63875A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F8EF21-EC78-40A2-A387-CE0AB1A118E8}" type="pres">
      <dgm:prSet presAssocID="{CE383F40-B478-4B67-BE73-16590F63875A}" presName="invisiNode" presStyleLbl="node1" presStyleIdx="0" presStyleCnt="5"/>
      <dgm:spPr/>
    </dgm:pt>
    <dgm:pt modelId="{AA40596D-E102-45AB-836F-181FAADADA1A}" type="pres">
      <dgm:prSet presAssocID="{CE383F40-B478-4B67-BE73-16590F63875A}" presName="imagNode" presStyleLbl="fgImgPlace1" presStyleIdx="0" presStyleCnt="5" custLinFactNeighborX="3533" custLinFactNeighborY="-440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D939894-5F42-4AC5-949D-4005E3240026}" type="pres">
      <dgm:prSet presAssocID="{2129DE75-3EF2-4B3F-BDDA-1D284875F5F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6CA9340-D2E1-4A4F-9225-76AFC62B3FBF}" type="pres">
      <dgm:prSet presAssocID="{21EF1361-D9FF-4938-A15C-15E4A64499E0}" presName="compNode" presStyleCnt="0"/>
      <dgm:spPr/>
    </dgm:pt>
    <dgm:pt modelId="{654AC3BD-C556-42B6-AE3C-C3E19875B505}" type="pres">
      <dgm:prSet presAssocID="{21EF1361-D9FF-4938-A15C-15E4A64499E0}" presName="bkgdShape" presStyleLbl="node1" presStyleIdx="1" presStyleCnt="5"/>
      <dgm:spPr/>
      <dgm:t>
        <a:bodyPr/>
        <a:lstStyle/>
        <a:p>
          <a:endParaRPr lang="ru-RU"/>
        </a:p>
      </dgm:t>
    </dgm:pt>
    <dgm:pt modelId="{FFA4591B-329C-49AB-B3E5-137717805DB6}" type="pres">
      <dgm:prSet presAssocID="{21EF1361-D9FF-4938-A15C-15E4A64499E0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0ABE9D-112C-41F0-9E1C-4C315BBF37F1}" type="pres">
      <dgm:prSet presAssocID="{21EF1361-D9FF-4938-A15C-15E4A64499E0}" presName="invisiNode" presStyleLbl="node1" presStyleIdx="1" presStyleCnt="5"/>
      <dgm:spPr/>
    </dgm:pt>
    <dgm:pt modelId="{20E98129-F92F-4C06-B47D-8A5467B3334D}" type="pres">
      <dgm:prSet presAssocID="{21EF1361-D9FF-4938-A15C-15E4A64499E0}" presName="imagNode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2EE9C6C3-9546-46EC-B882-144C275A76A3}" type="pres">
      <dgm:prSet presAssocID="{9E9951E4-D753-4B21-8497-2D916B363D7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8304932-3FDC-4F25-A718-58A1DBEB119D}" type="pres">
      <dgm:prSet presAssocID="{4290C631-50B9-4EDC-A769-558512B98235}" presName="compNode" presStyleCnt="0"/>
      <dgm:spPr/>
    </dgm:pt>
    <dgm:pt modelId="{5114A092-3181-4500-9BAE-A5BFC2390130}" type="pres">
      <dgm:prSet presAssocID="{4290C631-50B9-4EDC-A769-558512B98235}" presName="bkgdShape" presStyleLbl="node1" presStyleIdx="2" presStyleCnt="5" custScaleX="116016"/>
      <dgm:spPr/>
      <dgm:t>
        <a:bodyPr/>
        <a:lstStyle/>
        <a:p>
          <a:endParaRPr lang="ru-RU"/>
        </a:p>
      </dgm:t>
    </dgm:pt>
    <dgm:pt modelId="{6F0A8048-0B85-43CD-8176-E69D4FD23E90}" type="pres">
      <dgm:prSet presAssocID="{4290C631-50B9-4EDC-A769-558512B98235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9784E9-EF17-46E4-945B-EBDB453A6339}" type="pres">
      <dgm:prSet presAssocID="{4290C631-50B9-4EDC-A769-558512B98235}" presName="invisiNode" presStyleLbl="node1" presStyleIdx="2" presStyleCnt="5"/>
      <dgm:spPr/>
    </dgm:pt>
    <dgm:pt modelId="{DC3FC624-6165-420F-B6B9-83A1C71C3FA1}" type="pres">
      <dgm:prSet presAssocID="{4290C631-50B9-4EDC-A769-558512B98235}" presName="imagNode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4B957A35-7B17-43C4-92CD-21B5876221A6}" type="pres">
      <dgm:prSet presAssocID="{A1FA12F7-CD3B-4BF0-85CA-5DACA30F20E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C46E779-B7B6-44C5-8733-CF02D498E6D1}" type="pres">
      <dgm:prSet presAssocID="{325B6AB5-64ED-454C-B504-0E6D6B062604}" presName="compNode" presStyleCnt="0"/>
      <dgm:spPr/>
    </dgm:pt>
    <dgm:pt modelId="{CDFEBC99-B814-42A4-97ED-7B03382E92B3}" type="pres">
      <dgm:prSet presAssocID="{325B6AB5-64ED-454C-B504-0E6D6B062604}" presName="bkgdShape" presStyleLbl="node1" presStyleIdx="3" presStyleCnt="5" custLinFactNeighborX="-2520" custLinFactNeighborY="-3703"/>
      <dgm:spPr/>
      <dgm:t>
        <a:bodyPr/>
        <a:lstStyle/>
        <a:p>
          <a:endParaRPr lang="ru-RU"/>
        </a:p>
      </dgm:t>
    </dgm:pt>
    <dgm:pt modelId="{BB6BE193-77F6-4360-B102-CE60198C8736}" type="pres">
      <dgm:prSet presAssocID="{325B6AB5-64ED-454C-B504-0E6D6B062604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DAF946-C16F-454F-959F-F712DE9852B7}" type="pres">
      <dgm:prSet presAssocID="{325B6AB5-64ED-454C-B504-0E6D6B062604}" presName="invisiNode" presStyleLbl="node1" presStyleIdx="3" presStyleCnt="5"/>
      <dgm:spPr/>
    </dgm:pt>
    <dgm:pt modelId="{8C328672-B656-4879-9318-B0C755EC12D6}" type="pres">
      <dgm:prSet presAssocID="{325B6AB5-64ED-454C-B504-0E6D6B062604}" presName="imagNode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429A996B-46BE-48DC-B8A3-1E00BEAF3D23}" type="pres">
      <dgm:prSet presAssocID="{4962E74F-8CB0-4747-9362-3E7AF4F504D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17CF039-BBD1-4F8B-99D9-6032D09A2CDB}" type="pres">
      <dgm:prSet presAssocID="{46E4F2F8-59B9-4F42-8CD9-6D046247A7F2}" presName="compNode" presStyleCnt="0"/>
      <dgm:spPr/>
    </dgm:pt>
    <dgm:pt modelId="{E930A813-2ABF-4528-8FD8-DC5D5D4A981E}" type="pres">
      <dgm:prSet presAssocID="{46E4F2F8-59B9-4F42-8CD9-6D046247A7F2}" presName="bkgdShape" presStyleLbl="node1" presStyleIdx="4" presStyleCnt="5"/>
      <dgm:spPr/>
      <dgm:t>
        <a:bodyPr/>
        <a:lstStyle/>
        <a:p>
          <a:endParaRPr lang="ru-RU"/>
        </a:p>
      </dgm:t>
    </dgm:pt>
    <dgm:pt modelId="{0953DB33-C158-4E65-85CF-F1F8AD1238C4}" type="pres">
      <dgm:prSet presAssocID="{46E4F2F8-59B9-4F42-8CD9-6D046247A7F2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6C20E1-4CBA-436E-89EB-29BC5A964530}" type="pres">
      <dgm:prSet presAssocID="{46E4F2F8-59B9-4F42-8CD9-6D046247A7F2}" presName="invisiNode" presStyleLbl="node1" presStyleIdx="4" presStyleCnt="5"/>
      <dgm:spPr/>
    </dgm:pt>
    <dgm:pt modelId="{19F700A1-0329-4FB1-9B49-A9BCF6444082}" type="pres">
      <dgm:prSet presAssocID="{46E4F2F8-59B9-4F42-8CD9-6D046247A7F2}" presName="imagNode" presStyleLbl="fgImgPlace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</dgm:ptLst>
  <dgm:cxnLst>
    <dgm:cxn modelId="{11169A88-36EF-4632-B81A-90B11720CE81}" type="presOf" srcId="{46E4F2F8-59B9-4F42-8CD9-6D046247A7F2}" destId="{0953DB33-C158-4E65-85CF-F1F8AD1238C4}" srcOrd="1" destOrd="0" presId="urn:microsoft.com/office/officeart/2005/8/layout/hList7#1"/>
    <dgm:cxn modelId="{B504D0D5-D0F3-493E-A1E9-0035A434BAB0}" type="presOf" srcId="{A1FA12F7-CD3B-4BF0-85CA-5DACA30F20EF}" destId="{4B957A35-7B17-43C4-92CD-21B5876221A6}" srcOrd="0" destOrd="0" presId="urn:microsoft.com/office/officeart/2005/8/layout/hList7#1"/>
    <dgm:cxn modelId="{144457DE-661F-462B-86BD-33816152D8B8}" type="presOf" srcId="{4962E74F-8CB0-4747-9362-3E7AF4F504DA}" destId="{429A996B-46BE-48DC-B8A3-1E00BEAF3D23}" srcOrd="0" destOrd="0" presId="urn:microsoft.com/office/officeart/2005/8/layout/hList7#1"/>
    <dgm:cxn modelId="{248E02F9-84DD-4BC7-B549-8CCCFEACDB8F}" type="presOf" srcId="{2129DE75-3EF2-4B3F-BDDA-1D284875F5F8}" destId="{DD939894-5F42-4AC5-949D-4005E3240026}" srcOrd="0" destOrd="0" presId="urn:microsoft.com/office/officeart/2005/8/layout/hList7#1"/>
    <dgm:cxn modelId="{07CD480C-9D54-4F8E-A8E4-BB4BC799F87E}" type="presOf" srcId="{325B6AB5-64ED-454C-B504-0E6D6B062604}" destId="{CDFEBC99-B814-42A4-97ED-7B03382E92B3}" srcOrd="0" destOrd="0" presId="urn:microsoft.com/office/officeart/2005/8/layout/hList7#1"/>
    <dgm:cxn modelId="{907C3A52-5147-42A3-9167-62EF70A36C5D}" type="presOf" srcId="{9E9951E4-D753-4B21-8497-2D916B363D7A}" destId="{2EE9C6C3-9546-46EC-B882-144C275A76A3}" srcOrd="0" destOrd="0" presId="urn:microsoft.com/office/officeart/2005/8/layout/hList7#1"/>
    <dgm:cxn modelId="{DB657323-8889-4A81-A0B1-BB22552D4168}" type="presOf" srcId="{46E4F2F8-59B9-4F42-8CD9-6D046247A7F2}" destId="{E930A813-2ABF-4528-8FD8-DC5D5D4A981E}" srcOrd="0" destOrd="0" presId="urn:microsoft.com/office/officeart/2005/8/layout/hList7#1"/>
    <dgm:cxn modelId="{D2190ABF-9E86-425F-82FF-C02361116B1F}" type="presOf" srcId="{21EF1361-D9FF-4938-A15C-15E4A64499E0}" destId="{654AC3BD-C556-42B6-AE3C-C3E19875B505}" srcOrd="0" destOrd="0" presId="urn:microsoft.com/office/officeart/2005/8/layout/hList7#1"/>
    <dgm:cxn modelId="{F72EB42D-58A2-45AB-8E62-0ACCB50CBC56}" type="presOf" srcId="{6452FCE6-503C-44E5-9D8D-171D4781F6F2}" destId="{EF6B2DA4-D1FE-4E56-8780-420D2CEFDB51}" srcOrd="0" destOrd="0" presId="urn:microsoft.com/office/officeart/2005/8/layout/hList7#1"/>
    <dgm:cxn modelId="{50BE56D0-8610-4D90-8860-8AD5C3641D54}" type="presOf" srcId="{21EF1361-D9FF-4938-A15C-15E4A64499E0}" destId="{FFA4591B-329C-49AB-B3E5-137717805DB6}" srcOrd="1" destOrd="0" presId="urn:microsoft.com/office/officeart/2005/8/layout/hList7#1"/>
    <dgm:cxn modelId="{6A541F6B-BD4B-4E23-BB33-E5BB3875D50A}" type="presOf" srcId="{CE383F40-B478-4B67-BE73-16590F63875A}" destId="{D44AA03A-92C3-4096-8A8B-BE5D25D1A5CE}" srcOrd="0" destOrd="0" presId="urn:microsoft.com/office/officeart/2005/8/layout/hList7#1"/>
    <dgm:cxn modelId="{595C42D3-870C-43D6-9556-963897E4DF91}" type="presOf" srcId="{4290C631-50B9-4EDC-A769-558512B98235}" destId="{6F0A8048-0B85-43CD-8176-E69D4FD23E90}" srcOrd="1" destOrd="0" presId="urn:microsoft.com/office/officeart/2005/8/layout/hList7#1"/>
    <dgm:cxn modelId="{53A1252A-883C-411E-916A-910C3DDF855A}" type="presOf" srcId="{CE383F40-B478-4B67-BE73-16590F63875A}" destId="{6D6DAE42-B94A-4E07-B521-CF2664548BF4}" srcOrd="1" destOrd="0" presId="urn:microsoft.com/office/officeart/2005/8/layout/hList7#1"/>
    <dgm:cxn modelId="{1FDE598F-8402-41AB-A20E-9ADF5761A68C}" srcId="{6452FCE6-503C-44E5-9D8D-171D4781F6F2}" destId="{21EF1361-D9FF-4938-A15C-15E4A64499E0}" srcOrd="1" destOrd="0" parTransId="{D768F27E-D601-43CD-BD55-A145C917E164}" sibTransId="{9E9951E4-D753-4B21-8497-2D916B363D7A}"/>
    <dgm:cxn modelId="{3676A1D7-679D-40E5-9304-625822C04991}" type="presOf" srcId="{325B6AB5-64ED-454C-B504-0E6D6B062604}" destId="{BB6BE193-77F6-4360-B102-CE60198C8736}" srcOrd="1" destOrd="0" presId="urn:microsoft.com/office/officeart/2005/8/layout/hList7#1"/>
    <dgm:cxn modelId="{96759EFC-D641-429F-A5FE-25DD355CA1BE}" srcId="{6452FCE6-503C-44E5-9D8D-171D4781F6F2}" destId="{CE383F40-B478-4B67-BE73-16590F63875A}" srcOrd="0" destOrd="0" parTransId="{A378F87F-BDBD-42CF-A89A-4ECED6C02216}" sibTransId="{2129DE75-3EF2-4B3F-BDDA-1D284875F5F8}"/>
    <dgm:cxn modelId="{CB4B843B-FD32-4BCA-A6AD-6526E16FD767}" type="presOf" srcId="{4290C631-50B9-4EDC-A769-558512B98235}" destId="{5114A092-3181-4500-9BAE-A5BFC2390130}" srcOrd="0" destOrd="0" presId="urn:microsoft.com/office/officeart/2005/8/layout/hList7#1"/>
    <dgm:cxn modelId="{B3671406-57FB-41C5-9317-1143E4C6BADE}" srcId="{6452FCE6-503C-44E5-9D8D-171D4781F6F2}" destId="{325B6AB5-64ED-454C-B504-0E6D6B062604}" srcOrd="3" destOrd="0" parTransId="{474BD404-6BA6-4FF5-A54C-C14F66CC33AD}" sibTransId="{4962E74F-8CB0-4747-9362-3E7AF4F504DA}"/>
    <dgm:cxn modelId="{640B0DC7-3059-475F-8BDC-FE40CA59D742}" srcId="{6452FCE6-503C-44E5-9D8D-171D4781F6F2}" destId="{4290C631-50B9-4EDC-A769-558512B98235}" srcOrd="2" destOrd="0" parTransId="{9ED9EBA4-62B5-4559-97C6-4750A648E635}" sibTransId="{A1FA12F7-CD3B-4BF0-85CA-5DACA30F20EF}"/>
    <dgm:cxn modelId="{9035E01F-B5C8-427E-AD56-33E45E5FC4DA}" srcId="{6452FCE6-503C-44E5-9D8D-171D4781F6F2}" destId="{46E4F2F8-59B9-4F42-8CD9-6D046247A7F2}" srcOrd="4" destOrd="0" parTransId="{4BC59C04-9A7C-4FFB-B955-9A4C383D2CB2}" sibTransId="{16B801A6-E630-47B4-9CDD-25D071F7D2F0}"/>
    <dgm:cxn modelId="{DB5A0D4D-FB0C-45D8-9EC9-D28F5FC9D162}" type="presParOf" srcId="{EF6B2DA4-D1FE-4E56-8780-420D2CEFDB51}" destId="{8F2ED403-CE54-44F9-B4AC-70E1B4DE1994}" srcOrd="0" destOrd="0" presId="urn:microsoft.com/office/officeart/2005/8/layout/hList7#1"/>
    <dgm:cxn modelId="{508E593E-ED45-4410-BA4B-11ED8EF7F53D}" type="presParOf" srcId="{EF6B2DA4-D1FE-4E56-8780-420D2CEFDB51}" destId="{54F06D5A-0C93-4E73-8A18-DB970895BEB4}" srcOrd="1" destOrd="0" presId="urn:microsoft.com/office/officeart/2005/8/layout/hList7#1"/>
    <dgm:cxn modelId="{7AEC5C8E-E779-43BE-B52D-314E980B9062}" type="presParOf" srcId="{54F06D5A-0C93-4E73-8A18-DB970895BEB4}" destId="{A87091DC-1F7E-47FE-A2F1-113E593550FD}" srcOrd="0" destOrd="0" presId="urn:microsoft.com/office/officeart/2005/8/layout/hList7#1"/>
    <dgm:cxn modelId="{D5AFFBD9-4A46-4D6A-9914-0A2A25CF510E}" type="presParOf" srcId="{A87091DC-1F7E-47FE-A2F1-113E593550FD}" destId="{D44AA03A-92C3-4096-8A8B-BE5D25D1A5CE}" srcOrd="0" destOrd="0" presId="urn:microsoft.com/office/officeart/2005/8/layout/hList7#1"/>
    <dgm:cxn modelId="{F1529935-E68F-454B-99B6-EBD5533830AE}" type="presParOf" srcId="{A87091DC-1F7E-47FE-A2F1-113E593550FD}" destId="{6D6DAE42-B94A-4E07-B521-CF2664548BF4}" srcOrd="1" destOrd="0" presId="urn:microsoft.com/office/officeart/2005/8/layout/hList7#1"/>
    <dgm:cxn modelId="{03A3E9BC-9D6F-4C9A-9CDC-B1A659657A9E}" type="presParOf" srcId="{A87091DC-1F7E-47FE-A2F1-113E593550FD}" destId="{5BF8EF21-EC78-40A2-A387-CE0AB1A118E8}" srcOrd="2" destOrd="0" presId="urn:microsoft.com/office/officeart/2005/8/layout/hList7#1"/>
    <dgm:cxn modelId="{63AD241C-D7B2-4D0C-A03D-35E593D8AAB7}" type="presParOf" srcId="{A87091DC-1F7E-47FE-A2F1-113E593550FD}" destId="{AA40596D-E102-45AB-836F-181FAADADA1A}" srcOrd="3" destOrd="0" presId="urn:microsoft.com/office/officeart/2005/8/layout/hList7#1"/>
    <dgm:cxn modelId="{35ABE21C-6797-40B9-974E-57BFFC2B5834}" type="presParOf" srcId="{54F06D5A-0C93-4E73-8A18-DB970895BEB4}" destId="{DD939894-5F42-4AC5-949D-4005E3240026}" srcOrd="1" destOrd="0" presId="urn:microsoft.com/office/officeart/2005/8/layout/hList7#1"/>
    <dgm:cxn modelId="{B44D6201-4411-4DAE-8BE7-6B94AF52C3BC}" type="presParOf" srcId="{54F06D5A-0C93-4E73-8A18-DB970895BEB4}" destId="{C6CA9340-D2E1-4A4F-9225-76AFC62B3FBF}" srcOrd="2" destOrd="0" presId="urn:microsoft.com/office/officeart/2005/8/layout/hList7#1"/>
    <dgm:cxn modelId="{5EF6B17A-C7FE-4CA2-BC47-7CDF9DF56ABE}" type="presParOf" srcId="{C6CA9340-D2E1-4A4F-9225-76AFC62B3FBF}" destId="{654AC3BD-C556-42B6-AE3C-C3E19875B505}" srcOrd="0" destOrd="0" presId="urn:microsoft.com/office/officeart/2005/8/layout/hList7#1"/>
    <dgm:cxn modelId="{D7FE5625-E5FD-4CF0-AAEC-F42B347E9325}" type="presParOf" srcId="{C6CA9340-D2E1-4A4F-9225-76AFC62B3FBF}" destId="{FFA4591B-329C-49AB-B3E5-137717805DB6}" srcOrd="1" destOrd="0" presId="urn:microsoft.com/office/officeart/2005/8/layout/hList7#1"/>
    <dgm:cxn modelId="{2ABA6AC9-9DCF-4A12-BE1C-1B4EDB79B001}" type="presParOf" srcId="{C6CA9340-D2E1-4A4F-9225-76AFC62B3FBF}" destId="{FA0ABE9D-112C-41F0-9E1C-4C315BBF37F1}" srcOrd="2" destOrd="0" presId="urn:microsoft.com/office/officeart/2005/8/layout/hList7#1"/>
    <dgm:cxn modelId="{FF7CF6D4-EE80-49A4-94F4-505EC3665ACC}" type="presParOf" srcId="{C6CA9340-D2E1-4A4F-9225-76AFC62B3FBF}" destId="{20E98129-F92F-4C06-B47D-8A5467B3334D}" srcOrd="3" destOrd="0" presId="urn:microsoft.com/office/officeart/2005/8/layout/hList7#1"/>
    <dgm:cxn modelId="{2AC51774-4233-410F-A4D4-45741ED0DA45}" type="presParOf" srcId="{54F06D5A-0C93-4E73-8A18-DB970895BEB4}" destId="{2EE9C6C3-9546-46EC-B882-144C275A76A3}" srcOrd="3" destOrd="0" presId="urn:microsoft.com/office/officeart/2005/8/layout/hList7#1"/>
    <dgm:cxn modelId="{2D45E080-0355-4988-9E17-9B9C484ED955}" type="presParOf" srcId="{54F06D5A-0C93-4E73-8A18-DB970895BEB4}" destId="{88304932-3FDC-4F25-A718-58A1DBEB119D}" srcOrd="4" destOrd="0" presId="urn:microsoft.com/office/officeart/2005/8/layout/hList7#1"/>
    <dgm:cxn modelId="{9F6D9785-BEFB-4EDB-B4BC-28D743F3B658}" type="presParOf" srcId="{88304932-3FDC-4F25-A718-58A1DBEB119D}" destId="{5114A092-3181-4500-9BAE-A5BFC2390130}" srcOrd="0" destOrd="0" presId="urn:microsoft.com/office/officeart/2005/8/layout/hList7#1"/>
    <dgm:cxn modelId="{F8D76073-BDC7-4C52-89B4-F526F2182C2B}" type="presParOf" srcId="{88304932-3FDC-4F25-A718-58A1DBEB119D}" destId="{6F0A8048-0B85-43CD-8176-E69D4FD23E90}" srcOrd="1" destOrd="0" presId="urn:microsoft.com/office/officeart/2005/8/layout/hList7#1"/>
    <dgm:cxn modelId="{641B6F7B-F0D2-4B60-9379-DE0947568298}" type="presParOf" srcId="{88304932-3FDC-4F25-A718-58A1DBEB119D}" destId="{BE9784E9-EF17-46E4-945B-EBDB453A6339}" srcOrd="2" destOrd="0" presId="urn:microsoft.com/office/officeart/2005/8/layout/hList7#1"/>
    <dgm:cxn modelId="{72DE1839-4AEA-48ED-A8BD-9A978FFAB324}" type="presParOf" srcId="{88304932-3FDC-4F25-A718-58A1DBEB119D}" destId="{DC3FC624-6165-420F-B6B9-83A1C71C3FA1}" srcOrd="3" destOrd="0" presId="urn:microsoft.com/office/officeart/2005/8/layout/hList7#1"/>
    <dgm:cxn modelId="{2C573D66-B521-4569-94CC-FC48521DF701}" type="presParOf" srcId="{54F06D5A-0C93-4E73-8A18-DB970895BEB4}" destId="{4B957A35-7B17-43C4-92CD-21B5876221A6}" srcOrd="5" destOrd="0" presId="urn:microsoft.com/office/officeart/2005/8/layout/hList7#1"/>
    <dgm:cxn modelId="{BCA18F03-D7DB-4AD2-975B-3B45D916DE66}" type="presParOf" srcId="{54F06D5A-0C93-4E73-8A18-DB970895BEB4}" destId="{3C46E779-B7B6-44C5-8733-CF02D498E6D1}" srcOrd="6" destOrd="0" presId="urn:microsoft.com/office/officeart/2005/8/layout/hList7#1"/>
    <dgm:cxn modelId="{8BD71919-48AF-4469-B230-91E26F7C4F2B}" type="presParOf" srcId="{3C46E779-B7B6-44C5-8733-CF02D498E6D1}" destId="{CDFEBC99-B814-42A4-97ED-7B03382E92B3}" srcOrd="0" destOrd="0" presId="urn:microsoft.com/office/officeart/2005/8/layout/hList7#1"/>
    <dgm:cxn modelId="{C8C802C0-9654-45C4-8134-A7C043FAC6A9}" type="presParOf" srcId="{3C46E779-B7B6-44C5-8733-CF02D498E6D1}" destId="{BB6BE193-77F6-4360-B102-CE60198C8736}" srcOrd="1" destOrd="0" presId="urn:microsoft.com/office/officeart/2005/8/layout/hList7#1"/>
    <dgm:cxn modelId="{E6D90391-27D9-4C30-A97E-92E1136D6FF5}" type="presParOf" srcId="{3C46E779-B7B6-44C5-8733-CF02D498E6D1}" destId="{55DAF946-C16F-454F-959F-F712DE9852B7}" srcOrd="2" destOrd="0" presId="urn:microsoft.com/office/officeart/2005/8/layout/hList7#1"/>
    <dgm:cxn modelId="{90C14535-5DBB-431C-AF43-66AE695B7810}" type="presParOf" srcId="{3C46E779-B7B6-44C5-8733-CF02D498E6D1}" destId="{8C328672-B656-4879-9318-B0C755EC12D6}" srcOrd="3" destOrd="0" presId="urn:microsoft.com/office/officeart/2005/8/layout/hList7#1"/>
    <dgm:cxn modelId="{4EAF9EC2-EE1A-43FD-B18F-634FFECAAD63}" type="presParOf" srcId="{54F06D5A-0C93-4E73-8A18-DB970895BEB4}" destId="{429A996B-46BE-48DC-B8A3-1E00BEAF3D23}" srcOrd="7" destOrd="0" presId="urn:microsoft.com/office/officeart/2005/8/layout/hList7#1"/>
    <dgm:cxn modelId="{A0381B07-F021-42E4-AB49-66248A88A537}" type="presParOf" srcId="{54F06D5A-0C93-4E73-8A18-DB970895BEB4}" destId="{417CF039-BBD1-4F8B-99D9-6032D09A2CDB}" srcOrd="8" destOrd="0" presId="urn:microsoft.com/office/officeart/2005/8/layout/hList7#1"/>
    <dgm:cxn modelId="{D4CB81AD-1B55-436F-BC68-A8D6CAD2587A}" type="presParOf" srcId="{417CF039-BBD1-4F8B-99D9-6032D09A2CDB}" destId="{E930A813-2ABF-4528-8FD8-DC5D5D4A981E}" srcOrd="0" destOrd="0" presId="urn:microsoft.com/office/officeart/2005/8/layout/hList7#1"/>
    <dgm:cxn modelId="{D4170136-A3CA-47FC-947B-F183C9E81B27}" type="presParOf" srcId="{417CF039-BBD1-4F8B-99D9-6032D09A2CDB}" destId="{0953DB33-C158-4E65-85CF-F1F8AD1238C4}" srcOrd="1" destOrd="0" presId="urn:microsoft.com/office/officeart/2005/8/layout/hList7#1"/>
    <dgm:cxn modelId="{8C70A68B-73F3-4EE0-9D65-A1AB9977E3BC}" type="presParOf" srcId="{417CF039-BBD1-4F8B-99D9-6032D09A2CDB}" destId="{296C20E1-4CBA-436E-89EB-29BC5A964530}" srcOrd="2" destOrd="0" presId="urn:microsoft.com/office/officeart/2005/8/layout/hList7#1"/>
    <dgm:cxn modelId="{14AC2ED3-9E94-4532-9AF4-2E7EEDBA666A}" type="presParOf" srcId="{417CF039-BBD1-4F8B-99D9-6032D09A2CDB}" destId="{19F700A1-0329-4FB1-9B49-A9BCF6444082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6F971B-0893-473D-BE01-2EF0FCE74305}">
      <dsp:nvSpPr>
        <dsp:cNvPr id="0" name=""/>
        <dsp:cNvSpPr/>
      </dsp:nvSpPr>
      <dsp:spPr>
        <a:xfrm>
          <a:off x="3000392" y="0"/>
          <a:ext cx="2606719" cy="1232445"/>
        </a:xfrm>
        <a:prstGeom prst="ellipse">
          <a:avLst/>
        </a:prstGeom>
        <a:gradFill rotWithShape="1">
          <a:gsLst>
            <a:gs pos="0">
              <a:schemeClr val="accent6">
                <a:tint val="30000"/>
                <a:satMod val="250000"/>
              </a:schemeClr>
            </a:gs>
            <a:gs pos="72000">
              <a:schemeClr val="accent6">
                <a:tint val="75000"/>
                <a:satMod val="210000"/>
              </a:schemeClr>
            </a:gs>
            <a:gs pos="100000">
              <a:schemeClr val="accent6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6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accent2">
                  <a:lumMod val="50000"/>
                </a:schemeClr>
              </a:solidFill>
            </a:rPr>
            <a:t>Принцип деятельности </a:t>
          </a:r>
          <a:endParaRPr lang="ru-RU" sz="2000" b="1" i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3382137" y="180487"/>
        <a:ext cx="1843229" cy="871471"/>
      </dsp:txXfrm>
    </dsp:sp>
    <dsp:sp modelId="{0917E8A0-1F5A-4E7C-8892-F129CDB807CE}">
      <dsp:nvSpPr>
        <dsp:cNvPr id="0" name=""/>
        <dsp:cNvSpPr/>
      </dsp:nvSpPr>
      <dsp:spPr>
        <a:xfrm rot="937109">
          <a:off x="5501220" y="770698"/>
          <a:ext cx="198140" cy="41595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5502317" y="845886"/>
        <a:ext cx="138698" cy="249570"/>
      </dsp:txXfrm>
    </dsp:sp>
    <dsp:sp modelId="{F9F254F1-8B4D-49DD-99C6-81686008230A}">
      <dsp:nvSpPr>
        <dsp:cNvPr id="0" name=""/>
        <dsp:cNvSpPr/>
      </dsp:nvSpPr>
      <dsp:spPr>
        <a:xfrm>
          <a:off x="5491674" y="772707"/>
          <a:ext cx="3152323" cy="1232445"/>
        </a:xfrm>
        <a:prstGeom prst="ellipse">
          <a:avLst/>
        </a:prstGeom>
        <a:gradFill rotWithShape="1">
          <a:gsLst>
            <a:gs pos="0">
              <a:schemeClr val="accent6">
                <a:tint val="30000"/>
                <a:satMod val="250000"/>
              </a:schemeClr>
            </a:gs>
            <a:gs pos="72000">
              <a:schemeClr val="accent6">
                <a:tint val="75000"/>
                <a:satMod val="210000"/>
              </a:schemeClr>
            </a:gs>
            <a:gs pos="100000">
              <a:schemeClr val="accent6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6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accent2">
                  <a:lumMod val="50000"/>
                </a:schemeClr>
              </a:solidFill>
            </a:rPr>
            <a:t>Принцип непрерывности </a:t>
          </a:r>
          <a:endParaRPr lang="ru-RU" sz="2000" b="1" i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5953321" y="953194"/>
        <a:ext cx="2229029" cy="871471"/>
      </dsp:txXfrm>
    </dsp:sp>
    <dsp:sp modelId="{35091090-41E9-4571-8F35-95EB187331EE}">
      <dsp:nvSpPr>
        <dsp:cNvPr id="0" name=""/>
        <dsp:cNvSpPr/>
      </dsp:nvSpPr>
      <dsp:spPr>
        <a:xfrm rot="5592253">
          <a:off x="6909295" y="2002675"/>
          <a:ext cx="225078" cy="41595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27199"/>
                <a:satOff val="-1572"/>
                <a:lumOff val="2157"/>
                <a:alphaOff val="0"/>
                <a:tint val="75000"/>
                <a:shade val="85000"/>
                <a:satMod val="230000"/>
              </a:schemeClr>
            </a:gs>
            <a:gs pos="25000">
              <a:schemeClr val="accent2">
                <a:hueOff val="-27199"/>
                <a:satOff val="-1572"/>
                <a:lumOff val="2157"/>
                <a:alphaOff val="0"/>
                <a:tint val="90000"/>
                <a:shade val="70000"/>
                <a:satMod val="220000"/>
              </a:schemeClr>
            </a:gs>
            <a:gs pos="50000">
              <a:schemeClr val="accent2">
                <a:hueOff val="-27199"/>
                <a:satOff val="-1572"/>
                <a:lumOff val="2157"/>
                <a:alphaOff val="0"/>
                <a:tint val="90000"/>
                <a:shade val="58000"/>
                <a:satMod val="225000"/>
              </a:schemeClr>
            </a:gs>
            <a:gs pos="65000">
              <a:schemeClr val="accent2">
                <a:hueOff val="-27199"/>
                <a:satOff val="-1572"/>
                <a:lumOff val="2157"/>
                <a:alphaOff val="0"/>
                <a:tint val="90000"/>
                <a:shade val="58000"/>
                <a:satMod val="225000"/>
              </a:schemeClr>
            </a:gs>
            <a:gs pos="80000">
              <a:schemeClr val="accent2">
                <a:hueOff val="-27199"/>
                <a:satOff val="-1572"/>
                <a:lumOff val="2157"/>
                <a:alphaOff val="0"/>
                <a:tint val="90000"/>
                <a:shade val="69000"/>
                <a:satMod val="220000"/>
              </a:schemeClr>
            </a:gs>
            <a:gs pos="100000">
              <a:schemeClr val="accent2">
                <a:hueOff val="-27199"/>
                <a:satOff val="-1572"/>
                <a:lumOff val="2157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800000">
        <a:off x="6944944" y="2052156"/>
        <a:ext cx="157555" cy="249570"/>
      </dsp:txXfrm>
    </dsp:sp>
    <dsp:sp modelId="{5E0579A4-29B5-4C78-93AD-D200DDB478EE}">
      <dsp:nvSpPr>
        <dsp:cNvPr id="0" name=""/>
        <dsp:cNvSpPr/>
      </dsp:nvSpPr>
      <dsp:spPr>
        <a:xfrm>
          <a:off x="5306241" y="2428885"/>
          <a:ext cx="3337756" cy="1232445"/>
        </a:xfrm>
        <a:prstGeom prst="ellipse">
          <a:avLst/>
        </a:prstGeom>
        <a:gradFill rotWithShape="1">
          <a:gsLst>
            <a:gs pos="0">
              <a:schemeClr val="accent6">
                <a:tint val="30000"/>
                <a:satMod val="250000"/>
              </a:schemeClr>
            </a:gs>
            <a:gs pos="72000">
              <a:schemeClr val="accent6">
                <a:tint val="75000"/>
                <a:satMod val="210000"/>
              </a:schemeClr>
            </a:gs>
            <a:gs pos="100000">
              <a:schemeClr val="accent6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6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accent2">
                  <a:lumMod val="50000"/>
                </a:schemeClr>
              </a:solidFill>
            </a:rPr>
            <a:t>Принцип целостности </a:t>
          </a:r>
          <a:endParaRPr lang="ru-RU" sz="2000" b="1" i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5795044" y="2609372"/>
        <a:ext cx="2360150" cy="871471"/>
      </dsp:txXfrm>
    </dsp:sp>
    <dsp:sp modelId="{3F341021-9FBB-4696-9A1E-E3923F0BC0E7}">
      <dsp:nvSpPr>
        <dsp:cNvPr id="0" name=""/>
        <dsp:cNvSpPr/>
      </dsp:nvSpPr>
      <dsp:spPr>
        <a:xfrm rot="6486607">
          <a:off x="6599165" y="3643911"/>
          <a:ext cx="224200" cy="41595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54397"/>
                <a:satOff val="-3144"/>
                <a:lumOff val="4314"/>
                <a:alphaOff val="0"/>
                <a:tint val="75000"/>
                <a:shade val="85000"/>
                <a:satMod val="230000"/>
              </a:schemeClr>
            </a:gs>
            <a:gs pos="25000">
              <a:schemeClr val="accent2">
                <a:hueOff val="-54397"/>
                <a:satOff val="-3144"/>
                <a:lumOff val="4314"/>
                <a:alphaOff val="0"/>
                <a:tint val="90000"/>
                <a:shade val="70000"/>
                <a:satMod val="220000"/>
              </a:schemeClr>
            </a:gs>
            <a:gs pos="50000">
              <a:schemeClr val="accent2">
                <a:hueOff val="-54397"/>
                <a:satOff val="-3144"/>
                <a:lumOff val="4314"/>
                <a:alphaOff val="0"/>
                <a:tint val="90000"/>
                <a:shade val="58000"/>
                <a:satMod val="225000"/>
              </a:schemeClr>
            </a:gs>
            <a:gs pos="65000">
              <a:schemeClr val="accent2">
                <a:hueOff val="-54397"/>
                <a:satOff val="-3144"/>
                <a:lumOff val="4314"/>
                <a:alphaOff val="0"/>
                <a:tint val="90000"/>
                <a:shade val="58000"/>
                <a:satMod val="225000"/>
              </a:schemeClr>
            </a:gs>
            <a:gs pos="80000">
              <a:schemeClr val="accent2">
                <a:hueOff val="-54397"/>
                <a:satOff val="-3144"/>
                <a:lumOff val="4314"/>
                <a:alphaOff val="0"/>
                <a:tint val="90000"/>
                <a:shade val="69000"/>
                <a:satMod val="220000"/>
              </a:schemeClr>
            </a:gs>
            <a:gs pos="100000">
              <a:schemeClr val="accent2">
                <a:hueOff val="-54397"/>
                <a:satOff val="-3144"/>
                <a:lumOff val="4314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800000">
        <a:off x="6643249" y="3695137"/>
        <a:ext cx="156940" cy="249570"/>
      </dsp:txXfrm>
    </dsp:sp>
    <dsp:sp modelId="{B06F1EC5-44D9-48E0-90E4-C843F6D705DC}">
      <dsp:nvSpPr>
        <dsp:cNvPr id="0" name=""/>
        <dsp:cNvSpPr/>
      </dsp:nvSpPr>
      <dsp:spPr>
        <a:xfrm>
          <a:off x="4868498" y="4053966"/>
          <a:ext cx="3150289" cy="1232445"/>
        </a:xfrm>
        <a:prstGeom prst="ellipse">
          <a:avLst/>
        </a:prstGeom>
        <a:gradFill rotWithShape="1">
          <a:gsLst>
            <a:gs pos="0">
              <a:schemeClr val="accent6">
                <a:tint val="30000"/>
                <a:satMod val="250000"/>
              </a:schemeClr>
            </a:gs>
            <a:gs pos="72000">
              <a:schemeClr val="accent6">
                <a:tint val="75000"/>
                <a:satMod val="210000"/>
              </a:schemeClr>
            </a:gs>
            <a:gs pos="100000">
              <a:schemeClr val="accent6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6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accent2">
                  <a:lumMod val="50000"/>
                </a:schemeClr>
              </a:solidFill>
            </a:rPr>
            <a:t>Принцип минимакса </a:t>
          </a:r>
          <a:endParaRPr lang="ru-RU" sz="2000" b="1" i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5329847" y="4234453"/>
        <a:ext cx="2227591" cy="871471"/>
      </dsp:txXfrm>
    </dsp:sp>
    <dsp:sp modelId="{84E2F637-3BDB-4008-B03F-93E146994ACD}">
      <dsp:nvSpPr>
        <dsp:cNvPr id="0" name=""/>
        <dsp:cNvSpPr/>
      </dsp:nvSpPr>
      <dsp:spPr>
        <a:xfrm rot="10800000">
          <a:off x="4214842" y="4429154"/>
          <a:ext cx="526761" cy="41595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81596"/>
                <a:satOff val="-4716"/>
                <a:lumOff val="6471"/>
                <a:alphaOff val="0"/>
                <a:tint val="75000"/>
                <a:shade val="85000"/>
                <a:satMod val="230000"/>
              </a:schemeClr>
            </a:gs>
            <a:gs pos="25000">
              <a:schemeClr val="accent2">
                <a:hueOff val="-81596"/>
                <a:satOff val="-4716"/>
                <a:lumOff val="6471"/>
                <a:alphaOff val="0"/>
                <a:tint val="90000"/>
                <a:shade val="70000"/>
                <a:satMod val="220000"/>
              </a:schemeClr>
            </a:gs>
            <a:gs pos="50000">
              <a:schemeClr val="accent2">
                <a:hueOff val="-81596"/>
                <a:satOff val="-4716"/>
                <a:lumOff val="6471"/>
                <a:alphaOff val="0"/>
                <a:tint val="90000"/>
                <a:shade val="58000"/>
                <a:satMod val="225000"/>
              </a:schemeClr>
            </a:gs>
            <a:gs pos="65000">
              <a:schemeClr val="accent2">
                <a:hueOff val="-81596"/>
                <a:satOff val="-4716"/>
                <a:lumOff val="6471"/>
                <a:alphaOff val="0"/>
                <a:tint val="90000"/>
                <a:shade val="58000"/>
                <a:satMod val="225000"/>
              </a:schemeClr>
            </a:gs>
            <a:gs pos="80000">
              <a:schemeClr val="accent2">
                <a:hueOff val="-81596"/>
                <a:satOff val="-4716"/>
                <a:lumOff val="6471"/>
                <a:alphaOff val="0"/>
                <a:tint val="90000"/>
                <a:shade val="69000"/>
                <a:satMod val="220000"/>
              </a:schemeClr>
            </a:gs>
            <a:gs pos="100000">
              <a:schemeClr val="accent2">
                <a:hueOff val="-81596"/>
                <a:satOff val="-4716"/>
                <a:lumOff val="6471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800000">
        <a:off x="4339627" y="4512344"/>
        <a:ext cx="401976" cy="249570"/>
      </dsp:txXfrm>
    </dsp:sp>
    <dsp:sp modelId="{9BFCCE8D-19E4-4452-B31F-38BE56A20841}">
      <dsp:nvSpPr>
        <dsp:cNvPr id="0" name=""/>
        <dsp:cNvSpPr/>
      </dsp:nvSpPr>
      <dsp:spPr>
        <a:xfrm>
          <a:off x="1142052" y="4053966"/>
          <a:ext cx="3069046" cy="1232445"/>
        </a:xfrm>
        <a:prstGeom prst="ellipse">
          <a:avLst/>
        </a:prstGeom>
        <a:gradFill rotWithShape="1">
          <a:gsLst>
            <a:gs pos="0">
              <a:schemeClr val="accent6">
                <a:tint val="30000"/>
                <a:satMod val="250000"/>
              </a:schemeClr>
            </a:gs>
            <a:gs pos="72000">
              <a:schemeClr val="accent6">
                <a:tint val="75000"/>
                <a:satMod val="210000"/>
              </a:schemeClr>
            </a:gs>
            <a:gs pos="100000">
              <a:schemeClr val="accent6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6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accent2">
                  <a:lumMod val="50000"/>
                </a:schemeClr>
              </a:solidFill>
            </a:rPr>
            <a:t>Принцип психологической комфортности </a:t>
          </a:r>
          <a:endParaRPr lang="ru-RU" sz="2000" b="1" i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1591503" y="4234453"/>
        <a:ext cx="2170144" cy="871471"/>
      </dsp:txXfrm>
    </dsp:sp>
    <dsp:sp modelId="{A5D238AF-9C58-4524-9613-E1BBFCD09467}">
      <dsp:nvSpPr>
        <dsp:cNvPr id="0" name=""/>
        <dsp:cNvSpPr/>
      </dsp:nvSpPr>
      <dsp:spPr>
        <a:xfrm rot="14279381">
          <a:off x="2084460" y="3692423"/>
          <a:ext cx="221807" cy="41595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108794"/>
                <a:satOff val="-6288"/>
                <a:lumOff val="8627"/>
                <a:alphaOff val="0"/>
                <a:tint val="75000"/>
                <a:shade val="85000"/>
                <a:satMod val="230000"/>
              </a:schemeClr>
            </a:gs>
            <a:gs pos="25000">
              <a:schemeClr val="accent2">
                <a:hueOff val="-108794"/>
                <a:satOff val="-6288"/>
                <a:lumOff val="8627"/>
                <a:alphaOff val="0"/>
                <a:tint val="90000"/>
                <a:shade val="70000"/>
                <a:satMod val="220000"/>
              </a:schemeClr>
            </a:gs>
            <a:gs pos="50000">
              <a:schemeClr val="accent2">
                <a:hueOff val="-108794"/>
                <a:satOff val="-6288"/>
                <a:lumOff val="8627"/>
                <a:alphaOff val="0"/>
                <a:tint val="90000"/>
                <a:shade val="58000"/>
                <a:satMod val="225000"/>
              </a:schemeClr>
            </a:gs>
            <a:gs pos="65000">
              <a:schemeClr val="accent2">
                <a:hueOff val="-108794"/>
                <a:satOff val="-6288"/>
                <a:lumOff val="8627"/>
                <a:alphaOff val="0"/>
                <a:tint val="90000"/>
                <a:shade val="58000"/>
                <a:satMod val="225000"/>
              </a:schemeClr>
            </a:gs>
            <a:gs pos="80000">
              <a:schemeClr val="accent2">
                <a:hueOff val="-108794"/>
                <a:satOff val="-6288"/>
                <a:lumOff val="8627"/>
                <a:alphaOff val="0"/>
                <a:tint val="90000"/>
                <a:shade val="69000"/>
                <a:satMod val="220000"/>
              </a:schemeClr>
            </a:gs>
            <a:gs pos="100000">
              <a:schemeClr val="accent2">
                <a:hueOff val="-108794"/>
                <a:satOff val="-6288"/>
                <a:lumOff val="8627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800000">
        <a:off x="2135367" y="3803825"/>
        <a:ext cx="155265" cy="249570"/>
      </dsp:txXfrm>
    </dsp:sp>
    <dsp:sp modelId="{9882ED14-5171-4AE0-B677-F18F28FFABAC}">
      <dsp:nvSpPr>
        <dsp:cNvPr id="0" name=""/>
        <dsp:cNvSpPr/>
      </dsp:nvSpPr>
      <dsp:spPr>
        <a:xfrm>
          <a:off x="0" y="2500337"/>
          <a:ext cx="3410742" cy="1232445"/>
        </a:xfrm>
        <a:prstGeom prst="ellipse">
          <a:avLst/>
        </a:prstGeom>
        <a:gradFill rotWithShape="1">
          <a:gsLst>
            <a:gs pos="0">
              <a:schemeClr val="accent6">
                <a:tint val="30000"/>
                <a:satMod val="250000"/>
              </a:schemeClr>
            </a:gs>
            <a:gs pos="72000">
              <a:schemeClr val="accent6">
                <a:tint val="75000"/>
                <a:satMod val="210000"/>
              </a:schemeClr>
            </a:gs>
            <a:gs pos="100000">
              <a:schemeClr val="accent6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6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accent2">
                  <a:lumMod val="50000"/>
                </a:schemeClr>
              </a:solidFill>
            </a:rPr>
            <a:t>Принцип вариативности </a:t>
          </a:r>
          <a:endParaRPr lang="ru-RU" sz="2000" b="1" i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499492" y="2680824"/>
        <a:ext cx="2411758" cy="871471"/>
      </dsp:txXfrm>
    </dsp:sp>
    <dsp:sp modelId="{A2FEBEEE-F23E-4745-A472-35E43B3FACAB}">
      <dsp:nvSpPr>
        <dsp:cNvPr id="0" name=""/>
        <dsp:cNvSpPr/>
      </dsp:nvSpPr>
      <dsp:spPr>
        <a:xfrm rot="15755238">
          <a:off x="1461539" y="2052625"/>
          <a:ext cx="264938" cy="41595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135993"/>
                <a:satOff val="-7860"/>
                <a:lumOff val="10784"/>
                <a:alphaOff val="0"/>
                <a:tint val="75000"/>
                <a:shade val="85000"/>
                <a:satMod val="230000"/>
              </a:schemeClr>
            </a:gs>
            <a:gs pos="25000">
              <a:schemeClr val="accent2">
                <a:hueOff val="-135993"/>
                <a:satOff val="-7860"/>
                <a:lumOff val="10784"/>
                <a:alphaOff val="0"/>
                <a:tint val="90000"/>
                <a:shade val="70000"/>
                <a:satMod val="220000"/>
              </a:schemeClr>
            </a:gs>
            <a:gs pos="50000">
              <a:schemeClr val="accent2">
                <a:hueOff val="-135993"/>
                <a:satOff val="-7860"/>
                <a:lumOff val="10784"/>
                <a:alphaOff val="0"/>
                <a:tint val="90000"/>
                <a:shade val="58000"/>
                <a:satMod val="225000"/>
              </a:schemeClr>
            </a:gs>
            <a:gs pos="65000">
              <a:schemeClr val="accent2">
                <a:hueOff val="-135993"/>
                <a:satOff val="-7860"/>
                <a:lumOff val="10784"/>
                <a:alphaOff val="0"/>
                <a:tint val="90000"/>
                <a:shade val="58000"/>
                <a:satMod val="225000"/>
              </a:schemeClr>
            </a:gs>
            <a:gs pos="80000">
              <a:schemeClr val="accent2">
                <a:hueOff val="-135993"/>
                <a:satOff val="-7860"/>
                <a:lumOff val="10784"/>
                <a:alphaOff val="0"/>
                <a:tint val="90000"/>
                <a:shade val="69000"/>
                <a:satMod val="220000"/>
              </a:schemeClr>
            </a:gs>
            <a:gs pos="100000">
              <a:schemeClr val="accent2">
                <a:hueOff val="-135993"/>
                <a:satOff val="-7860"/>
                <a:lumOff val="10784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800000">
        <a:off x="1506407" y="2175223"/>
        <a:ext cx="185457" cy="249570"/>
      </dsp:txXfrm>
    </dsp:sp>
    <dsp:sp modelId="{F6337D9B-BD0B-4C1F-848F-B8B509E0893C}">
      <dsp:nvSpPr>
        <dsp:cNvPr id="0" name=""/>
        <dsp:cNvSpPr/>
      </dsp:nvSpPr>
      <dsp:spPr>
        <a:xfrm>
          <a:off x="0" y="773767"/>
          <a:ext cx="2961479" cy="1232445"/>
        </a:xfrm>
        <a:prstGeom prst="ellipse">
          <a:avLst/>
        </a:prstGeom>
        <a:gradFill rotWithShape="1">
          <a:gsLst>
            <a:gs pos="0">
              <a:schemeClr val="accent6">
                <a:tint val="30000"/>
                <a:satMod val="250000"/>
              </a:schemeClr>
            </a:gs>
            <a:gs pos="72000">
              <a:schemeClr val="accent6">
                <a:tint val="75000"/>
                <a:satMod val="210000"/>
              </a:schemeClr>
            </a:gs>
            <a:gs pos="100000">
              <a:schemeClr val="accent6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6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accent2">
                  <a:lumMod val="50000"/>
                </a:schemeClr>
              </a:solidFill>
            </a:rPr>
            <a:t>Принцип творчества </a:t>
          </a:r>
          <a:endParaRPr lang="ru-RU" sz="2000" b="1" i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433699" y="954254"/>
        <a:ext cx="2094081" cy="871471"/>
      </dsp:txXfrm>
    </dsp:sp>
    <dsp:sp modelId="{EFDD5FBE-D47F-4B4A-9BFE-C553EBE4D5FE}">
      <dsp:nvSpPr>
        <dsp:cNvPr id="0" name=""/>
        <dsp:cNvSpPr/>
      </dsp:nvSpPr>
      <dsp:spPr>
        <a:xfrm rot="20680325">
          <a:off x="2813813" y="782074"/>
          <a:ext cx="252139" cy="41595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163191"/>
                <a:satOff val="-9432"/>
                <a:lumOff val="12941"/>
                <a:alphaOff val="0"/>
                <a:tint val="75000"/>
                <a:shade val="85000"/>
                <a:satMod val="230000"/>
              </a:schemeClr>
            </a:gs>
            <a:gs pos="25000">
              <a:schemeClr val="accent2">
                <a:hueOff val="-163191"/>
                <a:satOff val="-9432"/>
                <a:lumOff val="12941"/>
                <a:alphaOff val="0"/>
                <a:tint val="90000"/>
                <a:shade val="70000"/>
                <a:satMod val="220000"/>
              </a:schemeClr>
            </a:gs>
            <a:gs pos="50000">
              <a:schemeClr val="accent2">
                <a:hueOff val="-163191"/>
                <a:satOff val="-9432"/>
                <a:lumOff val="12941"/>
                <a:alphaOff val="0"/>
                <a:tint val="90000"/>
                <a:shade val="58000"/>
                <a:satMod val="225000"/>
              </a:schemeClr>
            </a:gs>
            <a:gs pos="65000">
              <a:schemeClr val="accent2">
                <a:hueOff val="-163191"/>
                <a:satOff val="-9432"/>
                <a:lumOff val="12941"/>
                <a:alphaOff val="0"/>
                <a:tint val="90000"/>
                <a:shade val="58000"/>
                <a:satMod val="225000"/>
              </a:schemeClr>
            </a:gs>
            <a:gs pos="80000">
              <a:schemeClr val="accent2">
                <a:hueOff val="-163191"/>
                <a:satOff val="-9432"/>
                <a:lumOff val="12941"/>
                <a:alphaOff val="0"/>
                <a:tint val="90000"/>
                <a:shade val="69000"/>
                <a:satMod val="220000"/>
              </a:schemeClr>
            </a:gs>
            <a:gs pos="100000">
              <a:schemeClr val="accent2">
                <a:hueOff val="-163191"/>
                <a:satOff val="-9432"/>
                <a:lumOff val="12941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2815158" y="875262"/>
        <a:ext cx="176497" cy="2495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4AA03A-92C3-4096-8A8B-BE5D25D1A5CE}">
      <dsp:nvSpPr>
        <dsp:cNvPr id="0" name=""/>
        <dsp:cNvSpPr/>
      </dsp:nvSpPr>
      <dsp:spPr>
        <a:xfrm>
          <a:off x="4157" y="0"/>
          <a:ext cx="1662555" cy="578647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30000"/>
                <a:satMod val="250000"/>
              </a:schemeClr>
            </a:gs>
            <a:gs pos="72000">
              <a:schemeClr val="accent6">
                <a:tint val="75000"/>
                <a:satMod val="210000"/>
              </a:schemeClr>
            </a:gs>
            <a:gs pos="100000">
              <a:schemeClr val="accent6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6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accent2">
                  <a:lumMod val="50000"/>
                </a:schemeClr>
              </a:solidFill>
              <a:latin typeface="+mj-lt"/>
            </a:rPr>
            <a:t>1. </a:t>
          </a:r>
          <a:r>
            <a:rPr lang="ru-RU" sz="1800" b="1" i="1" kern="1200" dirty="0" err="1" smtClean="0">
              <a:solidFill>
                <a:schemeClr val="accent2">
                  <a:lumMod val="50000"/>
                </a:schemeClr>
              </a:solidFill>
              <a:latin typeface="+mj-lt"/>
            </a:rPr>
            <a:t>Учебно</a:t>
          </a:r>
          <a:endParaRPr lang="ru-RU" sz="1800" b="1" i="1" kern="1200" dirty="0" smtClean="0">
            <a:solidFill>
              <a:schemeClr val="accent2">
                <a:lumMod val="50000"/>
              </a:schemeClr>
            </a:solidFill>
            <a:latin typeface="+mj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err="1" smtClean="0">
              <a:solidFill>
                <a:schemeClr val="accent2">
                  <a:lumMod val="50000"/>
                </a:schemeClr>
              </a:solidFill>
              <a:latin typeface="+mj-lt"/>
            </a:rPr>
            <a:t>познаватель</a:t>
          </a:r>
          <a:endParaRPr lang="ru-RU" sz="1800" b="1" i="1" kern="1200" dirty="0" smtClean="0">
            <a:solidFill>
              <a:schemeClr val="accent2">
                <a:lumMod val="50000"/>
              </a:schemeClr>
            </a:solidFill>
            <a:latin typeface="+mj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err="1" smtClean="0">
              <a:solidFill>
                <a:schemeClr val="accent2">
                  <a:lumMod val="50000"/>
                </a:schemeClr>
              </a:solidFill>
              <a:latin typeface="+mj-lt"/>
            </a:rPr>
            <a:t>ные</a:t>
          </a:r>
          <a:r>
            <a:rPr lang="ru-RU" sz="1800" b="1" i="1" kern="1200" dirty="0" smtClean="0">
              <a:solidFill>
                <a:schemeClr val="accent2">
                  <a:lumMod val="50000"/>
                </a:schemeClr>
              </a:solidFill>
              <a:latin typeface="+mj-lt"/>
            </a:rPr>
            <a:t> мотивы (т. е.  осознание «для чего мне необходимо изучить этот объект»)</a:t>
          </a:r>
          <a:endParaRPr lang="ru-RU" sz="1800" b="1" i="1" kern="1200" dirty="0">
            <a:solidFill>
              <a:schemeClr val="accent2">
                <a:lumMod val="50000"/>
              </a:schemeClr>
            </a:solidFill>
            <a:latin typeface="+mj-lt"/>
          </a:endParaRPr>
        </a:p>
      </dsp:txBody>
      <dsp:txXfrm>
        <a:off x="4157" y="2314591"/>
        <a:ext cx="1662555" cy="2314591"/>
      </dsp:txXfrm>
    </dsp:sp>
    <dsp:sp modelId="{AA40596D-E102-45AB-836F-181FAADADA1A}">
      <dsp:nvSpPr>
        <dsp:cNvPr id="0" name=""/>
        <dsp:cNvSpPr/>
      </dsp:nvSpPr>
      <dsp:spPr>
        <a:xfrm>
          <a:off x="109247" y="262385"/>
          <a:ext cx="1562802" cy="192689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654AC3BD-C556-42B6-AE3C-C3E19875B505}">
      <dsp:nvSpPr>
        <dsp:cNvPr id="0" name=""/>
        <dsp:cNvSpPr/>
      </dsp:nvSpPr>
      <dsp:spPr>
        <a:xfrm>
          <a:off x="1716589" y="0"/>
          <a:ext cx="1662555" cy="578647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accent2">
                  <a:lumMod val="50000"/>
                </a:schemeClr>
              </a:solidFill>
              <a:latin typeface="+mj-lt"/>
            </a:rPr>
            <a:t>2. Действие </a:t>
          </a:r>
          <a:r>
            <a:rPr lang="ru-RU" sz="1800" b="1" i="1" kern="1200" dirty="0" err="1" smtClean="0">
              <a:solidFill>
                <a:schemeClr val="accent2">
                  <a:lumMod val="50000"/>
                </a:schemeClr>
              </a:solidFill>
              <a:latin typeface="+mj-lt"/>
            </a:rPr>
            <a:t>целеполагания</a:t>
          </a:r>
          <a:r>
            <a:rPr lang="ru-RU" sz="1800" b="1" i="1" kern="1200" dirty="0" smtClean="0">
              <a:solidFill>
                <a:schemeClr val="accent2">
                  <a:lumMod val="50000"/>
                </a:schemeClr>
              </a:solidFill>
              <a:latin typeface="+mj-lt"/>
            </a:rPr>
            <a:t>  («что я должен сделать…»: выбор средств и методов)</a:t>
          </a:r>
          <a:endParaRPr lang="ru-RU" sz="1800" b="1" i="1" kern="1200" dirty="0">
            <a:solidFill>
              <a:schemeClr val="accent2">
                <a:lumMod val="50000"/>
              </a:schemeClr>
            </a:solidFill>
            <a:latin typeface="+mj-lt"/>
          </a:endParaRPr>
        </a:p>
      </dsp:txBody>
      <dsp:txXfrm>
        <a:off x="1716589" y="2314591"/>
        <a:ext cx="1662555" cy="2314591"/>
      </dsp:txXfrm>
    </dsp:sp>
    <dsp:sp modelId="{20E98129-F92F-4C06-B47D-8A5467B3334D}">
      <dsp:nvSpPr>
        <dsp:cNvPr id="0" name=""/>
        <dsp:cNvSpPr/>
      </dsp:nvSpPr>
      <dsp:spPr>
        <a:xfrm>
          <a:off x="1766466" y="347188"/>
          <a:ext cx="1562802" cy="192689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5114A092-3181-4500-9BAE-A5BFC2390130}">
      <dsp:nvSpPr>
        <dsp:cNvPr id="0" name=""/>
        <dsp:cNvSpPr/>
      </dsp:nvSpPr>
      <dsp:spPr>
        <a:xfrm>
          <a:off x="3429021" y="0"/>
          <a:ext cx="1928830" cy="578647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30000"/>
                <a:satMod val="250000"/>
              </a:schemeClr>
            </a:gs>
            <a:gs pos="72000">
              <a:schemeClr val="accent4">
                <a:tint val="75000"/>
                <a:satMod val="210000"/>
              </a:schemeClr>
            </a:gs>
            <a:gs pos="100000">
              <a:schemeClr val="accent4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4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solidFill>
                <a:schemeClr val="accent2">
                  <a:lumMod val="50000"/>
                </a:schemeClr>
              </a:solidFill>
            </a:rPr>
            <a:t>3. Планирование решения («как и в какой последователь </a:t>
          </a:r>
          <a:r>
            <a:rPr lang="ru-RU" sz="1800" b="1" i="0" kern="1200" dirty="0" err="1" smtClean="0">
              <a:solidFill>
                <a:schemeClr val="accent2">
                  <a:lumMod val="50000"/>
                </a:schemeClr>
              </a:solidFill>
            </a:rPr>
            <a:t>ности</a:t>
          </a:r>
          <a:r>
            <a:rPr lang="ru-RU" sz="1800" b="1" i="0" kern="1200" dirty="0" smtClean="0">
              <a:solidFill>
                <a:schemeClr val="accent2">
                  <a:lumMod val="50000"/>
                </a:schemeClr>
              </a:solidFill>
            </a:rPr>
            <a:t> я должен решить задачу»)</a:t>
          </a:r>
          <a:endParaRPr lang="ru-RU" sz="1800" b="1" i="0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3429021" y="2314591"/>
        <a:ext cx="1928830" cy="2314591"/>
      </dsp:txXfrm>
    </dsp:sp>
    <dsp:sp modelId="{DC3FC624-6165-420F-B6B9-83A1C71C3FA1}">
      <dsp:nvSpPr>
        <dsp:cNvPr id="0" name=""/>
        <dsp:cNvSpPr/>
      </dsp:nvSpPr>
      <dsp:spPr>
        <a:xfrm>
          <a:off x="3612035" y="347188"/>
          <a:ext cx="1562802" cy="1926897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DFEBC99-B814-42A4-97ED-7B03382E92B3}">
      <dsp:nvSpPr>
        <dsp:cNvPr id="0" name=""/>
        <dsp:cNvSpPr/>
      </dsp:nvSpPr>
      <dsp:spPr>
        <a:xfrm>
          <a:off x="5365832" y="0"/>
          <a:ext cx="1662555" cy="578647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accent2">
                  <a:lumMod val="50000"/>
                </a:schemeClr>
              </a:solidFill>
            </a:rPr>
            <a:t>4. Решение задач  </a:t>
          </a:r>
          <a:endParaRPr lang="ru-RU" sz="1800" b="1" i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5365832" y="2314591"/>
        <a:ext cx="1662555" cy="2314591"/>
      </dsp:txXfrm>
    </dsp:sp>
    <dsp:sp modelId="{8C328672-B656-4879-9318-B0C755EC12D6}">
      <dsp:nvSpPr>
        <dsp:cNvPr id="0" name=""/>
        <dsp:cNvSpPr/>
      </dsp:nvSpPr>
      <dsp:spPr>
        <a:xfrm>
          <a:off x="5457605" y="347188"/>
          <a:ext cx="1562802" cy="1926897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930A813-2ABF-4528-8FD8-DC5D5D4A981E}">
      <dsp:nvSpPr>
        <dsp:cNvPr id="0" name=""/>
        <dsp:cNvSpPr/>
      </dsp:nvSpPr>
      <dsp:spPr>
        <a:xfrm>
          <a:off x="7120161" y="0"/>
          <a:ext cx="1662555" cy="578647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30000"/>
                <a:satMod val="250000"/>
              </a:schemeClr>
            </a:gs>
            <a:gs pos="72000">
              <a:schemeClr val="accent6">
                <a:tint val="75000"/>
                <a:satMod val="210000"/>
              </a:schemeClr>
            </a:gs>
            <a:gs pos="100000">
              <a:schemeClr val="accent6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6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 smtClean="0">
              <a:solidFill>
                <a:srgbClr val="002060"/>
              </a:solidFill>
            </a:rPr>
            <a:t>5</a:t>
          </a:r>
          <a:r>
            <a:rPr lang="ru-RU" sz="1800" b="1" i="0" kern="1200" dirty="0" smtClean="0">
              <a:solidFill>
                <a:srgbClr val="002060"/>
              </a:solidFill>
            </a:rPr>
            <a:t>. </a:t>
          </a:r>
          <a:r>
            <a:rPr lang="ru-RU" sz="1600" b="1" i="0" kern="1200" dirty="0" smtClean="0">
              <a:solidFill>
                <a:schemeClr val="accent2">
                  <a:lumMod val="50000"/>
                </a:schemeClr>
              </a:solidFill>
            </a:rPr>
            <a:t>5.Рефлексивно-оценочные действия  </a:t>
          </a:r>
          <a:r>
            <a:rPr lang="ru-RU" sz="1800" b="1" i="0" kern="1200" dirty="0" smtClean="0">
              <a:solidFill>
                <a:schemeClr val="accent2">
                  <a:lumMod val="50000"/>
                </a:schemeClr>
              </a:solidFill>
            </a:rPr>
            <a:t>(«все и правильно ли я сделал, что еще необходимо сделать, чтобы достигнуть цели»)</a:t>
          </a:r>
          <a:endParaRPr lang="ru-RU" sz="1800" b="1" i="0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7120161" y="2314591"/>
        <a:ext cx="1662555" cy="2314591"/>
      </dsp:txXfrm>
    </dsp:sp>
    <dsp:sp modelId="{19F700A1-0329-4FB1-9B49-A9BCF6444082}">
      <dsp:nvSpPr>
        <dsp:cNvPr id="0" name=""/>
        <dsp:cNvSpPr/>
      </dsp:nvSpPr>
      <dsp:spPr>
        <a:xfrm>
          <a:off x="7170037" y="347188"/>
          <a:ext cx="1562802" cy="1926897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F2ED403-CE54-44F9-B4AC-70E1B4DE1994}">
      <dsp:nvSpPr>
        <dsp:cNvPr id="0" name=""/>
        <dsp:cNvSpPr/>
      </dsp:nvSpPr>
      <dsp:spPr>
        <a:xfrm>
          <a:off x="397310" y="4870895"/>
          <a:ext cx="8083924" cy="867971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260F9A-FD01-4AD5-AFE9-61DC21001FA6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42BD93-46DD-4A3A-B6CC-4270BEAA2F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46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E5679C7-4B47-4DFC-A8A2-948175C89C77}" type="slidenum">
              <a:rPr lang="ru-RU"/>
              <a:pPr/>
              <a:t>4</a:t>
            </a:fld>
            <a:endParaRPr lang="ru-RU"/>
          </a:p>
        </p:txBody>
      </p:sp>
      <p:sp>
        <p:nvSpPr>
          <p:cNvPr id="276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B42CE4B9-411D-4601-B8E3-F57F475C325D}" type="slidenum">
              <a:rPr lang="ru-RU" smtClean="0"/>
              <a:pPr/>
              <a:t>31</a:t>
            </a:fld>
            <a:endParaRPr lang="ru-RU" smtClean="0"/>
          </a:p>
        </p:txBody>
      </p:sp>
      <p:sp>
        <p:nvSpPr>
          <p:cNvPr id="552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53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DA0EFC11-DD48-49A4-8DED-A297A4F5792C}" type="slidenum">
              <a:rPr lang="ru-RU" smtClean="0"/>
              <a:pPr/>
              <a:t>33</a:t>
            </a:fld>
            <a:endParaRPr lang="ru-RU" smtClean="0"/>
          </a:p>
        </p:txBody>
      </p:sp>
      <p:sp>
        <p:nvSpPr>
          <p:cNvPr id="604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04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8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7BA592D-D109-4F7A-A752-ABEB7C0E6385}" type="slidenum">
              <a:rPr lang="ru-RU" smtClean="0">
                <a:latin typeface="Arial" pitchFamily="34" charset="0"/>
              </a:rPr>
              <a:pPr/>
              <a:t>47</a:t>
            </a:fld>
            <a:endParaRPr lang="ru-RU" smtClean="0">
              <a:latin typeface="Arial" pitchFamily="34" charset="0"/>
            </a:endParaRPr>
          </a:p>
        </p:txBody>
      </p:sp>
      <p:sp>
        <p:nvSpPr>
          <p:cNvPr id="471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28675" y="449263"/>
            <a:ext cx="5200650" cy="39020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4813" cy="4114800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F6670D03-53B6-4DAE-B761-B607E40CCA25}" type="slidenum">
              <a:rPr lang="ru-RU" smtClean="0"/>
              <a:pPr/>
              <a:t>49</a:t>
            </a:fld>
            <a:endParaRPr lang="ru-RU" smtClean="0"/>
          </a:p>
        </p:txBody>
      </p:sp>
      <p:sp>
        <p:nvSpPr>
          <p:cNvPr id="727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727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04F53E09-53C1-4393-A56F-70F74F7AE57E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59393" name="Text Box 1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defRPr/>
            </a:pPr>
            <a:fld id="{938CE9E2-58D3-47FA-8C2F-BB2FC8642914}" type="slidenum">
              <a:rPr lang="ru-RU">
                <a:solidFill>
                  <a:srgbClr val="000000"/>
                </a:solidFill>
                <a:latin typeface="+mn-lt" charset="0"/>
              </a:rPr>
              <a:pPr hangingPunct="1">
                <a:lnSpc>
                  <a:spcPct val="100000"/>
                </a:lnSpc>
                <a:defRPr/>
              </a:pPr>
              <a:t>12</a:t>
            </a:fld>
            <a:endParaRPr lang="ru-RU">
              <a:solidFill>
                <a:srgbClr val="000000"/>
              </a:solidFill>
              <a:latin typeface="+mn-lt" charset="0"/>
            </a:endParaRPr>
          </a:p>
        </p:txBody>
      </p:sp>
      <p:sp>
        <p:nvSpPr>
          <p:cNvPr id="593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93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88" cy="1588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</a:pPr>
            <a:endParaRPr lang="ru-RU" sz="2000" smtClean="0">
              <a:latin typeface="Arial" charset="0"/>
              <a:ea typeface="Microsoft YaHei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58CECE5-E364-4D90-B171-2D2E0318EC19}" type="slidenum">
              <a:rPr lang="ru-RU" smtClean="0">
                <a:latin typeface="Arial" pitchFamily="34" charset="0"/>
              </a:rPr>
              <a:pPr/>
              <a:t>15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САША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217FE48-CFCC-476A-92AB-35AD10122337}" type="slidenum">
              <a:rPr lang="ru-RU" smtClean="0">
                <a:latin typeface="Arial" pitchFamily="34" charset="0"/>
              </a:rPr>
              <a:pPr/>
              <a:t>18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FC39169C-6CC0-4862-ADC3-2183B6B5C03D}" type="slidenum">
              <a:rPr lang="ru-RU" smtClean="0"/>
              <a:pPr/>
              <a:t>19</a:t>
            </a:fld>
            <a:endParaRPr lang="ru-RU" smtClean="0"/>
          </a:p>
        </p:txBody>
      </p: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  <p:txBody>
          <a:bodyPr lIns="90000" tIns="45000" rIns="90000" bIns="45000" anchor="b"/>
          <a:lstStyle/>
          <a:p>
            <a:pPr algn="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2CF30FDA-96FF-4877-A8BD-A53C11BB8F81}" type="slidenum">
              <a:rPr lang="ru-RU" sz="1200">
                <a:solidFill>
                  <a:srgbClr val="000000"/>
                </a:solidFill>
                <a:latin typeface="+mn-lt" charset="0"/>
              </a:rPr>
              <a:pPr algn="r" hangingPunct="1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19</a:t>
            </a:fld>
            <a:endParaRPr lang="ru-RU" sz="1200">
              <a:solidFill>
                <a:srgbClr val="000000"/>
              </a:solidFill>
              <a:latin typeface="+mn-lt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  <p:txBody>
          <a:bodyPr lIns="90000" tIns="45000" rIns="90000" bIns="45000" anchor="b"/>
          <a:lstStyle/>
          <a:p>
            <a:pPr algn="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CE6FC0BB-62C6-488F-87AF-8F1A5A412DF5}" type="slidenum">
              <a:rPr lang="ru-RU" sz="1200">
                <a:solidFill>
                  <a:srgbClr val="000000"/>
                </a:solidFill>
                <a:latin typeface="+mn-lt" charset="0"/>
              </a:rPr>
              <a:pPr algn="r" hangingPunct="1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19</a:t>
            </a:fld>
            <a:endParaRPr lang="ru-RU" sz="1200">
              <a:solidFill>
                <a:srgbClr val="000000"/>
              </a:solidFill>
              <a:latin typeface="+mn-lt" charset="0"/>
            </a:endParaRPr>
          </a:p>
        </p:txBody>
      </p:sp>
      <p:sp>
        <p:nvSpPr>
          <p:cNvPr id="5018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0182" name="Text Box 4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88" cy="1588"/>
          </a:xfrm>
          <a:noFill/>
          <a:ln/>
        </p:spPr>
        <p:txBody>
          <a:bodyPr lIns="90000" tIns="45000" rIns="90000" bIns="45000"/>
          <a:lstStyle/>
          <a:p>
            <a:pPr eaLnBrk="1" hangingPunct="1">
              <a:spcBef>
                <a:spcPct val="0"/>
              </a:spcBef>
            </a:pPr>
            <a:r>
              <a:rPr lang="ru-RU" sz="2000" smtClean="0">
                <a:latin typeface="Arial" charset="0"/>
                <a:ea typeface="Microsoft YaHei" charset="-122"/>
              </a:rPr>
              <a:t>	</a:t>
            </a:r>
          </a:p>
          <a:p>
            <a:pPr eaLnBrk="1" hangingPunct="1">
              <a:spcBef>
                <a:spcPct val="0"/>
              </a:spcBef>
            </a:pPr>
            <a:r>
              <a:rPr lang="ru-RU" sz="2000" b="1" smtClean="0">
                <a:latin typeface="Arial" charset="0"/>
                <a:ea typeface="Microsoft YaHei" charset="-122"/>
              </a:rPr>
              <a:t>	</a:t>
            </a:r>
            <a:r>
              <a:rPr lang="ru-RU" sz="2000" b="1" i="1" smtClean="0">
                <a:latin typeface="Arial" charset="0"/>
                <a:ea typeface="Microsoft YaHei" charset="-122"/>
              </a:rPr>
              <a:t>Системно-деятельностный подход </a:t>
            </a:r>
            <a:r>
              <a:rPr lang="ru-RU" sz="2000" i="1" smtClean="0">
                <a:latin typeface="Arial" charset="0"/>
                <a:ea typeface="Microsoft YaHei" charset="-122"/>
              </a:rPr>
              <a:t> </a:t>
            </a:r>
            <a:r>
              <a:rPr lang="ru-RU" sz="2000" smtClean="0">
                <a:latin typeface="Arial" charset="0"/>
                <a:ea typeface="Microsoft YaHei" charset="-122"/>
              </a:rPr>
              <a:t>служит основой  реализации основной образовательной программы начального общего образования  и предполагает ориентацию на достижение основного результата – развитие личности обучающегося на основе универсальных учебных действий познания и освоения мира, признание  решающей роли содержания образования и способов организации образовательной деятельности и учебного сотрудничества в достижении целей личностного и социального развития обучающихся.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168027BA-C9DA-4F00-A9D3-6D0880AE70F1}" type="slidenum">
              <a:rPr lang="ru-RU" smtClean="0"/>
              <a:pPr/>
              <a:t>24</a:t>
            </a:fld>
            <a:endParaRPr lang="ru-RU" smtClean="0"/>
          </a:p>
        </p:txBody>
      </p:sp>
      <p:sp>
        <p:nvSpPr>
          <p:cNvPr id="614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14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87F76C9-52FF-4D60-9F37-38C78489B30C}" type="slidenum">
              <a:rPr lang="ru-RU" smtClean="0"/>
              <a:pPr/>
              <a:t>25</a:t>
            </a:fld>
            <a:endParaRPr lang="ru-RU" smtClean="0"/>
          </a:p>
        </p:txBody>
      </p:sp>
      <p:sp>
        <p:nvSpPr>
          <p:cNvPr id="624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246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EF7F29E6-0BC1-4E92-BAE1-9C906AB7BE1F}" type="slidenum">
              <a:rPr lang="ru-RU" smtClean="0"/>
              <a:pPr/>
              <a:t>26</a:t>
            </a:fld>
            <a:endParaRPr lang="ru-RU" smtClean="0"/>
          </a:p>
        </p:txBody>
      </p:sp>
      <p:sp>
        <p:nvSpPr>
          <p:cNvPr id="634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34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6400800" cy="487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533400" y="1611313"/>
            <a:ext cx="8191500" cy="4713287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47AFBC-AF0D-45E9-AAEE-02768EC4B5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5" Type="http://schemas.openxmlformats.org/officeDocument/2006/relationships/image" Target="../media/image17.png"/><Relationship Id="rId10" Type="http://schemas.openxmlformats.org/officeDocument/2006/relationships/image" Target="../media/image22.wmf"/><Relationship Id="rId4" Type="http://schemas.openxmlformats.org/officeDocument/2006/relationships/image" Target="../media/image16.wmf"/><Relationship Id="rId9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712968" cy="39604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5400" b="1" i="1" dirty="0" smtClean="0"/>
              <a:t/>
            </a:r>
            <a:br>
              <a:rPr lang="ru-RU" sz="5400" b="1" i="1" dirty="0" smtClean="0"/>
            </a:br>
            <a:r>
              <a:rPr lang="ru-RU" sz="5400" b="1" i="1" dirty="0" smtClean="0"/>
              <a:t>Системно-</a:t>
            </a:r>
            <a:r>
              <a:rPr lang="ru-RU" sz="5400" b="1" i="1" dirty="0" err="1" smtClean="0"/>
              <a:t>деятельностный</a:t>
            </a:r>
            <a:r>
              <a:rPr lang="ru-RU" sz="5400" b="1" i="1" dirty="0" smtClean="0"/>
              <a:t> </a:t>
            </a:r>
            <a:r>
              <a:rPr lang="ru-RU" sz="5400" b="1" i="1" dirty="0" smtClean="0"/>
              <a:t/>
            </a:r>
            <a:br>
              <a:rPr lang="ru-RU" sz="5400" b="1" i="1" dirty="0" smtClean="0"/>
            </a:br>
            <a:r>
              <a:rPr lang="ru-RU" sz="5400" b="1" i="1" dirty="0" smtClean="0"/>
              <a:t>подход </a:t>
            </a:r>
            <a:br>
              <a:rPr lang="ru-RU" sz="5400" b="1" i="1" dirty="0" smtClean="0"/>
            </a:br>
            <a:r>
              <a:rPr lang="ru-RU" sz="5400" b="1" i="1" dirty="0" smtClean="0"/>
              <a:t>на уроках русского языка</a:t>
            </a:r>
            <a:endParaRPr lang="ru-RU" sz="54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5157192"/>
            <a:ext cx="7488832" cy="122413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dirty="0" smtClean="0"/>
              <a:t>Бондаренко </a:t>
            </a:r>
            <a:r>
              <a:rPr lang="ru-RU" dirty="0" smtClean="0"/>
              <a:t>Н.В</a:t>
            </a:r>
            <a:r>
              <a:rPr lang="ru-RU" dirty="0"/>
              <a:t>.</a:t>
            </a:r>
            <a:endParaRPr lang="ru-RU" dirty="0" smtClean="0"/>
          </a:p>
          <a:p>
            <a:pPr algn="ctr"/>
            <a:r>
              <a:rPr lang="ru-RU" dirty="0" smtClean="0"/>
              <a:t> учитель русского  языка и литературы, </a:t>
            </a:r>
          </a:p>
          <a:p>
            <a:pPr algn="ctr"/>
            <a:r>
              <a:rPr lang="ru-RU" dirty="0" smtClean="0"/>
              <a:t>МКОУ </a:t>
            </a:r>
            <a:r>
              <a:rPr lang="ru-RU" dirty="0" err="1" smtClean="0"/>
              <a:t>Палецкой</a:t>
            </a:r>
            <a:r>
              <a:rPr lang="ru-RU" dirty="0" smtClean="0"/>
              <a:t> СОШ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Victoria\Мои документы\Заготовки презентации 1\66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Схема 3"/>
          <p:cNvGraphicFramePr/>
          <p:nvPr/>
        </p:nvGraphicFramePr>
        <p:xfrm>
          <a:off x="214282" y="1000108"/>
          <a:ext cx="8643998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316" name="TextBox 5"/>
          <p:cNvSpPr txBox="1">
            <a:spLocks noChangeArrowheads="1"/>
          </p:cNvSpPr>
          <p:nvPr/>
        </p:nvSpPr>
        <p:spPr bwMode="auto">
          <a:xfrm>
            <a:off x="571500" y="285750"/>
            <a:ext cx="8143875" cy="584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C00000"/>
                </a:solidFill>
              </a:rPr>
              <a:t>Система дидактических принципов</a:t>
            </a:r>
            <a:endParaRPr lang="ru-RU" sz="3200">
              <a:solidFill>
                <a:srgbClr val="C00000"/>
              </a:solidFill>
            </a:endParaRPr>
          </a:p>
        </p:txBody>
      </p:sp>
      <p:pic>
        <p:nvPicPr>
          <p:cNvPr id="7" name="Picture 1" descr="Личная подпись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43240" y="2285992"/>
            <a:ext cx="2762269" cy="22145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7" name="Picture 8" descr="bd07223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600" y="1196752"/>
            <a:ext cx="1295400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160" descr="pe02647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572000"/>
            <a:ext cx="1828800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5" name="Oval 7"/>
          <p:cNvSpPr>
            <a:spLocks noChangeArrowheads="1"/>
          </p:cNvSpPr>
          <p:nvPr/>
        </p:nvSpPr>
        <p:spPr bwMode="auto">
          <a:xfrm>
            <a:off x="228600" y="1752600"/>
            <a:ext cx="3048000" cy="26670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</a:rPr>
              <a:t>Процесс обучения есть</a:t>
            </a:r>
          </a:p>
          <a:p>
            <a:pPr algn="ctr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</a:rPr>
              <a:t>всегда обучение</a:t>
            </a:r>
          </a:p>
          <a:p>
            <a:pPr algn="ctr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</a:rPr>
              <a:t> деятельности. </a:t>
            </a:r>
          </a:p>
          <a:p>
            <a:pPr algn="ctr"/>
            <a:endParaRPr lang="ru-RU" b="0" dirty="0"/>
          </a:p>
        </p:txBody>
      </p:sp>
      <p:sp>
        <p:nvSpPr>
          <p:cNvPr id="53256" name="Oval 8"/>
          <p:cNvSpPr>
            <a:spLocks noChangeArrowheads="1"/>
          </p:cNvSpPr>
          <p:nvPr/>
        </p:nvSpPr>
        <p:spPr bwMode="auto">
          <a:xfrm>
            <a:off x="2514600" y="2667000"/>
            <a:ext cx="3048000" cy="26670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</a:rPr>
              <a:t>Сам процесс учения </a:t>
            </a:r>
          </a:p>
          <a:p>
            <a:pPr algn="ctr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</a:rPr>
              <a:t>должен быть </a:t>
            </a:r>
          </a:p>
          <a:p>
            <a:pPr algn="ctr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</a:rPr>
              <a:t>творческим </a:t>
            </a:r>
          </a:p>
          <a:p>
            <a:pPr algn="ctr"/>
            <a:endParaRPr lang="ru-RU" b="0" dirty="0"/>
          </a:p>
        </p:txBody>
      </p:sp>
      <p:sp>
        <p:nvSpPr>
          <p:cNvPr id="53257" name="Oval 9"/>
          <p:cNvSpPr>
            <a:spLocks noChangeArrowheads="1"/>
          </p:cNvSpPr>
          <p:nvPr/>
        </p:nvSpPr>
        <p:spPr bwMode="auto">
          <a:xfrm>
            <a:off x="5029200" y="3048000"/>
            <a:ext cx="3886200" cy="32004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i="1" dirty="0">
              <a:solidFill>
                <a:srgbClr val="0000FF"/>
              </a:solidFill>
            </a:endParaRPr>
          </a:p>
          <a:p>
            <a:pPr algn="ctr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</a:rPr>
              <a:t>Обучение деятельности </a:t>
            </a:r>
          </a:p>
          <a:p>
            <a:pPr algn="ctr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</a:rPr>
              <a:t>предполагает </a:t>
            </a:r>
          </a:p>
          <a:p>
            <a:pPr algn="ctr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</a:rPr>
              <a:t>совместную </a:t>
            </a:r>
          </a:p>
          <a:p>
            <a:pPr algn="ctr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</a:rPr>
              <a:t>учебно-познавательную</a:t>
            </a:r>
          </a:p>
          <a:p>
            <a:pPr algn="ctr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</a:rPr>
              <a:t> деятельность группы </a:t>
            </a:r>
          </a:p>
          <a:p>
            <a:pPr algn="ctr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</a:rPr>
              <a:t>учащихся под </a:t>
            </a:r>
          </a:p>
          <a:p>
            <a:pPr algn="ctr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</a:rPr>
              <a:t>руководством учителя. </a:t>
            </a:r>
          </a:p>
          <a:p>
            <a:pPr algn="ctr"/>
            <a:endParaRPr lang="ru-RU" b="0" dirty="0"/>
          </a:p>
        </p:txBody>
      </p:sp>
      <p:sp>
        <p:nvSpPr>
          <p:cNvPr id="10255" name="Rectangle 2"/>
          <p:cNvSpPr>
            <a:spLocks noChangeArrowheads="1"/>
          </p:cNvSpPr>
          <p:nvPr/>
        </p:nvSpPr>
        <p:spPr bwMode="auto">
          <a:xfrm>
            <a:off x="611560" y="332656"/>
            <a:ext cx="7696200" cy="838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b"/>
          <a:lstStyle/>
          <a:p>
            <a:r>
              <a:rPr lang="ru-RU" sz="2900" b="0" dirty="0">
                <a:solidFill>
                  <a:schemeClr val="tx2"/>
                </a:solidFill>
                <a:latin typeface="Arial Black" pitchFamily="34" charset="0"/>
              </a:rPr>
              <a:t>Основные положения технологии </a:t>
            </a:r>
            <a:br>
              <a:rPr lang="ru-RU" sz="2900" b="0" dirty="0">
                <a:solidFill>
                  <a:schemeClr val="tx2"/>
                </a:solidFill>
                <a:latin typeface="Arial Black" pitchFamily="34" charset="0"/>
              </a:rPr>
            </a:br>
            <a:r>
              <a:rPr lang="ru-RU" sz="2900" b="0" dirty="0" err="1">
                <a:solidFill>
                  <a:schemeClr val="tx2"/>
                </a:solidFill>
                <a:latin typeface="Arial Black" pitchFamily="34" charset="0"/>
              </a:rPr>
              <a:t>деятельностного</a:t>
            </a:r>
            <a:r>
              <a:rPr lang="ru-RU" sz="2900" b="0" dirty="0">
                <a:solidFill>
                  <a:schemeClr val="tx2"/>
                </a:solidFill>
                <a:latin typeface="Arial Black" pitchFamily="34" charset="0"/>
              </a:rPr>
              <a:t> метода обучения. 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5" grpId="0" animBg="1"/>
      <p:bldP spid="53256" grpId="0" animBg="1"/>
      <p:bldP spid="5325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143000"/>
            <a:ext cx="8229600" cy="10668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Характер обучения - </a:t>
            </a:r>
          </a:p>
        </p:txBody>
      </p:sp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457200" y="2249488"/>
            <a:ext cx="8229600" cy="43243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45000" rIns="90000" bIns="45000"/>
          <a:lstStyle/>
          <a:p>
            <a:pPr algn="just" hangingPunct="1">
              <a:lnSpc>
                <a:spcPct val="100000"/>
              </a:lnSpc>
              <a:spcBef>
                <a:spcPts val="300"/>
              </a:spcBef>
              <a:spcAft>
                <a:spcPts val="142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поисковый: освоение нового происходит на основе решения учебной задачи (проблемы) с помощью преобразования способов действий, конструирования новых, помимо предложенных учителем.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 descr="BD06663_"/>
          <p:cNvPicPr>
            <a:picLocks noGrp="1" noChangeAspect="1" noChangeArrowheads="1"/>
          </p:cNvPicPr>
          <p:nvPr>
            <p:ph type="clipArt"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10200" y="3068638"/>
            <a:ext cx="3733800" cy="3238500"/>
          </a:xfrm>
        </p:spPr>
      </p:pic>
      <p:sp>
        <p:nvSpPr>
          <p:cNvPr id="24582" name="Oval 6"/>
          <p:cNvSpPr>
            <a:spLocks noChangeArrowheads="1"/>
          </p:cNvSpPr>
          <p:nvPr/>
        </p:nvSpPr>
        <p:spPr bwMode="auto">
          <a:xfrm>
            <a:off x="2195513" y="549275"/>
            <a:ext cx="4537075" cy="266541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60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Меня учат</a:t>
            </a:r>
          </a:p>
        </p:txBody>
      </p:sp>
      <p:sp>
        <p:nvSpPr>
          <p:cNvPr id="24583" name="Oval 7"/>
          <p:cNvSpPr>
            <a:spLocks noChangeArrowheads="1"/>
          </p:cNvSpPr>
          <p:nvPr/>
        </p:nvSpPr>
        <p:spPr bwMode="auto">
          <a:xfrm>
            <a:off x="1187450" y="3213100"/>
            <a:ext cx="4105275" cy="3095625"/>
          </a:xfrm>
          <a:prstGeom prst="ellipse">
            <a:avLst/>
          </a:prstGeom>
          <a:gradFill rotWithShape="1">
            <a:gsLst>
              <a:gs pos="0">
                <a:srgbClr val="ECD73A"/>
              </a:gs>
              <a:gs pos="100000">
                <a:srgbClr val="6D631B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6000" b="1" dirty="0">
                <a:solidFill>
                  <a:srgbClr val="C00000"/>
                </a:solidFill>
                <a:latin typeface="+mj-lt"/>
              </a:rPr>
              <a:t>Я учусь!</a:t>
            </a:r>
          </a:p>
        </p:txBody>
      </p:sp>
      <p:sp>
        <p:nvSpPr>
          <p:cNvPr id="8199" name="Line 8"/>
          <p:cNvSpPr>
            <a:spLocks noChangeShapeType="1"/>
          </p:cNvSpPr>
          <p:nvPr/>
        </p:nvSpPr>
        <p:spPr bwMode="auto">
          <a:xfrm flipH="1">
            <a:off x="2195513" y="404813"/>
            <a:ext cx="4464050" cy="2808287"/>
          </a:xfrm>
          <a:prstGeom prst="line">
            <a:avLst/>
          </a:prstGeom>
          <a:noFill/>
          <a:ln w="79375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8200" name="Line 9"/>
          <p:cNvSpPr>
            <a:spLocks noChangeShapeType="1"/>
          </p:cNvSpPr>
          <p:nvPr/>
        </p:nvSpPr>
        <p:spPr bwMode="auto">
          <a:xfrm>
            <a:off x="3059113" y="404813"/>
            <a:ext cx="3313112" cy="3095625"/>
          </a:xfrm>
          <a:prstGeom prst="line">
            <a:avLst/>
          </a:prstGeom>
          <a:noFill/>
          <a:ln w="79375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ru-RU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animBg="1"/>
      <p:bldP spid="2458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142875"/>
            <a:ext cx="8534151" cy="95408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Сравнительная таблица 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«Критерии анализа уроков РО и ТО»</a:t>
            </a:r>
            <a:endParaRPr lang="en-US" sz="28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56397" name="Group 77"/>
          <p:cNvGraphicFramePr>
            <a:graphicFrameLocks noGrp="1"/>
          </p:cNvGraphicFramePr>
          <p:nvPr>
            <p:ph idx="1"/>
          </p:nvPr>
        </p:nvGraphicFramePr>
        <p:xfrm>
          <a:off x="142875" y="1214438"/>
          <a:ext cx="8858312" cy="5612765"/>
        </p:xfrm>
        <a:graphic>
          <a:graphicData uri="http://schemas.openxmlformats.org/drawingml/2006/table">
            <a:tbl>
              <a:tblPr/>
              <a:tblGrid>
                <a:gridCol w="4432234"/>
                <a:gridCol w="4426078"/>
              </a:tblGrid>
              <a:tr h="492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ФГОС н.п.</a:t>
                      </a:r>
                      <a:endParaRPr kumimoji="0" 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6699FF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6699FF"/>
                        </a:gs>
                        <a:gs pos="100000">
                          <a:srgbClr val="6699FF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1800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парадигма ЗУН </a:t>
                      </a:r>
                      <a:r>
                        <a:rPr lang="ru-RU" sz="1600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ТО</a:t>
                      </a: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6699FF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6699FF"/>
                        </a:gs>
                        <a:gs pos="100000">
                          <a:srgbClr val="6699FF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18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1. Цели и задачи задаются с тенденцией передачи функции от учителя к ученику.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18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Цели урока задаются только учителем без </a:t>
                      </a:r>
                      <a:r>
                        <a:rPr lang="ru-RU" sz="1800" b="1" i="1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целеполагания</a:t>
                      </a:r>
                      <a:r>
                        <a:rPr lang="ru-RU" sz="18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 у учащихся.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18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2. Учитель систематически обучает детей осуществлять рефлексивное действие 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18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Учитель не обучает детей рефлексии, сам не реализует рефлексивную функцию в обучении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18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3. На уроке используются разнообразные формы, методы, приемы обучения, повышающие степень активности учащихся в учеб.</a:t>
                      </a:r>
                      <a:r>
                        <a:rPr lang="ru-RU" sz="1800" b="1" i="1" kern="12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процессе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18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Формы и методы урока однообразные, не вызывающие субъективную позицию ученика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18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4. Учитель владеет технологией диалога, обучает учащихся ставить и адресовать вопросы.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18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Диалоговые формы на уроке не используются (или используются неэффективно)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18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5. Учитель эффективно (адекватно цели урока) сочетает репродуктивную и проблемную формы обучения, учит детей работать по правилу и творчески.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18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Учитель реализует преимущественно репродуктивную форму обучения, не умеет ее сочетать с проблемной (не владеет методикой постановки и решения проблемы)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142875"/>
            <a:ext cx="8390135" cy="95408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Сравнительная таблица 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«Критерии анализа уроков РО и ТО»</a:t>
            </a:r>
            <a:endParaRPr lang="en-US" sz="24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56397" name="Group 77"/>
          <p:cNvGraphicFramePr>
            <a:graphicFrameLocks noGrp="1"/>
          </p:cNvGraphicFramePr>
          <p:nvPr>
            <p:ph idx="1"/>
          </p:nvPr>
        </p:nvGraphicFramePr>
        <p:xfrm>
          <a:off x="142875" y="1285875"/>
          <a:ext cx="8858312" cy="5429885"/>
        </p:xfrm>
        <a:graphic>
          <a:graphicData uri="http://schemas.openxmlformats.org/drawingml/2006/table">
            <a:tbl>
              <a:tblPr/>
              <a:tblGrid>
                <a:gridCol w="4432234"/>
                <a:gridCol w="4426078"/>
              </a:tblGrid>
              <a:tr h="492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ФГОС</a:t>
                      </a:r>
                      <a:endParaRPr kumimoji="0" 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6699FF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6699FF"/>
                        </a:gs>
                        <a:gs pos="100000">
                          <a:srgbClr val="6699FF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парадигма ЗУН</a:t>
                      </a:r>
                      <a:endParaRPr kumimoji="0" 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6699FF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6699FF"/>
                        </a:gs>
                        <a:gs pos="100000">
                          <a:srgbClr val="6699FF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6. На уроке задаются задачи и четкие критерии самоконтроля и самооценки 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Контроль и оценку осуществляет сам учитель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7. Учитель добивается осмысления учебного материала всеми учащимися, используя для этого специальные приемы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Учитель не использует специальных приемов осмысления учебного материала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8. Учитель стремится оценивать реальное продвижение каждого ученика, поощряет и поддерживает минимальные успехи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В оценке знаний ученика ориентируется только на общие критерии, не учитывая минимальных индивидуальных продвижений, не поощряя их.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9240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9. Учитель специально планирует коммуникативные задачи урока.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Коммуникативные ситуации специально не планируются, возникают и реализуются стихийно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8247260" cy="95408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</a:rPr>
              <a:t>Сравнительная таблица </a:t>
            </a:r>
            <a:b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</a:rPr>
              <a:t>«Критерии анализа уроков РО и ТО»</a:t>
            </a:r>
            <a:endParaRPr lang="en-US" sz="32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56397" name="Group 77"/>
          <p:cNvGraphicFramePr>
            <a:graphicFrameLocks noGrp="1"/>
          </p:cNvGraphicFramePr>
          <p:nvPr>
            <p:ph idx="1"/>
          </p:nvPr>
        </p:nvGraphicFramePr>
        <p:xfrm>
          <a:off x="142875" y="1905000"/>
          <a:ext cx="8858312" cy="4424045"/>
        </p:xfrm>
        <a:graphic>
          <a:graphicData uri="http://schemas.openxmlformats.org/drawingml/2006/table">
            <a:tbl>
              <a:tblPr/>
              <a:tblGrid>
                <a:gridCol w="4432234"/>
                <a:gridCol w="4426078"/>
              </a:tblGrid>
              <a:tr h="492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ФГОС</a:t>
                      </a:r>
                      <a:endParaRPr kumimoji="0" 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6699FF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6699FF"/>
                        </a:gs>
                        <a:gs pos="100000">
                          <a:srgbClr val="6699FF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1800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парадигма ЗУН</a:t>
                      </a:r>
                      <a:endParaRPr kumimoji="0" 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6699FF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6699FF"/>
                        </a:gs>
                        <a:gs pos="100000">
                          <a:srgbClr val="6699FF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10. Учитель принимает, поощряет, выражаемую учеником, собственную позицию, иное мнение, обучает корректным формам их выражения.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Учитель не склонен принимать другое решение, не поддерживает стремление учеников к спору, дискуссии.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11. Стиль, тон отношений, задаваемый на уроке, создают атмосферу сотрудничества, сотворчества, психологического комфорта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Система отношений, атмосфера урока подавляют возможности совместной продуктивной деятельности.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12. На уроке осуществляется глубокое личностное воздействие 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Личностное воздействие не реализуется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6200" y="1412875"/>
            <a:ext cx="4464050" cy="504031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1800" dirty="0" smtClean="0"/>
              <a:t>   </a:t>
            </a:r>
            <a:r>
              <a:rPr lang="ru-RU" b="1" dirty="0" smtClean="0"/>
              <a:t>Традиционный взгляд на урок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1.</a:t>
            </a:r>
            <a:r>
              <a:rPr lang="en-US" sz="2400" dirty="0" smtClean="0"/>
              <a:t> </a:t>
            </a:r>
            <a:r>
              <a:rPr lang="ru-RU" sz="2400" dirty="0" err="1" smtClean="0"/>
              <a:t>Дом.задание</a:t>
            </a:r>
            <a:r>
              <a:rPr lang="ru-RU" sz="2400" dirty="0" smtClean="0"/>
              <a:t>: </a:t>
            </a:r>
            <a:r>
              <a:rPr lang="ru-RU" sz="2400" dirty="0" smtClean="0">
                <a:solidFill>
                  <a:srgbClr val="FF3300"/>
                </a:solidFill>
              </a:rPr>
              <a:t>«Перескажи…»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400" dirty="0" smtClean="0">
              <a:solidFill>
                <a:srgbClr val="FF33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2. Тема: </a:t>
            </a:r>
            <a:r>
              <a:rPr lang="ru-RU" sz="2400" dirty="0" smtClean="0">
                <a:solidFill>
                  <a:srgbClr val="FF3300"/>
                </a:solidFill>
              </a:rPr>
              <a:t>«Сегодня мы будем изучать …»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4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3.Объяснение:  </a:t>
            </a:r>
            <a:r>
              <a:rPr lang="ru-RU" sz="2400" dirty="0" smtClean="0">
                <a:solidFill>
                  <a:srgbClr val="FF3300"/>
                </a:solidFill>
              </a:rPr>
              <a:t>«Итак, слушайте внимательно…»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400" dirty="0" smtClean="0">
              <a:solidFill>
                <a:srgbClr val="FF33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4.Закрепление: </a:t>
            </a:r>
            <a:r>
              <a:rPr lang="ru-RU" sz="2400" dirty="0" smtClean="0">
                <a:solidFill>
                  <a:srgbClr val="FF3300"/>
                </a:solidFill>
              </a:rPr>
              <a:t>«Повторите что…? Когда…?»</a:t>
            </a:r>
          </a:p>
        </p:txBody>
      </p:sp>
      <p:sp>
        <p:nvSpPr>
          <p:cNvPr id="199683" name="Rectangle 3"/>
          <p:cNvSpPr>
            <a:spLocks noChangeArrowheads="1"/>
          </p:cNvSpPr>
          <p:nvPr/>
        </p:nvSpPr>
        <p:spPr bwMode="auto">
          <a:xfrm>
            <a:off x="4606925" y="1511300"/>
            <a:ext cx="4537075" cy="53467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533400" indent="-533400"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ru-RU" sz="2400" dirty="0"/>
              <a:t>    </a:t>
            </a:r>
            <a:r>
              <a:rPr lang="ru-RU" sz="2800" b="1" dirty="0"/>
              <a:t>Проблемно-диалогический урок</a:t>
            </a:r>
          </a:p>
          <a:p>
            <a:pPr marL="533400" indent="-5334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ru-RU" sz="2400" dirty="0"/>
              <a:t>1.Постановка проблемы:         -</a:t>
            </a:r>
            <a:r>
              <a:rPr lang="ru-RU" sz="2400" dirty="0">
                <a:solidFill>
                  <a:srgbClr val="299410"/>
                </a:solidFill>
              </a:rPr>
              <a:t>«С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одной стороны… , но с другой стороны …»;        -«Что вас удивляет? …»   -«Какой возникает вопрос? (проблема)» </a:t>
            </a:r>
          </a:p>
          <a:p>
            <a:pPr marL="533400" indent="-5334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ru-RU" sz="2400" dirty="0"/>
              <a:t>2.Актуализация: </a:t>
            </a:r>
            <a:r>
              <a:rPr lang="ru-RU" sz="2400" dirty="0">
                <a:solidFill>
                  <a:srgbClr val="299410"/>
                </a:solidFill>
              </a:rPr>
              <a:t>«Вспомните, что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мы уже знаем по этой проблеме?»</a:t>
            </a:r>
          </a:p>
          <a:p>
            <a:pPr marL="533400" indent="-5334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ru-RU" sz="2400" dirty="0"/>
              <a:t>3. Поиск решения: </a:t>
            </a:r>
            <a:r>
              <a:rPr lang="ru-RU" sz="2400" dirty="0">
                <a:solidFill>
                  <a:srgbClr val="299410"/>
                </a:solidFill>
              </a:rPr>
              <a:t>«По тексту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определите …»</a:t>
            </a:r>
          </a:p>
          <a:p>
            <a:pPr marL="533400" indent="-5334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ru-RU" sz="2400" dirty="0"/>
              <a:t>4. Решение: </a:t>
            </a:r>
            <a:r>
              <a:rPr lang="ru-RU" sz="2400" dirty="0">
                <a:solidFill>
                  <a:srgbClr val="299410"/>
                </a:solidFill>
              </a:rPr>
              <a:t>«Как мы можем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ответить на наш вопрос?»</a:t>
            </a:r>
          </a:p>
        </p:txBody>
      </p:sp>
      <p:sp>
        <p:nvSpPr>
          <p:cNvPr id="199684" name="Line 4"/>
          <p:cNvSpPr>
            <a:spLocks noChangeShapeType="1"/>
          </p:cNvSpPr>
          <p:nvPr/>
        </p:nvSpPr>
        <p:spPr bwMode="auto">
          <a:xfrm flipV="1">
            <a:off x="3132138" y="2708275"/>
            <a:ext cx="1871662" cy="1296988"/>
          </a:xfrm>
          <a:prstGeom prst="line">
            <a:avLst/>
          </a:prstGeom>
          <a:noFill/>
          <a:ln w="76200">
            <a:solidFill>
              <a:srgbClr val="2B03F5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9685" name="Line 5"/>
          <p:cNvSpPr>
            <a:spLocks noChangeShapeType="1"/>
          </p:cNvSpPr>
          <p:nvPr/>
        </p:nvSpPr>
        <p:spPr bwMode="auto">
          <a:xfrm flipV="1">
            <a:off x="3563938" y="6165850"/>
            <a:ext cx="1152525" cy="0"/>
          </a:xfrm>
          <a:prstGeom prst="line">
            <a:avLst/>
          </a:prstGeom>
          <a:noFill/>
          <a:ln w="76200">
            <a:solidFill>
              <a:srgbClr val="2B03F5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9686" name="Line 6"/>
          <p:cNvSpPr>
            <a:spLocks noChangeShapeType="1"/>
          </p:cNvSpPr>
          <p:nvPr/>
        </p:nvSpPr>
        <p:spPr bwMode="auto">
          <a:xfrm>
            <a:off x="3635375" y="4797425"/>
            <a:ext cx="1223963" cy="503238"/>
          </a:xfrm>
          <a:prstGeom prst="line">
            <a:avLst/>
          </a:prstGeom>
          <a:noFill/>
          <a:ln w="76200">
            <a:solidFill>
              <a:srgbClr val="2B03F5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9687" name="Line 7"/>
          <p:cNvSpPr>
            <a:spLocks noChangeShapeType="1"/>
          </p:cNvSpPr>
          <p:nvPr/>
        </p:nvSpPr>
        <p:spPr bwMode="auto">
          <a:xfrm>
            <a:off x="3132138" y="2636838"/>
            <a:ext cx="1871662" cy="1584325"/>
          </a:xfrm>
          <a:prstGeom prst="line">
            <a:avLst/>
          </a:prstGeom>
          <a:noFill/>
          <a:ln w="76200">
            <a:solidFill>
              <a:srgbClr val="2B03F5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179512" y="0"/>
            <a:ext cx="8358188" cy="14033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/>
            <a:r>
              <a:rPr lang="ru-RU" sz="3200" dirty="0">
                <a:solidFill>
                  <a:schemeClr val="tx2"/>
                </a:solidFill>
              </a:rPr>
              <a:t>Проблемно-диалогическая технология</a:t>
            </a:r>
            <a:r>
              <a:rPr lang="ru-RU" sz="3200" b="1" dirty="0">
                <a:solidFill>
                  <a:schemeClr val="tx2"/>
                </a:solidFill>
              </a:rPr>
              <a:t/>
            </a:r>
            <a:br>
              <a:rPr lang="ru-RU" sz="3200" b="1" dirty="0">
                <a:solidFill>
                  <a:schemeClr val="tx2"/>
                </a:solidFill>
              </a:rPr>
            </a:br>
            <a:r>
              <a:rPr lang="ru-RU" sz="2000" dirty="0">
                <a:solidFill>
                  <a:schemeClr val="tx2"/>
                </a:solidFill>
              </a:rPr>
              <a:t>Цель - обучить самостоятельному решению проблем</a:t>
            </a:r>
            <a:r>
              <a:rPr lang="en-US" sz="2000" dirty="0">
                <a:solidFill>
                  <a:schemeClr val="tx2"/>
                </a:solidFill>
              </a:rPr>
              <a:t> (</a:t>
            </a:r>
            <a:r>
              <a:rPr lang="ru-RU" sz="2000" dirty="0">
                <a:solidFill>
                  <a:schemeClr val="tx2"/>
                </a:solidFill>
              </a:rPr>
              <a:t>ФГОС)</a:t>
            </a:r>
            <a:br>
              <a:rPr lang="ru-RU" sz="2000" dirty="0">
                <a:solidFill>
                  <a:schemeClr val="tx2"/>
                </a:solidFill>
              </a:rPr>
            </a:br>
            <a:r>
              <a:rPr lang="ru-RU" sz="2000" dirty="0">
                <a:solidFill>
                  <a:schemeClr val="tx2"/>
                </a:solidFill>
              </a:rPr>
              <a:t>Средство - открытие знаний вместе с детьми</a:t>
            </a:r>
            <a:endParaRPr lang="ru-RU" sz="20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6300192" y="944563"/>
            <a:ext cx="223224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2000" i="1" dirty="0"/>
              <a:t>Е.Л.Мельникова</a:t>
            </a:r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3886200" y="2154238"/>
            <a:ext cx="5514975" cy="4378325"/>
            <a:chOff x="2448" y="1357"/>
            <a:chExt cx="3474" cy="2758"/>
          </a:xfrm>
        </p:grpSpPr>
        <p:pic>
          <p:nvPicPr>
            <p:cNvPr id="34829" name="Picture 2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70" y="3205"/>
              <a:ext cx="410" cy="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30" name="Picture 2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74" y="2642"/>
              <a:ext cx="2986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31" name="Picture 2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448" y="2606"/>
              <a:ext cx="383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32" name="Picture 2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748" y="1413"/>
              <a:ext cx="3012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33" name="Picture 2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474" y="1357"/>
              <a:ext cx="358" cy="3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34" name="Picture 2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832" y="3307"/>
              <a:ext cx="3090" cy="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35" name="Picture 27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474" y="3744"/>
              <a:ext cx="358" cy="3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36" name="Picture 28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832" y="3802"/>
              <a:ext cx="2688" cy="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AutoShape 60"/>
          <p:cNvSpPr>
            <a:spLocks noChangeArrowheads="1"/>
          </p:cNvSpPr>
          <p:nvPr/>
        </p:nvSpPr>
        <p:spPr bwMode="auto">
          <a:xfrm>
            <a:off x="468313" y="2636838"/>
            <a:ext cx="4011612" cy="1008062"/>
          </a:xfrm>
          <a:prstGeom prst="wedgeRoundRectCallout">
            <a:avLst>
              <a:gd name="adj1" fmla="val 96014"/>
              <a:gd name="adj2" fmla="val -55468"/>
              <a:gd name="adj3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800" b="1" dirty="0">
                <a:solidFill>
                  <a:srgbClr val="FF6600"/>
                </a:solidFill>
              </a:rPr>
              <a:t>Регулятивные      УУД</a:t>
            </a:r>
            <a:endParaRPr lang="ru-RU" sz="2800" dirty="0">
              <a:solidFill>
                <a:srgbClr val="FF6600"/>
              </a:solidFill>
            </a:endParaRPr>
          </a:p>
        </p:txBody>
      </p:sp>
      <p:sp>
        <p:nvSpPr>
          <p:cNvPr id="20" name="AutoShape 60"/>
          <p:cNvSpPr>
            <a:spLocks noChangeArrowheads="1"/>
          </p:cNvSpPr>
          <p:nvPr/>
        </p:nvSpPr>
        <p:spPr bwMode="auto">
          <a:xfrm>
            <a:off x="454025" y="3970338"/>
            <a:ext cx="4013200" cy="1008062"/>
          </a:xfrm>
          <a:prstGeom prst="wedgeRoundRectCallout">
            <a:avLst>
              <a:gd name="adj1" fmla="val 70116"/>
              <a:gd name="adj2" fmla="val -91227"/>
              <a:gd name="adj3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800" b="1" i="1">
                <a:solidFill>
                  <a:schemeClr val="accent2">
                    <a:lumMod val="50000"/>
                  </a:schemeClr>
                </a:solidFill>
              </a:rPr>
              <a:t>Коммуникативные УУД</a:t>
            </a:r>
            <a:endParaRPr lang="ru-RU" sz="2800" i="1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968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968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9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9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9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9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9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9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96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96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96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96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99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9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9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9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9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2" grpId="0" build="p" animBg="1"/>
      <p:bldP spid="199683" grpId="0" animBg="1" autoUpdateAnimBg="0"/>
      <p:bldP spid="199684" grpId="0" animBg="1"/>
      <p:bldP spid="199685" grpId="0" animBg="1"/>
      <p:bldP spid="199686" grpId="0" animBg="1"/>
      <p:bldP spid="199687" grpId="0" animBg="1"/>
      <p:bldP spid="19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2338" y="500063"/>
            <a:ext cx="1871662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xfrm>
            <a:off x="357188" y="0"/>
            <a:ext cx="8286750" cy="5334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0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Продуктивные задания – главное средство</a:t>
            </a:r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28600" y="3328988"/>
            <a:ext cx="8763000" cy="40624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Решению продуктивных задач надо учить: 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Осмысли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 задание (что надо сделать?)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Найди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 нужную информацию (текст, рис…)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Преобразуй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 информацию в соответствии с заданием (найти причину, выделить главное, дать оценку…)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Сформулируй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 (устно/письменно) ответ, используя слова: «я считаю что…, потому что во-первых…, во-вторых… и т.д.».)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Дай полный ответ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 (рассказ), не рассчитывая на наводящие вопросы учителя</a:t>
            </a:r>
          </a:p>
        </p:txBody>
      </p:sp>
      <p:pic>
        <p:nvPicPr>
          <p:cNvPr id="33797" name="Picture 5" descr="PE01832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6513" y="457200"/>
            <a:ext cx="1752601" cy="160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766" name="Text Box 6"/>
          <p:cNvSpPr txBox="1">
            <a:spLocks noChangeArrowheads="1"/>
          </p:cNvSpPr>
          <p:nvPr/>
        </p:nvSpPr>
        <p:spPr bwMode="auto">
          <a:xfrm>
            <a:off x="5003800" y="571500"/>
            <a:ext cx="3528640" cy="1384995"/>
          </a:xfrm>
          <a:prstGeom prst="rect">
            <a:avLst/>
          </a:prstGeom>
          <a:noFill/>
          <a:ln w="38100">
            <a:solidFill>
              <a:srgbClr val="29941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200" dirty="0"/>
              <a:t> </a:t>
            </a:r>
            <a:r>
              <a:rPr lang="ru-RU" sz="2400" dirty="0" smtClean="0"/>
              <a:t>От </a:t>
            </a:r>
            <a:r>
              <a:rPr lang="ru-RU" sz="2000" dirty="0" smtClean="0"/>
              <a:t>чего же зависит правописание о – е в окончании имен существительных</a:t>
            </a:r>
            <a:r>
              <a:rPr lang="ru-RU" sz="2000" dirty="0"/>
              <a:t>?</a:t>
            </a:r>
            <a:endParaRPr lang="ru-RU" sz="2000" dirty="0" smtClean="0"/>
          </a:p>
        </p:txBody>
      </p:sp>
      <p:sp>
        <p:nvSpPr>
          <p:cNvPr id="117767" name="Text Box 7"/>
          <p:cNvSpPr txBox="1">
            <a:spLocks noChangeArrowheads="1"/>
          </p:cNvSpPr>
          <p:nvPr/>
        </p:nvSpPr>
        <p:spPr bwMode="auto">
          <a:xfrm>
            <a:off x="1187450" y="571500"/>
            <a:ext cx="3384550" cy="14465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200" dirty="0" smtClean="0"/>
              <a:t>Расскажи о правилах написания </a:t>
            </a:r>
            <a:r>
              <a:rPr lang="ru-RU" sz="2200" dirty="0" err="1" smtClean="0"/>
              <a:t>о-е</a:t>
            </a:r>
            <a:r>
              <a:rPr lang="ru-RU" sz="2200" dirty="0" smtClean="0"/>
              <a:t> в окончаниях существительных.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4572000" y="762000"/>
            <a:ext cx="5048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=</a:t>
            </a:r>
          </a:p>
        </p:txBody>
      </p:sp>
      <p:sp>
        <p:nvSpPr>
          <p:cNvPr id="33801" name="Line 9"/>
          <p:cNvSpPr>
            <a:spLocks noChangeShapeType="1"/>
          </p:cNvSpPr>
          <p:nvPr/>
        </p:nvSpPr>
        <p:spPr bwMode="auto">
          <a:xfrm flipH="1">
            <a:off x="4716463" y="858838"/>
            <a:ext cx="142875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7770" name="Text Box 10"/>
          <p:cNvSpPr txBox="1">
            <a:spLocks noChangeArrowheads="1"/>
          </p:cNvSpPr>
          <p:nvPr/>
        </p:nvSpPr>
        <p:spPr bwMode="auto">
          <a:xfrm>
            <a:off x="5076056" y="1844824"/>
            <a:ext cx="4067944" cy="14465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dirty="0"/>
              <a:t>     Почему </a:t>
            </a:r>
            <a:r>
              <a:rPr lang="ru-RU" sz="2200" dirty="0" smtClean="0"/>
              <a:t>одни слова в русском языке пишутся с приставкой пре-, а другие – с приставкой при?</a:t>
            </a:r>
            <a:endParaRPr lang="ru-RU" sz="2200" dirty="0"/>
          </a:p>
        </p:txBody>
      </p:sp>
      <p:sp>
        <p:nvSpPr>
          <p:cNvPr id="117771" name="Text Box 11"/>
          <p:cNvSpPr txBox="1">
            <a:spLocks noChangeArrowheads="1"/>
          </p:cNvSpPr>
          <p:nvPr/>
        </p:nvSpPr>
        <p:spPr bwMode="auto">
          <a:xfrm>
            <a:off x="827584" y="2060848"/>
            <a:ext cx="3384550" cy="76944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200" dirty="0" smtClean="0"/>
              <a:t>Расскажи правила написания пре-, при-..</a:t>
            </a:r>
            <a:endParaRPr lang="ru-RU" sz="2200" dirty="0"/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4535488" y="1935163"/>
            <a:ext cx="5048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=</a:t>
            </a:r>
          </a:p>
        </p:txBody>
      </p:sp>
      <p:sp>
        <p:nvSpPr>
          <p:cNvPr id="33805" name="Line 13"/>
          <p:cNvSpPr>
            <a:spLocks noChangeShapeType="1"/>
          </p:cNvSpPr>
          <p:nvPr/>
        </p:nvSpPr>
        <p:spPr bwMode="auto">
          <a:xfrm flipH="1">
            <a:off x="4679950" y="2011363"/>
            <a:ext cx="142875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Oval 14"/>
          <p:cNvSpPr>
            <a:spLocks noChangeArrowheads="1"/>
          </p:cNvSpPr>
          <p:nvPr/>
        </p:nvSpPr>
        <p:spPr bwMode="auto">
          <a:xfrm>
            <a:off x="5181600" y="685800"/>
            <a:ext cx="22860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5148064" y="1916832"/>
            <a:ext cx="228600" cy="2286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AutoShape 60"/>
          <p:cNvSpPr>
            <a:spLocks noChangeArrowheads="1"/>
          </p:cNvSpPr>
          <p:nvPr/>
        </p:nvSpPr>
        <p:spPr bwMode="auto">
          <a:xfrm>
            <a:off x="381000" y="800100"/>
            <a:ext cx="4013200" cy="1008063"/>
          </a:xfrm>
          <a:prstGeom prst="wedgeRoundRectCallout">
            <a:avLst>
              <a:gd name="adj1" fmla="val 70116"/>
              <a:gd name="adj2" fmla="val -51338"/>
              <a:gd name="adj3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</a:rPr>
              <a:t>Личностные результаты</a:t>
            </a:r>
            <a:endParaRPr lang="ru-RU" sz="28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9" name="AutoShape 60"/>
          <p:cNvSpPr>
            <a:spLocks noChangeArrowheads="1"/>
          </p:cNvSpPr>
          <p:nvPr/>
        </p:nvSpPr>
        <p:spPr bwMode="auto">
          <a:xfrm>
            <a:off x="366713" y="2133600"/>
            <a:ext cx="4013200" cy="1008063"/>
          </a:xfrm>
          <a:prstGeom prst="wedgeRoundRectCallout">
            <a:avLst>
              <a:gd name="adj1" fmla="val 68736"/>
              <a:gd name="adj2" fmla="val -58218"/>
              <a:gd name="adj3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Познавательные УУД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77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77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77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77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77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77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77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77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77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77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77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77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6" grpId="0" animBg="1"/>
      <p:bldP spid="117767" grpId="0" animBg="1"/>
      <p:bldP spid="117770" grpId="0" animBg="1"/>
      <p:bldP spid="117771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0" y="1917700"/>
            <a:ext cx="9144000" cy="4940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hangingPunct="1">
              <a:lnSpc>
                <a:spcPct val="100000"/>
              </a:lnSpc>
              <a:spcAft>
                <a:spcPts val="142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ru-RU" sz="2000" b="1" i="1" dirty="0" smtClean="0">
              <a:solidFill>
                <a:srgbClr val="000000"/>
              </a:solidFill>
              <a:latin typeface="+mj-lt"/>
            </a:endParaRPr>
          </a:p>
          <a:p>
            <a:pPr algn="ctr" hangingPunct="1">
              <a:lnSpc>
                <a:spcPct val="100000"/>
              </a:lnSpc>
              <a:spcAft>
                <a:spcPts val="142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Основная 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педагогическая задача – 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создание 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и организация условий,</a:t>
            </a:r>
          </a:p>
          <a:p>
            <a:pPr algn="ctr" hangingPunct="1">
              <a:lnSpc>
                <a:spcPct val="100000"/>
              </a:lnSpc>
              <a:spcAft>
                <a:spcPts val="142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инициирующих детское действие</a:t>
            </a:r>
          </a:p>
        </p:txBody>
      </p:sp>
      <p:sp>
        <p:nvSpPr>
          <p:cNvPr id="15362" name="Oval 2"/>
          <p:cNvSpPr>
            <a:spLocks noChangeArrowheads="1"/>
          </p:cNvSpPr>
          <p:nvPr/>
        </p:nvSpPr>
        <p:spPr bwMode="auto">
          <a:xfrm>
            <a:off x="6443663" y="3968750"/>
            <a:ext cx="2339975" cy="233997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000" tIns="45000" rIns="90000" bIns="45000" anchor="ctr"/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Как учить?</a:t>
            </a: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endParaRPr lang="ru-RU" sz="1000" b="1" i="1" dirty="0">
              <a:solidFill>
                <a:srgbClr val="000000"/>
              </a:solidFill>
              <a:latin typeface="Tahoma" pitchFamily="32" charset="0"/>
            </a:endParaRP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обновление</a:t>
            </a: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средств</a:t>
            </a: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обучения</a:t>
            </a:r>
          </a:p>
        </p:txBody>
      </p:sp>
      <p:sp>
        <p:nvSpPr>
          <p:cNvPr id="15363" name="Oval 3"/>
          <p:cNvSpPr>
            <a:spLocks noChangeArrowheads="1"/>
          </p:cNvSpPr>
          <p:nvPr/>
        </p:nvSpPr>
        <p:spPr bwMode="auto">
          <a:xfrm>
            <a:off x="3240088" y="3968750"/>
            <a:ext cx="2339975" cy="233997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0000" tIns="45000" rIns="90000" bIns="45000" anchor="ctr"/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Ради чего</a:t>
            </a: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учить?</a:t>
            </a: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endParaRPr lang="ru-RU" b="1" i="1" dirty="0">
              <a:solidFill>
                <a:srgbClr val="000000"/>
              </a:solidFill>
              <a:latin typeface="Tahoma" pitchFamily="32" charset="0"/>
            </a:endParaRP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ru-RU" sz="2000" b="1" i="1" dirty="0">
                <a:solidFill>
                  <a:srgbClr val="C00000"/>
                </a:solidFill>
                <a:latin typeface="+mj-lt"/>
              </a:rPr>
              <a:t>ценности </a:t>
            </a: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ru-RU" sz="2000" b="1" i="1" dirty="0">
                <a:solidFill>
                  <a:srgbClr val="C00000"/>
                </a:solidFill>
                <a:latin typeface="+mj-lt"/>
              </a:rPr>
              <a:t>образования</a:t>
            </a: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endParaRPr lang="ru-RU" sz="800" b="1" dirty="0">
              <a:solidFill>
                <a:srgbClr val="DEDEDE"/>
              </a:solidFill>
              <a:latin typeface="Tahoma" pitchFamily="32" charset="0"/>
            </a:endParaRPr>
          </a:p>
        </p:txBody>
      </p:sp>
      <p:sp>
        <p:nvSpPr>
          <p:cNvPr id="15364" name="Oval 4"/>
          <p:cNvSpPr>
            <a:spLocks noChangeArrowheads="1"/>
          </p:cNvSpPr>
          <p:nvPr/>
        </p:nvSpPr>
        <p:spPr bwMode="auto">
          <a:xfrm>
            <a:off x="107950" y="3933825"/>
            <a:ext cx="2339975" cy="233997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0000" tIns="45000" rIns="90000" bIns="45000" anchor="ctr"/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Чему учить?</a:t>
            </a: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endParaRPr lang="ru-RU" sz="2400" b="1" i="1" dirty="0">
              <a:solidFill>
                <a:srgbClr val="000000"/>
              </a:solidFill>
              <a:latin typeface="Tahoma" pitchFamily="32" charset="0"/>
            </a:endParaRP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обновление</a:t>
            </a: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содержания</a:t>
            </a: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endParaRPr lang="ru-RU" sz="800" b="1" dirty="0">
              <a:solidFill>
                <a:srgbClr val="000000"/>
              </a:solidFill>
              <a:latin typeface="Tahoma" pitchFamily="32" charset="0"/>
            </a:endParaRPr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auto">
          <a:xfrm>
            <a:off x="250825" y="260350"/>
            <a:ext cx="8712200" cy="5762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0000" tIns="45000" rIns="90000" bIns="45000" anchor="ctr"/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sz="3200" b="1" i="1" dirty="0" err="1">
                <a:solidFill>
                  <a:schemeClr val="accent2">
                    <a:lumMod val="50000"/>
                  </a:schemeClr>
                </a:solidFill>
                <a:latin typeface="+mj-lt"/>
              </a:rPr>
              <a:t>Системно-деятельностный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 подход</a:t>
            </a:r>
          </a:p>
        </p:txBody>
      </p:sp>
      <p:sp>
        <p:nvSpPr>
          <p:cNvPr id="15366" name="Freeform 6"/>
          <p:cNvSpPr>
            <a:spLocks noChangeArrowheads="1"/>
          </p:cNvSpPr>
          <p:nvPr/>
        </p:nvSpPr>
        <p:spPr bwMode="auto">
          <a:xfrm>
            <a:off x="683568" y="3284984"/>
            <a:ext cx="7776220" cy="715516"/>
          </a:xfrm>
          <a:custGeom>
            <a:avLst/>
            <a:gdLst>
              <a:gd name="T0" fmla="*/ 2080473100 w 21600"/>
              <a:gd name="T1" fmla="*/ 0 h 21600"/>
              <a:gd name="T2" fmla="*/ 2080473100 w 21600"/>
              <a:gd name="T3" fmla="*/ 3780235 h 21600"/>
              <a:gd name="T4" fmla="*/ 433431985 w 21600"/>
              <a:gd name="T5" fmla="*/ 3780235 h 21600"/>
              <a:gd name="T6" fmla="*/ 433431985 w 21600"/>
              <a:gd name="T7" fmla="*/ 11340702 h 21600"/>
              <a:gd name="T8" fmla="*/ 2080473100 w 21600"/>
              <a:gd name="T9" fmla="*/ 11340702 h 21600"/>
              <a:gd name="T10" fmla="*/ 2080473100 w 21600"/>
              <a:gd name="T11" fmla="*/ 15120939 h 21600"/>
              <a:gd name="T12" fmla="*/ 2147483647 w 21600"/>
              <a:gd name="T13" fmla="*/ 7560469 h 21600"/>
              <a:gd name="T14" fmla="*/ 173372982 w 21600"/>
              <a:gd name="T15" fmla="*/ 3780235 h 21600"/>
              <a:gd name="T16" fmla="*/ 173372982 w 21600"/>
              <a:gd name="T17" fmla="*/ 11340702 h 21600"/>
              <a:gd name="T18" fmla="*/ 346745606 w 21600"/>
              <a:gd name="T19" fmla="*/ 11340702 h 21600"/>
              <a:gd name="T20" fmla="*/ 346745606 w 21600"/>
              <a:gd name="T21" fmla="*/ 3780235 h 21600"/>
              <a:gd name="T22" fmla="*/ 0 w 21600"/>
              <a:gd name="T23" fmla="*/ 3780235 h 21600"/>
              <a:gd name="T24" fmla="*/ 0 w 21600"/>
              <a:gd name="T25" fmla="*/ 11340702 h 21600"/>
              <a:gd name="T26" fmla="*/ 86686312 w 21600"/>
              <a:gd name="T27" fmla="*/ 11340702 h 21600"/>
              <a:gd name="T28" fmla="*/ 86686312 w 21600"/>
              <a:gd name="T29" fmla="*/ 3780235 h 216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1600"/>
              <a:gd name="T46" fmla="*/ 0 h 21600"/>
              <a:gd name="T47" fmla="*/ 21600 w 21600"/>
              <a:gd name="T48" fmla="*/ 21600 h 2160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Вектор смещения акцентов нового стандарта</a:t>
            </a:r>
          </a:p>
        </p:txBody>
      </p:sp>
      <p:sp>
        <p:nvSpPr>
          <p:cNvPr id="15367" name="AutoShape 7"/>
          <p:cNvSpPr>
            <a:spLocks noChangeArrowheads="1"/>
          </p:cNvSpPr>
          <p:nvPr/>
        </p:nvSpPr>
        <p:spPr bwMode="auto">
          <a:xfrm>
            <a:off x="107950" y="981075"/>
            <a:ext cx="8893175" cy="1223963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000" tIns="45000" rIns="90000" bIns="45000" anchor="ctr"/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sz="2300" b="1" i="1" dirty="0">
                <a:solidFill>
                  <a:schemeClr val="accent2">
                    <a:lumMod val="50000"/>
                  </a:schemeClr>
                </a:solidFill>
                <a:latin typeface="Georgia" charset="0"/>
              </a:rPr>
              <a:t>Основной результат – развитие личности ребенка</a:t>
            </a: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sz="2300" b="1" i="1" dirty="0">
                <a:solidFill>
                  <a:schemeClr val="accent2">
                    <a:lumMod val="50000"/>
                  </a:schemeClr>
                </a:solidFill>
                <a:latin typeface="Georgia" charset="0"/>
              </a:rPr>
              <a:t>на основе  универсальных учебных действий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18" dur="500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23" dur="500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28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3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38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repl">
                                        <p:cTn id="43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t="18515"/>
          <a:stretch>
            <a:fillRect/>
          </a:stretch>
        </p:blipFill>
        <p:spPr bwMode="auto">
          <a:xfrm>
            <a:off x="539552" y="404664"/>
            <a:ext cx="8229600" cy="58975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04867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FontTx/>
              <a:buNone/>
            </a:pPr>
            <a:r>
              <a:rPr lang="ru-RU" sz="4300" b="1" i="1" u="sng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                      Целью </a:t>
            </a:r>
          </a:p>
          <a:p>
            <a:pPr>
              <a:buFontTx/>
              <a:buNone/>
            </a:pPr>
            <a:r>
              <a:rPr lang="ru-RU" sz="43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    </a:t>
            </a:r>
            <a:r>
              <a:rPr lang="ru-RU" sz="4300" b="1" i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системно-деятельностного</a:t>
            </a:r>
            <a:r>
              <a:rPr lang="ru-RU" sz="43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подхода </a:t>
            </a:r>
          </a:p>
          <a:p>
            <a:pPr>
              <a:buFontTx/>
              <a:buNone/>
            </a:pPr>
            <a:r>
              <a:rPr lang="ru-RU" sz="43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                       является </a:t>
            </a:r>
          </a:p>
          <a:p>
            <a:pPr>
              <a:buFontTx/>
              <a:buNone/>
            </a:pPr>
            <a:r>
              <a:rPr lang="ru-RU" sz="43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      воспитание личности ребенка </a:t>
            </a:r>
          </a:p>
          <a:p>
            <a:pPr>
              <a:buFontTx/>
              <a:buNone/>
            </a:pPr>
            <a:r>
              <a:rPr lang="ru-RU" sz="43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   как субъекта жизнедеятельности. </a:t>
            </a:r>
          </a:p>
          <a:p>
            <a:pPr>
              <a:buFontTx/>
              <a:buNone/>
            </a:pPr>
            <a:r>
              <a:rPr lang="ru-RU" sz="43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	Быть субъектом – быть хозяином своей деятельности: </a:t>
            </a:r>
          </a:p>
          <a:p>
            <a:pPr lvl="1"/>
            <a:r>
              <a:rPr lang="ru-RU" sz="43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                            </a:t>
            </a:r>
            <a:r>
              <a:rPr lang="ru-RU" sz="4300" b="1" i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ставить</a:t>
            </a:r>
            <a:r>
              <a:rPr lang="ru-RU" sz="43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</a:t>
            </a:r>
            <a:r>
              <a:rPr lang="ru-RU" sz="4300" b="1" i="1" dirty="0" smtClean="0">
                <a:solidFill>
                  <a:srgbClr val="00B050"/>
                </a:solidFill>
                <a:latin typeface="+mj-lt"/>
              </a:rPr>
              <a:t>цели, </a:t>
            </a:r>
          </a:p>
          <a:p>
            <a:pPr lvl="1"/>
            <a:r>
              <a:rPr lang="ru-RU" sz="43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                 </a:t>
            </a:r>
            <a:r>
              <a:rPr lang="ru-RU" sz="4300" b="1" i="1" dirty="0" smtClean="0">
                <a:solidFill>
                  <a:srgbClr val="7030A0"/>
                </a:solidFill>
                <a:latin typeface="+mj-lt"/>
              </a:rPr>
              <a:t>решать </a:t>
            </a:r>
            <a:r>
              <a:rPr lang="ru-RU" sz="4300" b="1" i="1" dirty="0" smtClean="0">
                <a:solidFill>
                  <a:srgbClr val="0070C0"/>
                </a:solidFill>
                <a:latin typeface="+mj-lt"/>
              </a:rPr>
              <a:t>задачи, </a:t>
            </a:r>
          </a:p>
          <a:p>
            <a:pPr lvl="1"/>
            <a:r>
              <a:rPr lang="ru-RU" sz="43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    </a:t>
            </a:r>
            <a:r>
              <a:rPr lang="ru-RU" sz="4300" b="1" i="1" dirty="0" smtClean="0">
                <a:solidFill>
                  <a:srgbClr val="FF0000"/>
                </a:solidFill>
                <a:latin typeface="+mj-lt"/>
              </a:rPr>
              <a:t>отвечать за </a:t>
            </a:r>
            <a:r>
              <a:rPr lang="ru-RU" sz="4300" b="1" i="1" dirty="0" smtClean="0">
                <a:solidFill>
                  <a:srgbClr val="C00000"/>
                </a:solidFill>
                <a:latin typeface="+mj-lt"/>
              </a:rPr>
              <a:t>результаты</a:t>
            </a:r>
            <a:r>
              <a:rPr lang="ru-RU" sz="3600" b="1" i="1" dirty="0" smtClean="0">
                <a:solidFill>
                  <a:srgbClr val="C00000"/>
                </a:solidFill>
                <a:latin typeface="+mj-lt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443664" cy="534806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  <a:t>                        Задача </a:t>
            </a:r>
            <a:b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  <a:t>          системы образования </a:t>
            </a:r>
            <a:b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  <a:t>состоит </a:t>
            </a:r>
            <a:b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  <a:t>   не в передаче объема знаний, </a:t>
            </a:r>
            <a:b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  <a:t>              а в том,</a:t>
            </a:r>
            <a:b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  <a:t>                               чтобы </a:t>
            </a:r>
            <a:b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  <a:t>       </a:t>
            </a:r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</a:rPr>
              <a:t>научить учиться.</a:t>
            </a: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Владелец)\Pictures\tmpKZKyw6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70422" y="-387424"/>
            <a:ext cx="9486712" cy="724542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-324544" y="-243408"/>
            <a:ext cx="8928992" cy="723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                     </a:t>
            </a: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  <a:t>«Я слышу –</a:t>
            </a:r>
          </a:p>
          <a:p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  <a:t>                      я забываю, </a:t>
            </a:r>
          </a:p>
          <a:p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  <a:t>           я вижу – </a:t>
            </a:r>
          </a:p>
          <a:p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  <a:t>    я запоминаю,</a:t>
            </a:r>
          </a:p>
          <a:p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  <a:t>  я делаю –</a:t>
            </a:r>
          </a:p>
          <a:p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  <a:t>      я усваиваю». </a:t>
            </a:r>
          </a:p>
          <a:p>
            <a:endParaRPr lang="ru-RU" sz="4000" b="1" dirty="0" smtClean="0"/>
          </a:p>
          <a:p>
            <a:endParaRPr lang="ru-RU" sz="4000" b="1" dirty="0" smtClean="0"/>
          </a:p>
          <a:p>
            <a:endParaRPr lang="ru-RU" sz="4000" b="1" dirty="0" smtClean="0"/>
          </a:p>
          <a:p>
            <a:endParaRPr lang="ru-RU" sz="3200" b="1" dirty="0" smtClean="0"/>
          </a:p>
          <a:p>
            <a:r>
              <a:rPr lang="ru-RU" sz="2800" b="1" dirty="0" smtClean="0"/>
              <a:t> 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Китайская мудрость </a:t>
            </a:r>
          </a:p>
          <a:p>
            <a:pPr>
              <a:buFontTx/>
              <a:buNone/>
            </a:pPr>
            <a:r>
              <a:rPr lang="ru-RU" sz="4000" b="1" dirty="0" smtClean="0"/>
              <a:t>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404664"/>
            <a:ext cx="8424936" cy="14465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Функции ученика и учителя</a:t>
            </a:r>
          </a:p>
          <a:p>
            <a:pPr algn="ctr"/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в совместной деятельности:</a:t>
            </a:r>
            <a:endParaRPr lang="ru-RU" sz="4400" b="1" i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564904"/>
            <a:ext cx="8496944" cy="34163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90550" indent="-590550" algn="ctr">
              <a:buFont typeface="Wingdings" pitchFamily="2" charset="2"/>
              <a:buNone/>
            </a:pP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1) ученик учится (учит себя), то есть выполняет учебную деятельность;</a:t>
            </a:r>
          </a:p>
          <a:p>
            <a:pPr marL="590550" indent="-590550" algn="ctr">
              <a:buFont typeface="Wingdings" pitchFamily="2" charset="2"/>
              <a:buNone/>
            </a:pPr>
            <a:endParaRPr lang="ru-RU" sz="3600" b="1" i="1" dirty="0" smtClean="0">
              <a:solidFill>
                <a:schemeClr val="accent2">
                  <a:lumMod val="50000"/>
                </a:schemeClr>
              </a:solidFill>
              <a:latin typeface="+mj-lt"/>
            </a:endParaRPr>
          </a:p>
          <a:p>
            <a:pPr marL="590550" indent="-590550" algn="ctr">
              <a:buFont typeface="Wingdings" pitchFamily="2" charset="2"/>
              <a:buNone/>
            </a:pP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2) учитель выполняет две роли − организатора деятельности ученика и его помощника.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67544" y="260648"/>
            <a:ext cx="8229600" cy="7921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</a:rPr>
              <a:t>Технология </a:t>
            </a:r>
            <a:r>
              <a:rPr lang="ru-RU" sz="3200" b="1" i="1" dirty="0" err="1" smtClean="0">
                <a:solidFill>
                  <a:schemeClr val="accent2">
                    <a:lumMod val="50000"/>
                  </a:schemeClr>
                </a:solidFill>
              </a:rPr>
              <a:t>деятельностного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</a:rPr>
              <a:t> метода</a:t>
            </a:r>
          </a:p>
        </p:txBody>
      </p:sp>
      <p:graphicFrame>
        <p:nvGraphicFramePr>
          <p:cNvPr id="26626" name="Group 2"/>
          <p:cNvGraphicFramePr>
            <a:graphicFrameLocks noGrp="1"/>
          </p:cNvGraphicFramePr>
          <p:nvPr/>
        </p:nvGraphicFramePr>
        <p:xfrm>
          <a:off x="395536" y="1196753"/>
          <a:ext cx="8280920" cy="5400599"/>
        </p:xfrm>
        <a:graphic>
          <a:graphicData uri="http://schemas.openxmlformats.org/drawingml/2006/table">
            <a:tbl>
              <a:tblPr/>
              <a:tblGrid>
                <a:gridCol w="951866"/>
                <a:gridCol w="2173642"/>
                <a:gridCol w="5155412"/>
              </a:tblGrid>
              <a:tr h="38863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№</a:t>
                      </a:r>
                      <a:r>
                        <a:rPr kumimoji="0" lang="ru-RU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п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/</a:t>
                      </a:r>
                      <a:r>
                        <a:rPr kumimoji="0" lang="ru-RU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п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  <a:ea typeface="Microsoft YaHei" charset="-122"/>
                      </a:endParaRP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Этапы  урока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Организующая роль учителя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772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1.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0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Мотивация к учебной деятельности</a:t>
                      </a:r>
                    </a:p>
                  </a:txBody>
                  <a:tcPr marT="5580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0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Создаёт условия для возникновения у ученика внутренней потребности включения в деятельность («хочу») и выделения содержательной области («могу»).</a:t>
                      </a:r>
                    </a:p>
                  </a:txBody>
                  <a:tcPr marT="5580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0DA"/>
                    </a:solidFill>
                  </a:tcPr>
                </a:tc>
              </a:tr>
              <a:tr h="1670656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2.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Актуализация знаний и фиксация индивидуального затруднения в пробном действии </a:t>
                      </a:r>
                    </a:p>
                  </a:txBody>
                  <a:tcPr marT="5580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Организует подготовку уч-ся к самостоятельному выполнению пробного учебного действия: 1)актуализацию ЗУНов, достаточных для построения нового способа действий, 2)тренировку соответствующих мыслительных операций. </a:t>
                      </a:r>
                    </a:p>
                  </a:txBody>
                  <a:tcPr marT="5580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</a:tr>
              <a:tr h="2193589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3. 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0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Выявление места и причины затруднения</a:t>
                      </a:r>
                    </a:p>
                  </a:txBody>
                  <a:tcPr marT="5580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0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Организует выявление места и причины затруднения 1)организовывается восстановление выполненных операций и фиксация места, шага, где возникло затруднение, 2)выявление причины затруднения – каких конкретно знаний, умений не хватает для решения исходной задачи такого класса или типа.</a:t>
                      </a:r>
                    </a:p>
                  </a:txBody>
                  <a:tcPr marT="5580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0D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repl">
                                        <p:cTn id="7" dur="2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repl">
                                        <p:cTn id="12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9" name="Group 1"/>
          <p:cNvGraphicFramePr>
            <a:graphicFrameLocks noGrp="1"/>
          </p:cNvGraphicFramePr>
          <p:nvPr/>
        </p:nvGraphicFramePr>
        <p:xfrm>
          <a:off x="467544" y="260648"/>
          <a:ext cx="8137525" cy="6112558"/>
        </p:xfrm>
        <a:graphic>
          <a:graphicData uri="http://schemas.openxmlformats.org/drawingml/2006/table">
            <a:tbl>
              <a:tblPr/>
              <a:tblGrid>
                <a:gridCol w="936625"/>
                <a:gridCol w="2735263"/>
                <a:gridCol w="4465637"/>
              </a:tblGrid>
              <a:tr h="59213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№</a:t>
                      </a:r>
                      <a:r>
                        <a:rPr kumimoji="0" lang="ru-RU" sz="2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п</a:t>
                      </a: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/</a:t>
                      </a:r>
                      <a:r>
                        <a:rPr kumimoji="0" lang="ru-RU" sz="2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п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  <a:ea typeface="Microsoft YaHei" charset="-122"/>
                      </a:endParaRP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Этапы  урока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Организующая роль учителя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4.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0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Построение проекта выхода из затруднения.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0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Организует процесс открытия нового знания, где учащиеся в коммуникативной форме обдумывают проект будущих учебных действий: ставят цель, строят план достижения цели, выбирают метод разрешения проблемной ситуации.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0DA"/>
                    </a:solidFill>
                  </a:tcPr>
                </a:tc>
              </a:tr>
              <a:tr h="17113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5.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Реализация построенного проекта.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Учитель организует: обсуждение различных вариантов, предложенных учащимся, выбор оптимального варианта, который фиксируется вербально и знаково. Уточняет характер нового знания.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</a:tr>
              <a:tr h="142557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6.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0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Первичное закрепление с проговариванием во внешней речи.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0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Организует усвоение учениками нового способа действий при решении типовых задач с их проговариванием: фронтально, в парах или в группах.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0D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 additive="repl">
                                        <p:cTn id="7" dur="2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3" name="Group 1"/>
          <p:cNvGraphicFramePr>
            <a:graphicFrameLocks noGrp="1"/>
          </p:cNvGraphicFramePr>
          <p:nvPr/>
        </p:nvGraphicFramePr>
        <p:xfrm>
          <a:off x="395536" y="260648"/>
          <a:ext cx="8066088" cy="6193520"/>
        </p:xfrm>
        <a:graphic>
          <a:graphicData uri="http://schemas.openxmlformats.org/drawingml/2006/table">
            <a:tbl>
              <a:tblPr/>
              <a:tblGrid>
                <a:gridCol w="1152525"/>
                <a:gridCol w="2087563"/>
                <a:gridCol w="4826000"/>
              </a:tblGrid>
              <a:tr h="6731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Microsoft YaHei" charset="-122"/>
                        </a:rPr>
                        <a:t>№</a:t>
                      </a:r>
                      <a:r>
                        <a:rPr kumimoji="0" lang="ru-RU" sz="2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Microsoft YaHei" charset="-122"/>
                        </a:rPr>
                        <a:t>п</a:t>
                      </a: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Microsoft YaHei" charset="-122"/>
                        </a:rPr>
                        <a:t>/</a:t>
                      </a:r>
                      <a:r>
                        <a:rPr kumimoji="0" lang="ru-RU" sz="2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Microsoft YaHei" charset="-122"/>
                        </a:rPr>
                        <a:t>п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Microsoft YaHei" charset="-122"/>
                      </a:endParaRP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Microsoft YaHei" charset="-122"/>
                        </a:rPr>
                        <a:t>Этапы урока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Microsoft YaHei" charset="-122"/>
                        </a:rPr>
                        <a:t>Организующая роль учителя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5573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7.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0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Самостоятельная работа с самопроверкой по эталону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0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Организует самостоятельное выполнение учащимися задания на новый способ действия и самопроверку на основе сопоставления с эталоном. Создаёт для каждого ученика ситуацию успеха.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0DA"/>
                    </a:solidFill>
                  </a:tcPr>
                </a:tc>
              </a:tr>
              <a:tr h="145573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8.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Включение в систему знаний и повторение.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Организует выявление границ применения нового знания, повторения учебного содержания, необходимого для обеспечения содержательной непрерывности.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</a:tr>
              <a:tr h="174411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9.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0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Рефлексия учебной деятельности.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0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Microsoft YaHei" charset="-122"/>
                        </a:rPr>
                        <a:t>Организует оценивание учащимися собственной деятельности, фиксирование неразрешённых затруднений на уроке как направления будущей учебной деятельности, обсуждение и запись домашнего задания.</a:t>
                      </a:r>
                    </a:p>
                  </a:txBody>
                  <a:tcPr marT="5706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0D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7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Современный урок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100" b="1" i="1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Современный урок - это и интеграция традиционных методов обучения и современных педагогических технологий. </a:t>
            </a:r>
            <a:br>
              <a:rPr lang="ru-RU" sz="3100" b="1" i="1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</a:br>
            <a:r>
              <a:rPr lang="ru-RU" sz="3100" b="1" i="1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Современный урок должен способствовать развитию творческих способностей, нестандартного мышления обучающихся. </a:t>
            </a:r>
            <a:br>
              <a:rPr lang="ru-RU" sz="3100" b="1" i="1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</a:br>
            <a:r>
              <a:rPr lang="ru-RU" sz="3100" b="1" i="1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Учитель на современном уроке должен создавать условия для интеллектуального развития учащегося, а также среду, где обучение происходит в сотрудничестве и сотворчестве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Выделяют 4 типа уроков в зависимости от их целей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060848"/>
            <a:ext cx="8668072" cy="4019277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1.Уроки «открытия» нового знания (ОНЗ);</a:t>
            </a:r>
          </a:p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2. Уроки рефлексии;</a:t>
            </a:r>
          </a:p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3. Уроки систематизации знаний (общеметодологической направленности);</a:t>
            </a:r>
          </a:p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4. Уроки  развивающего контроля.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4925" y="44450"/>
            <a:ext cx="9075738" cy="6861175"/>
            <a:chOff x="6" y="1"/>
            <a:chExt cx="5717" cy="4322"/>
          </a:xfrm>
        </p:grpSpPr>
        <p:sp>
          <p:nvSpPr>
            <p:cNvPr id="25606" name="Rectangle 4"/>
            <p:cNvSpPr>
              <a:spLocks noChangeArrowheads="1"/>
            </p:cNvSpPr>
            <p:nvPr/>
          </p:nvSpPr>
          <p:spPr bwMode="auto">
            <a:xfrm>
              <a:off x="6" y="1"/>
              <a:ext cx="5717" cy="4322"/>
            </a:xfrm>
            <a:prstGeom prst="rect">
              <a:avLst/>
            </a:prstGeom>
            <a:noFill/>
            <a:ln w="190500">
              <a:solidFill>
                <a:srgbClr val="558EC7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cs typeface="Arial" pitchFamily="34" charset="0"/>
              </a:endParaRPr>
            </a:p>
          </p:txBody>
        </p:sp>
        <p:sp>
          <p:nvSpPr>
            <p:cNvPr id="25607" name="Rectangle 5"/>
            <p:cNvSpPr>
              <a:spLocks noChangeArrowheads="1"/>
            </p:cNvSpPr>
            <p:nvPr/>
          </p:nvSpPr>
          <p:spPr bwMode="auto">
            <a:xfrm>
              <a:off x="177" y="182"/>
              <a:ext cx="5375" cy="3960"/>
            </a:xfrm>
            <a:prstGeom prst="rect">
              <a:avLst/>
            </a:prstGeom>
            <a:noFill/>
            <a:ln w="57150">
              <a:solidFill>
                <a:srgbClr val="558EC7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cs typeface="Arial" pitchFamily="34" charset="0"/>
              </a:endParaRPr>
            </a:p>
          </p:txBody>
        </p:sp>
      </p:grpSp>
      <p:sp>
        <p:nvSpPr>
          <p:cNvPr id="25603" name="Text Box 10"/>
          <p:cNvSpPr txBox="1">
            <a:spLocks noChangeArrowheads="1"/>
          </p:cNvSpPr>
          <p:nvPr/>
        </p:nvSpPr>
        <p:spPr bwMode="auto">
          <a:xfrm>
            <a:off x="755650" y="858838"/>
            <a:ext cx="7632700" cy="5794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КАК ПРОВОДИТЬ УРОКИ?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755650" y="2743200"/>
            <a:ext cx="7634288" cy="35394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Нужно создать условия для того, чтобы ученик приобретал опыт </a:t>
            </a:r>
            <a:r>
              <a:rPr lang="ru-RU" sz="3200" b="1" i="1" dirty="0" err="1">
                <a:solidFill>
                  <a:schemeClr val="accent2">
                    <a:lumMod val="50000"/>
                  </a:schemeClr>
                </a:solidFill>
                <a:latin typeface="+mj-lt"/>
              </a:rPr>
              <a:t>самоизменения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. </a:t>
            </a:r>
            <a:endParaRPr lang="ru-RU" sz="3200" b="1" i="1" dirty="0" smtClean="0">
              <a:solidFill>
                <a:schemeClr val="accent2">
                  <a:lumMod val="50000"/>
                </a:schemeClr>
              </a:solidFill>
              <a:latin typeface="+mj-lt"/>
            </a:endParaRPr>
          </a:p>
          <a:p>
            <a:pPr algn="ctr">
              <a:spcBef>
                <a:spcPct val="50000"/>
              </a:spcBef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Таким 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образом, </a:t>
            </a:r>
            <a:endParaRPr lang="ru-RU" sz="3200" b="1" i="1" dirty="0" smtClean="0">
              <a:solidFill>
                <a:schemeClr val="accent2">
                  <a:lumMod val="50000"/>
                </a:schemeClr>
              </a:solidFill>
              <a:latin typeface="+mj-lt"/>
            </a:endParaRPr>
          </a:p>
          <a:p>
            <a:pPr algn="ctr">
              <a:spcBef>
                <a:spcPct val="50000"/>
              </a:spcBef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он 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будет выполнять весь комплекс УУД, входящих в ФГОС. </a:t>
            </a:r>
          </a:p>
        </p:txBody>
      </p:sp>
      <p:sp>
        <p:nvSpPr>
          <p:cNvPr id="34827" name="Text Box 10"/>
          <p:cNvSpPr txBox="1">
            <a:spLocks noChangeArrowheads="1"/>
          </p:cNvSpPr>
          <p:nvPr/>
        </p:nvSpPr>
        <p:spPr bwMode="auto">
          <a:xfrm>
            <a:off x="755650" y="1685925"/>
            <a:ext cx="7632700" cy="5191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</a:rPr>
              <a:t>1-й этап формирования УУД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6" grpId="0" animBg="1"/>
      <p:bldP spid="348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iagram group"/>
          <p:cNvGrpSpPr/>
          <p:nvPr/>
        </p:nvGrpSpPr>
        <p:grpSpPr>
          <a:xfrm>
            <a:off x="251520" y="439802"/>
            <a:ext cx="3420855" cy="6418198"/>
            <a:chOff x="0" y="0"/>
            <a:chExt cx="3385326" cy="6643710"/>
          </a:xfrm>
          <a:scene3d>
            <a:camera prst="isometricOffAxis2Left" zoom="95000"/>
            <a:lightRig rig="flat" dir="t"/>
          </a:scene3d>
        </p:grpSpPr>
        <p:grpSp>
          <p:nvGrpSpPr>
            <p:cNvPr id="3" name="Группа 2"/>
            <p:cNvGrpSpPr/>
            <p:nvPr/>
          </p:nvGrpSpPr>
          <p:grpSpPr>
            <a:xfrm>
              <a:off x="0" y="0"/>
              <a:ext cx="3385326" cy="6643710"/>
              <a:chOff x="0" y="0"/>
              <a:chExt cx="3385326" cy="6643710"/>
            </a:xfrm>
          </p:grpSpPr>
          <p:sp>
            <p:nvSpPr>
              <p:cNvPr id="4" name="Нашивка 3"/>
              <p:cNvSpPr/>
              <p:nvPr/>
            </p:nvSpPr>
            <p:spPr>
              <a:xfrm rot="5400000">
                <a:off x="-1629192" y="1629192"/>
                <a:ext cx="6643710" cy="3385325"/>
              </a:xfrm>
              <a:prstGeom prst="chevron">
                <a:avLst/>
              </a:prstGeom>
              <a:sp3d extrusionH="381000" contourW="38100" prstMaterial="matte">
                <a:contourClr>
                  <a:schemeClr val="lt1"/>
                </a:contourClr>
              </a:sp3d>
            </p:spPr>
            <p:style>
              <a:lnRef idx="1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" name="Нашивка 4"/>
              <p:cNvSpPr/>
              <p:nvPr/>
            </p:nvSpPr>
            <p:spPr>
              <a:xfrm>
                <a:off x="1" y="1692663"/>
                <a:ext cx="3385325" cy="3258385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1275" tIns="41275" rIns="41275" bIns="41275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6500" b="1" kern="1200" dirty="0" smtClean="0">
                    <a:solidFill>
                      <a:srgbClr val="002060"/>
                    </a:solidFill>
                  </a:rPr>
                  <a:t>ФГОС</a:t>
                </a:r>
                <a:endParaRPr lang="ru-RU" sz="6500" b="1" kern="1200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6" name="Прямоугольник 5"/>
          <p:cNvSpPr/>
          <p:nvPr/>
        </p:nvSpPr>
        <p:spPr>
          <a:xfrm>
            <a:off x="3779912" y="620688"/>
            <a:ext cx="4824536" cy="563231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Системно - </a:t>
            </a:r>
            <a:r>
              <a:rPr lang="ru-RU" sz="4000" b="1" i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деятельностный</a:t>
            </a: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подход -методологическая основа концепции государственного стандарта общего образования второго поколения</a:t>
            </a:r>
            <a:endParaRPr lang="ru-RU" sz="4000" b="1" i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Victoria\Мои документы\Заготовки презентации 1\66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Схема 4"/>
          <p:cNvGraphicFramePr/>
          <p:nvPr/>
        </p:nvGraphicFramePr>
        <p:xfrm>
          <a:off x="214282" y="214290"/>
          <a:ext cx="8786874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172" name="TextBox 5"/>
          <p:cNvSpPr txBox="1">
            <a:spLocks noChangeArrowheads="1"/>
          </p:cNvSpPr>
          <p:nvPr/>
        </p:nvSpPr>
        <p:spPr bwMode="auto">
          <a:xfrm>
            <a:off x="827584" y="5229200"/>
            <a:ext cx="81438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Компоненты </a:t>
            </a:r>
            <a:r>
              <a:rPr lang="ru-RU" sz="2400" b="1" i="1" dirty="0" err="1">
                <a:solidFill>
                  <a:schemeClr val="accent2">
                    <a:lumMod val="50000"/>
                  </a:schemeClr>
                </a:solidFill>
                <a:latin typeface="+mj-lt"/>
              </a:rPr>
              <a:t>системно-деятельностного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 подхода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260648"/>
            <a:ext cx="8291264" cy="1295102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</a:rPr>
              <a:t>Категория «деятельности» – система, нацеленная на результат</a:t>
            </a: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23528" y="1556792"/>
            <a:ext cx="1800225" cy="84154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45000" rIns="90000" bIns="45000" anchor="ctr"/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Мотивация</a:t>
            </a: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204864"/>
            <a:ext cx="1728391" cy="72008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20488" name="AutoShape 8"/>
          <p:cNvSpPr>
            <a:spLocks noChangeArrowheads="1"/>
          </p:cNvSpPr>
          <p:nvPr/>
        </p:nvSpPr>
        <p:spPr bwMode="auto">
          <a:xfrm>
            <a:off x="2339975" y="2205038"/>
            <a:ext cx="933450" cy="484187"/>
          </a:xfrm>
          <a:prstGeom prst="rightArrow">
            <a:avLst>
              <a:gd name="adj1" fmla="val 50000"/>
              <a:gd name="adj2" fmla="val 4819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1518" name="Rectangle 13"/>
          <p:cNvSpPr>
            <a:spLocks noChangeArrowheads="1"/>
          </p:cNvSpPr>
          <p:nvPr/>
        </p:nvSpPr>
        <p:spPr bwMode="auto">
          <a:xfrm>
            <a:off x="3419872" y="2204864"/>
            <a:ext cx="1728192" cy="7064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Пробное</a:t>
            </a:r>
          </a:p>
          <a:p>
            <a:pPr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действие</a:t>
            </a:r>
          </a:p>
        </p:txBody>
      </p:sp>
      <p:sp>
        <p:nvSpPr>
          <p:cNvPr id="21519" name="Rectangle 14"/>
          <p:cNvSpPr>
            <a:spLocks noChangeArrowheads="1"/>
          </p:cNvSpPr>
          <p:nvPr/>
        </p:nvSpPr>
        <p:spPr bwMode="auto">
          <a:xfrm>
            <a:off x="6012160" y="3068960"/>
            <a:ext cx="1944687" cy="39865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  Затруднение</a:t>
            </a:r>
            <a:endParaRPr lang="ru-RU" sz="2000" b="1" i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1520" name="Rectangle 15"/>
          <p:cNvSpPr>
            <a:spLocks noChangeArrowheads="1"/>
          </p:cNvSpPr>
          <p:nvPr/>
        </p:nvSpPr>
        <p:spPr bwMode="auto">
          <a:xfrm>
            <a:off x="323528" y="3645024"/>
            <a:ext cx="1655763" cy="12604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endParaRPr lang="ru-RU" b="1" dirty="0">
              <a:solidFill>
                <a:srgbClr val="FFFFFF"/>
              </a:solidFill>
              <a:latin typeface="Georgia" charset="0"/>
            </a:endParaRPr>
          </a:p>
          <a:p>
            <a:pPr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Реализация</a:t>
            </a:r>
          </a:p>
          <a:p>
            <a:pPr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проекта</a:t>
            </a:r>
          </a:p>
          <a:p>
            <a:pPr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endParaRPr lang="ru-RU" b="1" dirty="0">
              <a:solidFill>
                <a:srgbClr val="000000"/>
              </a:solidFill>
              <a:latin typeface="Georgia" charset="0"/>
            </a:endParaRPr>
          </a:p>
        </p:txBody>
      </p:sp>
      <p:sp>
        <p:nvSpPr>
          <p:cNvPr id="21521" name="Rectangle 16"/>
          <p:cNvSpPr>
            <a:spLocks noChangeArrowheads="1"/>
          </p:cNvSpPr>
          <p:nvPr/>
        </p:nvSpPr>
        <p:spPr bwMode="auto">
          <a:xfrm>
            <a:off x="3491880" y="4437112"/>
            <a:ext cx="2016621" cy="39865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Самоконтроль</a:t>
            </a:r>
          </a:p>
        </p:txBody>
      </p:sp>
      <p:sp>
        <p:nvSpPr>
          <p:cNvPr id="21522" name="Rectangle 17"/>
          <p:cNvSpPr>
            <a:spLocks noChangeArrowheads="1"/>
          </p:cNvSpPr>
          <p:nvPr/>
        </p:nvSpPr>
        <p:spPr bwMode="auto">
          <a:xfrm>
            <a:off x="6732240" y="4725144"/>
            <a:ext cx="1799852" cy="3952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Самооценка</a:t>
            </a:r>
          </a:p>
        </p:txBody>
      </p:sp>
      <p:sp>
        <p:nvSpPr>
          <p:cNvPr id="19" name="AutoShape 8"/>
          <p:cNvSpPr>
            <a:spLocks noChangeArrowheads="1"/>
          </p:cNvSpPr>
          <p:nvPr/>
        </p:nvSpPr>
        <p:spPr bwMode="auto">
          <a:xfrm>
            <a:off x="2339752" y="4365104"/>
            <a:ext cx="933450" cy="484187"/>
          </a:xfrm>
          <a:prstGeom prst="rightArrow">
            <a:avLst>
              <a:gd name="adj1" fmla="val 50000"/>
              <a:gd name="adj2" fmla="val 4819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0" name="AutoShape 8"/>
          <p:cNvSpPr>
            <a:spLocks noChangeArrowheads="1"/>
          </p:cNvSpPr>
          <p:nvPr/>
        </p:nvSpPr>
        <p:spPr bwMode="auto">
          <a:xfrm>
            <a:off x="5724128" y="4437112"/>
            <a:ext cx="933450" cy="484187"/>
          </a:xfrm>
          <a:prstGeom prst="rightArrow">
            <a:avLst>
              <a:gd name="adj1" fmla="val 50000"/>
              <a:gd name="adj2" fmla="val 4819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5220072" y="2636912"/>
            <a:ext cx="933450" cy="484187"/>
          </a:xfrm>
          <a:prstGeom prst="rightArrow">
            <a:avLst>
              <a:gd name="adj1" fmla="val 50000"/>
              <a:gd name="adj2" fmla="val 4819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3" name="AutoShape 8"/>
          <p:cNvSpPr>
            <a:spLocks noChangeArrowheads="1"/>
          </p:cNvSpPr>
          <p:nvPr/>
        </p:nvSpPr>
        <p:spPr bwMode="auto">
          <a:xfrm>
            <a:off x="8028384" y="3212976"/>
            <a:ext cx="933450" cy="484187"/>
          </a:xfrm>
          <a:prstGeom prst="rightArrow">
            <a:avLst>
              <a:gd name="adj1" fmla="val 50000"/>
              <a:gd name="adj2" fmla="val 4819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2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animBg="1"/>
      <p:bldP spid="19" grpId="0" animBg="1"/>
      <p:bldP spid="20" grpId="0" animBg="1"/>
      <p:bldP spid="21" grpId="0" animBg="1"/>
      <p:bldP spid="2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2"/>
          <p:cNvSpPr txBox="1">
            <a:spLocks noChangeArrowheads="1"/>
          </p:cNvSpPr>
          <p:nvPr/>
        </p:nvSpPr>
        <p:spPr bwMode="auto">
          <a:xfrm>
            <a:off x="251520" y="1340768"/>
            <a:ext cx="8568952" cy="53285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spcAft>
                <a:spcPct val="20000"/>
              </a:spcAft>
              <a:buFont typeface="Wingdings" pitchFamily="2" charset="2"/>
              <a:buChar char="Ø"/>
            </a:pPr>
            <a:r>
              <a:rPr lang="ru-RU" sz="2000" b="1" i="1" dirty="0" smtClean="0">
                <a:latin typeface="+mj-lt"/>
              </a:rPr>
              <a:t>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Мотивация (самоопределение) к учебной деятельности.</a:t>
            </a:r>
          </a:p>
          <a:p>
            <a:pPr>
              <a:spcAft>
                <a:spcPct val="20000"/>
              </a:spcAft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Актуализация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знаний и фиксирование индивидуального затруднения в пробном действии.</a:t>
            </a:r>
          </a:p>
          <a:p>
            <a:pPr>
              <a:spcAft>
                <a:spcPct val="20000"/>
              </a:spcAft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Выявление места и причины затруднения.</a:t>
            </a:r>
          </a:p>
          <a:p>
            <a:pPr>
              <a:spcAft>
                <a:spcPct val="20000"/>
              </a:spcAft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Построение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проекта выхода из затруднения.</a:t>
            </a:r>
          </a:p>
          <a:p>
            <a:pPr>
              <a:spcAft>
                <a:spcPct val="20000"/>
              </a:spcAft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Реализация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построенного проекта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.</a:t>
            </a:r>
          </a:p>
          <a:p>
            <a:pPr>
              <a:spcAft>
                <a:spcPct val="20000"/>
              </a:spcAft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Первичное закрепление с проговариванием во внешней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речи.</a:t>
            </a:r>
          </a:p>
          <a:p>
            <a:pPr>
              <a:spcAft>
                <a:spcPct val="20000"/>
              </a:spcAft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Самостоятельная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работа с самопроверкой по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эталону. </a:t>
            </a:r>
          </a:p>
          <a:p>
            <a:pPr>
              <a:spcAft>
                <a:spcPct val="20000"/>
              </a:spcAft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Включение в систему знаний и повторение.</a:t>
            </a:r>
          </a:p>
          <a:p>
            <a:pPr>
              <a:spcAft>
                <a:spcPct val="20000"/>
              </a:spcAft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Рефлексия учебной деятельности.</a:t>
            </a:r>
          </a:p>
          <a:p>
            <a:pPr>
              <a:spcAft>
                <a:spcPct val="35000"/>
              </a:spcAft>
              <a:buFont typeface="Times New Roman" pitchFamily="18" charset="0"/>
              <a:buNone/>
            </a:pPr>
            <a:endParaRPr lang="ru-RU" sz="200" b="1" dirty="0"/>
          </a:p>
        </p:txBody>
      </p:sp>
      <p:sp>
        <p:nvSpPr>
          <p:cNvPr id="27651" name="Text Box 32"/>
          <p:cNvSpPr txBox="1">
            <a:spLocks noChangeArrowheads="1"/>
          </p:cNvSpPr>
          <p:nvPr/>
        </p:nvSpPr>
        <p:spPr bwMode="auto">
          <a:xfrm>
            <a:off x="285750" y="285750"/>
            <a:ext cx="7632700" cy="9001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lnSpc>
                <a:spcPct val="96000"/>
              </a:lnSpc>
            </a:pPr>
            <a:r>
              <a:rPr lang="ru-RU" sz="26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Технология </a:t>
            </a:r>
            <a:r>
              <a:rPr lang="ru-RU" sz="2600" b="1" i="1" dirty="0" err="1">
                <a:solidFill>
                  <a:schemeClr val="accent2">
                    <a:lumMod val="50000"/>
                  </a:schemeClr>
                </a:solidFill>
                <a:latin typeface="+mj-lt"/>
              </a:rPr>
              <a:t>деятельностного</a:t>
            </a:r>
            <a:r>
              <a:rPr lang="ru-RU" sz="26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 метода</a:t>
            </a:r>
          </a:p>
          <a:p>
            <a:pPr algn="ctr"/>
            <a:r>
              <a:rPr lang="ru-RU" sz="26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(ТДМ)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67544" y="188640"/>
            <a:ext cx="8219256" cy="122413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</a:rPr>
              <a:t>Технологии реализации механизма СДП</a:t>
            </a:r>
          </a:p>
        </p:txBody>
      </p:sp>
      <p:sp>
        <p:nvSpPr>
          <p:cNvPr id="26627" name="Text Box 2"/>
          <p:cNvSpPr txBox="1">
            <a:spLocks noChangeArrowheads="1"/>
          </p:cNvSpPr>
          <p:nvPr/>
        </p:nvSpPr>
        <p:spPr bwMode="auto">
          <a:xfrm>
            <a:off x="457200" y="1700213"/>
            <a:ext cx="8229600" cy="48736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0000" tIns="45000" rIns="90000" bIns="45000"/>
          <a:lstStyle/>
          <a:p>
            <a:pPr marL="365125" indent="-255588" hangingPunct="1">
              <a:lnSpc>
                <a:spcPct val="100000"/>
              </a:lnSpc>
              <a:spcBef>
                <a:spcPts val="300"/>
              </a:spcBef>
              <a:spcAft>
                <a:spcPts val="1425"/>
              </a:spcAft>
              <a:buClr>
                <a:srgbClr val="A04DA3"/>
              </a:buClr>
              <a:buSzPct val="45000"/>
              <a:buFont typeface="Wingdings" pitchFamily="2" charset="2"/>
              <a:buChar char="Ø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Информационные и коммуникативные технологии.</a:t>
            </a:r>
          </a:p>
          <a:p>
            <a:pPr marL="365125" indent="-255588" hangingPunct="1">
              <a:lnSpc>
                <a:spcPct val="100000"/>
              </a:lnSpc>
              <a:spcBef>
                <a:spcPts val="300"/>
              </a:spcBef>
              <a:spcAft>
                <a:spcPts val="1425"/>
              </a:spcAft>
              <a:buClr>
                <a:srgbClr val="A04DA3"/>
              </a:buClr>
              <a:buSzPct val="45000"/>
              <a:buFont typeface="Wingdings" pitchFamily="2" charset="2"/>
              <a:buChar char="Ø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Технология, основанная на создании учебной ситуации.</a:t>
            </a:r>
          </a:p>
          <a:p>
            <a:pPr marL="365125" indent="-255588" hangingPunct="1">
              <a:lnSpc>
                <a:spcPct val="100000"/>
              </a:lnSpc>
              <a:spcBef>
                <a:spcPts val="300"/>
              </a:spcBef>
              <a:spcAft>
                <a:spcPts val="1425"/>
              </a:spcAft>
              <a:buClr>
                <a:srgbClr val="A04DA3"/>
              </a:buClr>
              <a:buSzPct val="45000"/>
              <a:buFont typeface="Wingdings" pitchFamily="2" charset="2"/>
              <a:buChar char="Ø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Технология, основанная на реализации проектной деятельности.</a:t>
            </a:r>
          </a:p>
          <a:p>
            <a:pPr marL="365125" indent="-255588" hangingPunct="1">
              <a:lnSpc>
                <a:spcPct val="100000"/>
              </a:lnSpc>
              <a:spcBef>
                <a:spcPts val="300"/>
              </a:spcBef>
              <a:spcAft>
                <a:spcPts val="1425"/>
              </a:spcAft>
              <a:buClr>
                <a:srgbClr val="A04DA3"/>
              </a:buClr>
              <a:buSzPct val="45000"/>
              <a:buFont typeface="Wingdings" pitchFamily="2" charset="2"/>
              <a:buChar char="Ø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Технология, основанная на уровневой дифференциации.</a:t>
            </a:r>
          </a:p>
          <a:p>
            <a:pPr marL="365125" indent="-255588" hangingPunct="1">
              <a:lnSpc>
                <a:spcPct val="100000"/>
              </a:lnSpc>
              <a:spcBef>
                <a:spcPts val="300"/>
              </a:spcBef>
              <a:spcAft>
                <a:spcPts val="1425"/>
              </a:spcAft>
              <a:buClr>
                <a:srgbClr val="A04DA3"/>
              </a:buClr>
              <a:buSzPct val="45000"/>
              <a:buFont typeface="Wingdings" pitchFamily="2" charset="2"/>
              <a:buChar char="Ø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Технология </a:t>
            </a:r>
            <a:r>
              <a:rPr lang="ru-RU" sz="2800" b="1" i="1" dirty="0" err="1">
                <a:solidFill>
                  <a:schemeClr val="accent2">
                    <a:lumMod val="50000"/>
                  </a:schemeClr>
                </a:solidFill>
                <a:latin typeface="+mj-lt"/>
              </a:rPr>
              <a:t>деятельностного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 метода.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8"/>
          <p:cNvSpPr>
            <a:spLocks noChangeArrowheads="1"/>
          </p:cNvSpPr>
          <p:nvPr/>
        </p:nvSpPr>
        <p:spPr bwMode="auto">
          <a:xfrm>
            <a:off x="357188" y="142875"/>
            <a:ext cx="8358187" cy="14033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/>
            <a:r>
              <a:rPr lang="ru-RU" sz="3200">
                <a:solidFill>
                  <a:schemeClr val="tx2"/>
                </a:solidFill>
                <a:latin typeface="+mj-lt"/>
              </a:rPr>
              <a:t>    Технология критического мышления</a:t>
            </a:r>
            <a:r>
              <a:rPr lang="ru-RU" sz="3200" b="1">
                <a:solidFill>
                  <a:schemeClr val="tx2"/>
                </a:solidFill>
                <a:latin typeface="+mj-lt"/>
              </a:rPr>
              <a:t/>
            </a:r>
            <a:br>
              <a:rPr lang="ru-RU" sz="3200" b="1">
                <a:solidFill>
                  <a:schemeClr val="tx2"/>
                </a:solidFill>
                <a:latin typeface="+mj-lt"/>
              </a:rPr>
            </a:br>
            <a:r>
              <a:rPr lang="ru-RU" sz="2400" b="1" i="1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Цель</a:t>
            </a:r>
            <a:r>
              <a:rPr lang="ru-RU" sz="2400" b="1" i="1">
                <a:latin typeface="+mj-lt"/>
                <a:ea typeface="Calibri" pitchFamily="34" charset="0"/>
                <a:cs typeface="Times New Roman" pitchFamily="18" charset="0"/>
              </a:rPr>
              <a:t>: развитие мыслительных навыков учащихся, необходимых не только в учёбе, но и в дальнейшей жизни </a:t>
            </a:r>
            <a:endParaRPr lang="ru-RU" sz="2400" b="1" i="1">
              <a:latin typeface="+mj-lt"/>
            </a:endParaRPr>
          </a:p>
          <a:p>
            <a:pPr eaLnBrk="0" hangingPunct="0"/>
            <a:endParaRPr lang="ru-RU" sz="2000">
              <a:solidFill>
                <a:schemeClr val="tx2"/>
              </a:solidFill>
              <a:latin typeface="+mj-lt"/>
            </a:endParaRPr>
          </a:p>
        </p:txBody>
      </p:sp>
      <p:sp>
        <p:nvSpPr>
          <p:cNvPr id="35843" name="Rectangle 2"/>
          <p:cNvSpPr>
            <a:spLocks noChangeArrowheads="1"/>
          </p:cNvSpPr>
          <p:nvPr/>
        </p:nvSpPr>
        <p:spPr bwMode="auto">
          <a:xfrm>
            <a:off x="755576" y="1484784"/>
            <a:ext cx="7242571" cy="224676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just" eaLnBrk="0" hangingPunct="0"/>
            <a:r>
              <a:rPr lang="ru-RU" sz="2800" b="1" i="1" dirty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Характерные особенности</a:t>
            </a:r>
            <a:r>
              <a:rPr lang="ru-RU" sz="2800" b="1" i="1" dirty="0">
                <a:latin typeface="+mj-lt"/>
                <a:ea typeface="Calibri" pitchFamily="34" charset="0"/>
                <a:cs typeface="Times New Roman" pitchFamily="18" charset="0"/>
              </a:rPr>
              <a:t>:</a:t>
            </a:r>
          </a:p>
          <a:p>
            <a:pPr algn="just" eaLnBrk="0" hangingPunct="0">
              <a:buFontTx/>
              <a:buChar char="•"/>
            </a:pPr>
            <a:r>
              <a:rPr lang="ru-RU" sz="2800" b="1" i="1" dirty="0" err="1">
                <a:latin typeface="+mj-lt"/>
                <a:ea typeface="Calibri" pitchFamily="34" charset="0"/>
                <a:cs typeface="Times New Roman" pitchFamily="18" charset="0"/>
              </a:rPr>
              <a:t>оценочность</a:t>
            </a:r>
            <a:r>
              <a:rPr lang="ru-RU" sz="2800" b="1" i="1" dirty="0">
                <a:latin typeface="+mj-lt"/>
                <a:ea typeface="Calibri" pitchFamily="34" charset="0"/>
                <a:cs typeface="Times New Roman" pitchFamily="18" charset="0"/>
              </a:rPr>
              <a:t>;</a:t>
            </a:r>
          </a:p>
          <a:p>
            <a:pPr algn="just" eaLnBrk="0" hangingPunct="0">
              <a:buFontTx/>
              <a:buChar char="•"/>
            </a:pPr>
            <a:r>
              <a:rPr lang="ru-RU" sz="2800" b="1" i="1" dirty="0">
                <a:latin typeface="+mj-lt"/>
                <a:ea typeface="Calibri" pitchFamily="34" charset="0"/>
                <a:cs typeface="Times New Roman" pitchFamily="18" charset="0"/>
              </a:rPr>
              <a:t>открытость новым идеям;</a:t>
            </a:r>
          </a:p>
          <a:p>
            <a:pPr algn="just" eaLnBrk="0" hangingPunct="0">
              <a:buFontTx/>
              <a:buChar char="•"/>
            </a:pPr>
            <a:r>
              <a:rPr lang="ru-RU" sz="2800" b="1" i="1" dirty="0">
                <a:latin typeface="+mj-lt"/>
                <a:ea typeface="Calibri" pitchFamily="34" charset="0"/>
                <a:cs typeface="Times New Roman" pitchFamily="18" charset="0"/>
              </a:rPr>
              <a:t>собственное мнение и рефлексия собственных суждений.</a:t>
            </a:r>
          </a:p>
        </p:txBody>
      </p:sp>
      <p:sp>
        <p:nvSpPr>
          <p:cNvPr id="35844" name="Прямоугольник 6"/>
          <p:cNvSpPr>
            <a:spLocks noChangeArrowheads="1"/>
          </p:cNvSpPr>
          <p:nvPr/>
        </p:nvSpPr>
        <p:spPr bwMode="auto">
          <a:xfrm>
            <a:off x="428625" y="3786188"/>
            <a:ext cx="8247831" cy="30469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Технология развития критического мышления и её основные стратегии обеспечивают развитие мышления, формирование коммуникативных и творческих способностей. Данная технология отвечает целям образования на современном этапе, вооружает ученика и учителя способами работы с информацией, методами организации учения, самообразования и конструирования собственного образовательного маршрута.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2"/>
          <p:cNvSpPr txBox="1">
            <a:spLocks noChangeArrowheads="1"/>
          </p:cNvSpPr>
          <p:nvPr/>
        </p:nvSpPr>
        <p:spPr bwMode="auto">
          <a:xfrm>
            <a:off x="251520" y="188640"/>
            <a:ext cx="8352928" cy="68018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    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Другие педагогические технологии</a:t>
            </a:r>
          </a:p>
          <a:p>
            <a:endParaRPr lang="ru-RU" sz="2800" i="1" dirty="0" smtClean="0">
              <a:solidFill>
                <a:schemeClr val="accent2">
                  <a:lumMod val="50000"/>
                </a:schemeClr>
              </a:solidFill>
              <a:latin typeface="+mj-lt"/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Информационная технология</a:t>
            </a:r>
          </a:p>
          <a:p>
            <a:pPr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Адаптированная система обучения (АСО) – работа в группах и в парах</a:t>
            </a:r>
          </a:p>
          <a:p>
            <a:pPr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Игровые технологии </a:t>
            </a:r>
          </a:p>
          <a:p>
            <a:pPr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Проблемно-развивающая технология</a:t>
            </a:r>
          </a:p>
          <a:p>
            <a:pPr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Рейтинговая технология</a:t>
            </a:r>
          </a:p>
          <a:p>
            <a:pPr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Технология модульного обучения</a:t>
            </a:r>
          </a:p>
          <a:p>
            <a:pPr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Технология коллективного способа обучения (авторская)</a:t>
            </a:r>
          </a:p>
          <a:p>
            <a:pPr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</a:t>
            </a:r>
            <a:r>
              <a:rPr lang="ru-RU" sz="2800" b="1" i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Здоровьесберегающая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технология</a:t>
            </a:r>
          </a:p>
          <a:p>
            <a:pPr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Личностно-ориентированная технология</a:t>
            </a:r>
          </a:p>
          <a:p>
            <a:endParaRPr lang="ru-RU" sz="3200" b="1" dirty="0" smtClean="0"/>
          </a:p>
          <a:p>
            <a:r>
              <a:rPr lang="ru-RU" sz="3200" b="1" dirty="0" smtClean="0"/>
              <a:t>   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980728"/>
            <a:ext cx="8208912" cy="452431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7200" b="1" i="1" dirty="0" smtClean="0">
                <a:solidFill>
                  <a:schemeClr val="accent2">
                    <a:lumMod val="50000"/>
                  </a:schemeClr>
                </a:solidFill>
              </a:rPr>
              <a:t>КОНСТРУКТОР УРОКОВ ДЕЯТЕЛЬНОСТНОЙ НАПРАВЛЕННОСТИ</a:t>
            </a:r>
            <a:endParaRPr lang="ru-RU" sz="7200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1. Этап мотивации</a:t>
            </a:r>
            <a:endParaRPr lang="ru-RU" i="1" dirty="0">
              <a:solidFill>
                <a:schemeClr val="accent2">
                  <a:lumMod val="50000"/>
                </a:schemeClr>
              </a:solidFill>
              <a:latin typeface="Franklin Gothic Heavy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54162"/>
            <a:ext cx="8668072" cy="497118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numCol="3"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Приемы обучения: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-Баллы и образы.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</a:t>
            </a:r>
            <a:r>
              <a:rPr lang="ru-RU" sz="2400" b="1" i="1" dirty="0" err="1" smtClean="0">
                <a:solidFill>
                  <a:schemeClr val="accent2">
                    <a:lumMod val="50000"/>
                  </a:schemeClr>
                </a:solidFill>
              </a:rPr>
              <a:t>Взаимоопрос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-Графический диктант.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-«</a:t>
            </a:r>
            <a:r>
              <a:rPr lang="ru-RU" sz="2400" b="1" i="1" dirty="0" err="1" smtClean="0">
                <a:solidFill>
                  <a:schemeClr val="accent2">
                    <a:lumMod val="50000"/>
                  </a:schemeClr>
                </a:solidFill>
              </a:rPr>
              <a:t>Да-нетка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».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-Игра в случайность.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-Идеальный опрос.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-Индивидуальный опрос.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-Интеллектуальная разминка или простой опрос.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-Коммуникативная атака.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-Линия времени.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-Начало урока с высказывания выдающихся людей.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-Начало урока с пословицы, поговорки.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-Начало урока с элементами театрализации.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-Начало урока с эпиграфа к уроку.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-Отсроченная отгадка.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-Перестановка, движение.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-Пресс-конференция.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-Рифмованное начало урока.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-«Светофор».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-Смотрю, вижу.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-Тестовый контроль.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-Удивляй! 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-УМШ (фронтально).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-Фантазер.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-Фантастическая добавка.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-Щадящий опрос.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-Эмоциональное вхождение в урок.</a:t>
            </a:r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2. Этап актуализации</a:t>
            </a:r>
            <a:endParaRPr lang="ru-RU" i="1" dirty="0">
              <a:solidFill>
                <a:schemeClr val="accent2">
                  <a:lumMod val="50000"/>
                </a:schemeClr>
              </a:solidFill>
              <a:latin typeface="Franklin Gothic Heavy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numCol="2">
            <a:normAutofit lnSpcReduction="1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Приемы обучения: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-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Ассоциативный ряд.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-Видеосюжет.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-Диалог.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-Игра в случайность.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-Идеальный опрос.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-Интеллектуальная разминка.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-Лови ошибку.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-Лото.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-Музыкальный фрагмент.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Обсуждение  выполнения домашнего задания.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-Отсроченная отгадка.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-Проблемный вопрос.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-Ролевой сюжет.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-Проблемная ситуация.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-Смена мизансцены.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-Смена ролей.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-Театрализация.</a:t>
            </a:r>
          </a:p>
          <a:p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i="1" dirty="0" smtClean="0">
                <a:latin typeface="Franklin Gothic Heavy" pitchFamily="34" charset="0"/>
              </a:rPr>
              <a:t>3. Этап выявления места и причины затруднения</a:t>
            </a:r>
            <a:endParaRPr lang="ru-RU" i="1" dirty="0">
              <a:latin typeface="Franklin Gothic Heavy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numCol="1">
            <a:normAutofit fontScale="92500" lnSpcReduction="2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-Вопрос-размышление.</a:t>
            </a:r>
            <a:br>
              <a:rPr lang="ru-RU" dirty="0" smtClean="0"/>
            </a:br>
            <a:r>
              <a:rPr lang="ru-RU" dirty="0" smtClean="0"/>
              <a:t>-Группировка.</a:t>
            </a:r>
            <a:br>
              <a:rPr lang="ru-RU" dirty="0" smtClean="0"/>
            </a:br>
            <a:r>
              <a:rPr lang="ru-RU" dirty="0" smtClean="0"/>
              <a:t>-Домысливание.</a:t>
            </a:r>
            <a:br>
              <a:rPr lang="ru-RU" dirty="0" smtClean="0"/>
            </a:br>
            <a:r>
              <a:rPr lang="ru-RU" dirty="0" smtClean="0"/>
              <a:t>-ЗУХ (знаю, умею, хочу узнать).</a:t>
            </a:r>
            <a:br>
              <a:rPr lang="ru-RU" dirty="0" smtClean="0"/>
            </a:br>
            <a:r>
              <a:rPr lang="ru-RU" dirty="0" smtClean="0"/>
              <a:t>-Исключение.</a:t>
            </a:r>
            <a:br>
              <a:rPr lang="ru-RU" dirty="0" smtClean="0"/>
            </a:br>
            <a:r>
              <a:rPr lang="ru-RU" dirty="0" smtClean="0"/>
              <a:t>-Линия времени.</a:t>
            </a:r>
            <a:br>
              <a:rPr lang="ru-RU" dirty="0" smtClean="0"/>
            </a:br>
            <a:r>
              <a:rPr lang="ru-RU" dirty="0" smtClean="0"/>
              <a:t>-«Мозговой штурм».</a:t>
            </a:r>
            <a:br>
              <a:rPr lang="ru-RU" dirty="0" smtClean="0"/>
            </a:br>
            <a:r>
              <a:rPr lang="ru-RU" dirty="0" smtClean="0"/>
              <a:t>-Подводящий диалог.</a:t>
            </a:r>
            <a:br>
              <a:rPr lang="ru-RU" dirty="0" smtClean="0"/>
            </a:br>
            <a:r>
              <a:rPr lang="ru-RU" dirty="0" smtClean="0"/>
              <a:t>-Работа над понятием.</a:t>
            </a:r>
            <a:br>
              <a:rPr lang="ru-RU" dirty="0" smtClean="0"/>
            </a:br>
            <a:r>
              <a:rPr lang="ru-RU" dirty="0" smtClean="0"/>
              <a:t>-Ситуация яркого пятна.</a:t>
            </a:r>
            <a:br>
              <a:rPr lang="ru-RU" dirty="0" smtClean="0"/>
            </a:br>
            <a:r>
              <a:rPr lang="ru-RU" dirty="0" smtClean="0"/>
              <a:t>-Тема-вопрос.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57188" y="500063"/>
            <a:ext cx="8572500" cy="107576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45000" rIns="90000" bIns="45000">
            <a:spAutoFit/>
          </a:bodyPr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Ученые – основоположники теории </a:t>
            </a: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3200" b="1" i="1" dirty="0" err="1">
                <a:solidFill>
                  <a:schemeClr val="accent2">
                    <a:lumMod val="50000"/>
                  </a:schemeClr>
                </a:solidFill>
                <a:latin typeface="+mj-lt"/>
              </a:rPr>
              <a:t>системно-деятельностного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 подхода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13" y="1857375"/>
            <a:ext cx="1533525" cy="1905000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642938" y="3929063"/>
            <a:ext cx="1785937" cy="337100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  <p:txBody>
          <a:bodyPr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Л.С. </a:t>
            </a:r>
            <a:r>
              <a:rPr lang="ru-RU" sz="16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Выготский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0" y="1857375"/>
            <a:ext cx="1390650" cy="1905000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3714750" y="3929063"/>
            <a:ext cx="1714500" cy="337100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  <p:txBody>
          <a:bodyPr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ru-RU" sz="1600">
                <a:solidFill>
                  <a:schemeClr val="accent2">
                    <a:lumMod val="50000"/>
                  </a:schemeClr>
                </a:solidFill>
                <a:latin typeface="+mj-lt"/>
              </a:rPr>
              <a:t>А.Н. Леонтьев</a:t>
            </a:r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00" y="1857375"/>
            <a:ext cx="1500188" cy="1857375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6286500" y="3929063"/>
            <a:ext cx="1571625" cy="337100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  <p:txBody>
          <a:bodyPr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Д.Б. </a:t>
            </a:r>
            <a:r>
              <a:rPr lang="ru-RU" sz="16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Эльконин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71688" y="4286250"/>
            <a:ext cx="1714500" cy="1785938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2063" y="4357688"/>
            <a:ext cx="1857375" cy="1695450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2000250" y="6215063"/>
            <a:ext cx="1714500" cy="337100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  <p:txBody>
          <a:bodyPr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П.Я. Гальперин</a:t>
            </a:r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5000625" y="6215063"/>
            <a:ext cx="1857375" cy="577850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  <p:txBody>
          <a:bodyPr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В.В. Давыдов</a:t>
            </a:r>
          </a:p>
          <a:p>
            <a:pPr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endParaRPr lang="ru-RU" sz="1600" dirty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4. Этап построения проекта выхода из затруднения</a:t>
            </a:r>
            <a:endParaRPr lang="ru-RU" i="1" dirty="0">
              <a:solidFill>
                <a:schemeClr val="accent2">
                  <a:lumMod val="50000"/>
                </a:schemeClr>
              </a:solidFill>
              <a:latin typeface="Franklin Gothic Heavy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-Деловая игра «Компетентность».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-Деловая игра «НИЛ».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-Деловая игра «Точка зрения».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-Дерево целей.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-Пресс-конференция.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-Проблемный ряд.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-Эксперимент.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5. Этап реализации построенного проекта</a:t>
            </a:r>
            <a:endParaRPr lang="ru-RU" i="1" dirty="0">
              <a:solidFill>
                <a:schemeClr val="accent2">
                  <a:lumMod val="50000"/>
                </a:schemeClr>
              </a:solidFill>
              <a:latin typeface="Franklin Gothic Heavy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numCol="2"/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-Вопрос к тексту.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-Выдвижение гипотезы.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-Деловая игра «НИЛ»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-Деловая игра «Точка зрения»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-Доклад.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-Лови ошибку!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-Практичность теории.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-Пресс-конференция.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-Привлекательная цель.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-Проблемный диалог.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-Удивляй!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-Фантастическая добавка.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6. Этап первичного закрепления с проговариванием во внешней речи</a:t>
            </a:r>
            <a:endParaRPr lang="ru-RU" i="1" dirty="0">
              <a:solidFill>
                <a:schemeClr val="accent2">
                  <a:lumMod val="50000"/>
                </a:schemeClr>
              </a:solidFill>
              <a:latin typeface="Franklin Gothic Heavy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numCol="3"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1) Закрепление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Вопросы к тексту.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Игра «Верите ли вы, что…».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Комментированное чтение.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Лови ошибку!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«Найди связь с жизнью».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Отсроченная отгадка.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Пресс-конференция.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Привлекательная цель.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Работа по инструкции.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Работа с сигнальными карточками.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Своя опора.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Синквейн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Технология ВИКИ.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Подготовка презентации учащимися.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Рассказ-эстафета.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Снежный ком.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Удивляй!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Фиш-болл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2) Динамическая пауза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Гимнастика для глаз.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Упражнения для профилактики плоскостопия.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Упражнения для профилактики сколиоза.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Упражнения на развитие моторики  кистей рук.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7. Этап самостоятельной работы с самопроверкой по эталону</a:t>
            </a:r>
            <a:endParaRPr lang="ru-RU" i="1" dirty="0">
              <a:solidFill>
                <a:schemeClr val="accent2">
                  <a:lumMod val="50000"/>
                </a:schemeClr>
              </a:solidFill>
              <a:latin typeface="Franklin Gothic Heavy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numCol="2">
            <a:normAutofit lnSpcReduction="10000"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-«В своем темпе».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Да-нетка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-Деловая игра «Я – учитель».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-Игра-тренинг.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-Лови ошибку.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-Найди соответствие.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-Мини-исследование.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-Мини-проекты.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-Озвучивание «немого кино».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-Работа в группах.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-Работа с компьютером.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-«Реставратор».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-Решение орфографических задач.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-Своя опора.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-Щадящий опрос.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8. Этап включения в систему знаний и повторения</a:t>
            </a:r>
            <a:endParaRPr lang="ru-RU" i="1" dirty="0">
              <a:solidFill>
                <a:schemeClr val="accent2">
                  <a:lumMod val="50000"/>
                </a:schemeClr>
              </a:solidFill>
              <a:latin typeface="Franklin Gothic Heavy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numCol="3">
            <a:normAutofit fontScale="70000" lnSpcReduction="20000"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-Аукцион знаний.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Блиц-контрольная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-Вернисаж.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-«Верю, не верю».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-Выборочный контроль.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-Группировка грамматического материала.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-Деловая игра «Компетентность».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-Деловая игра «НИЛ».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-Деловая игра «Точка зрения».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-Игра в случайность.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-Идеальный опрос.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-Кластер.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-Метод 6 шляп.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-«Найди ошибку».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-Обычная контрольная работа.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-Опрос по цепочке.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-Опрос-итог.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-Пересечение тем.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-Повторяем с контролем.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-Повторяем с расширением.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-Показательный ответ.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-Программируемый опрос.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-Реклама, эссе, резюме.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-Решение или составление кроссворда.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-«Светофор».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-Свои примеры.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-Своя опора.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-Тест. 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-Тихий опрос. 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Фактологический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 диктант. 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9. Этап рефлексии учебной деятельности на уроке</a:t>
            </a:r>
            <a:endParaRPr lang="ru-RU" i="1" dirty="0">
              <a:solidFill>
                <a:schemeClr val="accent2">
                  <a:lumMod val="50000"/>
                </a:schemeClr>
              </a:solidFill>
              <a:latin typeface="Franklin Gothic Heavy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515672" cy="489917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numCol="3">
            <a:normAutofit fontScale="62500" lnSpcReduction="20000"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1) Рефлексия эмоциональная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«Дерево творчества».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«Елочка».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Закончи предложение.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Интеллектуальная рефлексия.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Лесенка «Моё состояние».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Метод ранжирования.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«Огонек общения».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Оценка успешности.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Плюс-минус-интересно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Рефлексивные карточки.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Рисуем настроение.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Свободный микрофон.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Скажи друг другу доброе слово.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Цветотехника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Чудо-дерево.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/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/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2) Рефлексия оценочная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Блиц-контрольная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Выборочный контроль.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Идеальный опрос.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Обсуждаем </a:t>
            </a:r>
            <a:r>
              <a:rPr lang="ru-RU" i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д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/</a:t>
            </a:r>
            <a:r>
              <a:rPr lang="ru-RU" i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з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Опрос по цепочке.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Опрос-итог.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Отсроченная отгадка.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Программируемый опрос.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Релейная контрольная работа.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Роль «подводящий итоги».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Роль «психолог».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Тихий опрос.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/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/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3) Домашнее задание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Задание массивом.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Идеальное задание.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Необычная обычность.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Особое задание.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Творчество работает на будущее.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Три уровня домашнего задания.</a:t>
            </a:r>
            <a:endParaRPr lang="ru-RU" i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88640"/>
            <a:ext cx="7215188" cy="95465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Собственная  УД школьников – важная составляющая СДП</a:t>
            </a:r>
            <a:endParaRPr lang="en-US" sz="2400" b="1" i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251520" y="1052736"/>
            <a:ext cx="8535293" cy="5501829"/>
            <a:chOff x="-16" y="887"/>
            <a:chExt cx="5796" cy="3033"/>
          </a:xfrm>
        </p:grpSpPr>
        <p:sp>
          <p:nvSpPr>
            <p:cNvPr id="14341" name="Text Box 6"/>
            <p:cNvSpPr txBox="1">
              <a:spLocks noChangeArrowheads="1"/>
            </p:cNvSpPr>
            <p:nvPr/>
          </p:nvSpPr>
          <p:spPr bwMode="gray">
            <a:xfrm>
              <a:off x="2627" y="1969"/>
              <a:ext cx="126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14342" name="Text Box 7"/>
            <p:cNvSpPr txBox="1">
              <a:spLocks noChangeArrowheads="1"/>
            </p:cNvSpPr>
            <p:nvPr/>
          </p:nvSpPr>
          <p:spPr bwMode="gray">
            <a:xfrm>
              <a:off x="2627" y="2305"/>
              <a:ext cx="429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14343" name="Text Box 8"/>
            <p:cNvSpPr txBox="1">
              <a:spLocks noChangeArrowheads="1"/>
            </p:cNvSpPr>
            <p:nvPr/>
          </p:nvSpPr>
          <p:spPr bwMode="gray">
            <a:xfrm>
              <a:off x="2627" y="2641"/>
              <a:ext cx="429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45065" name="AutoShape 9"/>
            <p:cNvSpPr>
              <a:spLocks noChangeArrowheads="1"/>
            </p:cNvSpPr>
            <p:nvPr/>
          </p:nvSpPr>
          <p:spPr bwMode="gray">
            <a:xfrm>
              <a:off x="1872" y="1680"/>
              <a:ext cx="336" cy="1297"/>
            </a:xfrm>
            <a:prstGeom prst="leftArrow">
              <a:avLst>
                <a:gd name="adj1" fmla="val 65583"/>
                <a:gd name="adj2" fmla="val 65181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  <a:alpha val="12000"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345" name="AutoShape 10"/>
            <p:cNvSpPr>
              <a:spLocks noChangeArrowheads="1"/>
            </p:cNvSpPr>
            <p:nvPr/>
          </p:nvSpPr>
          <p:spPr bwMode="auto">
            <a:xfrm>
              <a:off x="-16" y="1344"/>
              <a:ext cx="1792" cy="196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>
                <a:latin typeface="Verdana" pitchFamily="34" charset="0"/>
              </a:endParaRPr>
            </a:p>
          </p:txBody>
        </p:sp>
        <p:sp>
          <p:nvSpPr>
            <p:cNvPr id="14346" name="Text Box 11"/>
            <p:cNvSpPr txBox="1">
              <a:spLocks noChangeArrowheads="1"/>
            </p:cNvSpPr>
            <p:nvPr/>
          </p:nvSpPr>
          <p:spPr bwMode="auto">
            <a:xfrm>
              <a:off x="-16" y="1611"/>
              <a:ext cx="1744" cy="158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eaLnBrk="0" hangingPunct="0"/>
              <a:endParaRPr lang="ru-RU" b="1" dirty="0">
                <a:solidFill>
                  <a:srgbClr val="001D3A"/>
                </a:solidFill>
                <a:latin typeface="Verdana" pitchFamily="34" charset="0"/>
              </a:endParaRPr>
            </a:p>
            <a:p>
              <a:pPr algn="ctr" eaLnBrk="0" hangingPunct="0"/>
              <a:r>
                <a:rPr lang="ru-RU" sz="3200" b="1" i="1" dirty="0" smtClean="0">
                  <a:solidFill>
                    <a:schemeClr val="accent2">
                      <a:lumMod val="50000"/>
                    </a:schemeClr>
                  </a:solidFill>
                  <a:latin typeface="+mj-lt"/>
                </a:rPr>
                <a:t>Какова </a:t>
              </a:r>
              <a:r>
                <a:rPr lang="ru-RU" sz="3200" b="1" i="1" dirty="0">
                  <a:solidFill>
                    <a:schemeClr val="accent2">
                      <a:lumMod val="50000"/>
                    </a:schemeClr>
                  </a:solidFill>
                  <a:latin typeface="+mj-lt"/>
                </a:rPr>
                <a:t>деятельность – такова </a:t>
              </a:r>
              <a:endPara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endParaRPr>
            </a:p>
            <a:p>
              <a:pPr algn="ctr" eaLnBrk="0" hangingPunct="0"/>
              <a:r>
                <a:rPr lang="ru-RU" sz="3200" b="1" i="1" dirty="0" smtClean="0">
                  <a:solidFill>
                    <a:schemeClr val="accent2">
                      <a:lumMod val="50000"/>
                    </a:schemeClr>
                  </a:solidFill>
                  <a:latin typeface="+mj-lt"/>
                </a:rPr>
                <a:t>и </a:t>
              </a:r>
            </a:p>
            <a:p>
              <a:pPr algn="ctr" eaLnBrk="0" hangingPunct="0"/>
              <a:r>
                <a:rPr lang="ru-RU" sz="3200" b="1" i="1" dirty="0" smtClean="0">
                  <a:solidFill>
                    <a:schemeClr val="accent2">
                      <a:lumMod val="50000"/>
                    </a:schemeClr>
                  </a:solidFill>
                  <a:latin typeface="+mj-lt"/>
                </a:rPr>
                <a:t>личность</a:t>
              </a:r>
              <a:endParaRPr lang="ru-RU" sz="3200" b="1" i="1" dirty="0">
                <a:solidFill>
                  <a:schemeClr val="accent2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14347" name="AutoShape 12"/>
            <p:cNvSpPr>
              <a:spLocks noChangeArrowheads="1"/>
            </p:cNvSpPr>
            <p:nvPr/>
          </p:nvSpPr>
          <p:spPr bwMode="auto">
            <a:xfrm>
              <a:off x="3888" y="1344"/>
              <a:ext cx="1892" cy="196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>
                <a:latin typeface="Verdana" pitchFamily="34" charset="0"/>
              </a:endParaRPr>
            </a:p>
          </p:txBody>
        </p:sp>
        <p:sp>
          <p:nvSpPr>
            <p:cNvPr id="14348" name="Text Box 13"/>
            <p:cNvSpPr txBox="1">
              <a:spLocks noChangeArrowheads="1"/>
            </p:cNvSpPr>
            <p:nvPr/>
          </p:nvSpPr>
          <p:spPr bwMode="auto">
            <a:xfrm>
              <a:off x="3950" y="1571"/>
              <a:ext cx="1796" cy="1599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eaLnBrk="0" hangingPunct="0"/>
              <a:endParaRPr lang="ru-RU" b="1" dirty="0">
                <a:solidFill>
                  <a:srgbClr val="001D3A"/>
                </a:solidFill>
                <a:latin typeface="Verdana" pitchFamily="34" charset="0"/>
              </a:endParaRPr>
            </a:p>
            <a:p>
              <a:pPr algn="ctr" eaLnBrk="0" hangingPunct="0"/>
              <a:endParaRPr lang="ru-RU" b="1" dirty="0">
                <a:solidFill>
                  <a:srgbClr val="001D3A"/>
                </a:solidFill>
                <a:latin typeface="Verdana" pitchFamily="34" charset="0"/>
              </a:endParaRPr>
            </a:p>
            <a:p>
              <a:pPr algn="ctr" eaLnBrk="0" hangingPunct="0"/>
              <a:r>
                <a:rPr lang="ru-RU" sz="3600" b="1" i="1" dirty="0">
                  <a:solidFill>
                    <a:schemeClr val="accent2">
                      <a:lumMod val="50000"/>
                    </a:schemeClr>
                  </a:solidFill>
                  <a:latin typeface="+mj-lt"/>
                </a:rPr>
                <a:t>Вне </a:t>
              </a:r>
              <a:r>
                <a:rPr lang="ru-RU" sz="3200" b="1" i="1" dirty="0">
                  <a:solidFill>
                    <a:schemeClr val="accent2">
                      <a:lumMod val="50000"/>
                    </a:schemeClr>
                  </a:solidFill>
                  <a:latin typeface="+mj-lt"/>
                </a:rPr>
                <a:t>деятельности </a:t>
              </a:r>
              <a:r>
                <a:rPr lang="ru-RU" sz="3600" b="1" i="1" dirty="0">
                  <a:solidFill>
                    <a:schemeClr val="accent2">
                      <a:lumMod val="50000"/>
                    </a:schemeClr>
                  </a:solidFill>
                  <a:latin typeface="+mj-lt"/>
                </a:rPr>
                <a:t>нет личности</a:t>
              </a:r>
            </a:p>
          </p:txBody>
        </p:sp>
        <p:sp>
          <p:nvSpPr>
            <p:cNvPr id="45070" name="AutoShape 14"/>
            <p:cNvSpPr>
              <a:spLocks noChangeArrowheads="1"/>
            </p:cNvSpPr>
            <p:nvPr/>
          </p:nvSpPr>
          <p:spPr bwMode="gray">
            <a:xfrm>
              <a:off x="3458" y="1680"/>
              <a:ext cx="334" cy="1297"/>
            </a:xfrm>
            <a:prstGeom prst="rightArrow">
              <a:avLst>
                <a:gd name="adj1" fmla="val 67750"/>
                <a:gd name="adj2" fmla="val 66167"/>
              </a:avLst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  <a:alpha val="12000"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45071" name="AutoShape 15"/>
            <p:cNvSpPr>
              <a:spLocks noChangeArrowheads="1"/>
            </p:cNvSpPr>
            <p:nvPr/>
          </p:nvSpPr>
          <p:spPr bwMode="gray">
            <a:xfrm>
              <a:off x="1812" y="887"/>
              <a:ext cx="1920" cy="869"/>
            </a:xfrm>
            <a:prstGeom prst="can">
              <a:avLst>
                <a:gd name="adj" fmla="val 27866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45072" name="AutoShape 16"/>
            <p:cNvSpPr>
              <a:spLocks noChangeArrowheads="1"/>
            </p:cNvSpPr>
            <p:nvPr/>
          </p:nvSpPr>
          <p:spPr bwMode="gray">
            <a:xfrm>
              <a:off x="2283" y="1440"/>
              <a:ext cx="1107" cy="336"/>
            </a:xfrm>
            <a:prstGeom prst="upArrow">
              <a:avLst>
                <a:gd name="adj1" fmla="val 68380"/>
                <a:gd name="adj2" fmla="val 70833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63529"/>
                    <a:invGamma/>
                    <a:alpha val="12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352" name="Text Box 17"/>
            <p:cNvSpPr txBox="1">
              <a:spLocks noChangeArrowheads="1"/>
            </p:cNvSpPr>
            <p:nvPr/>
          </p:nvSpPr>
          <p:spPr bwMode="gray">
            <a:xfrm>
              <a:off x="1955" y="1168"/>
              <a:ext cx="173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3200" dirty="0">
                  <a:solidFill>
                    <a:schemeClr val="bg1"/>
                  </a:solidFill>
                </a:rPr>
                <a:t>деятельность</a:t>
              </a:r>
              <a:endParaRPr 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14353" name="AutoShape 18"/>
            <p:cNvSpPr>
              <a:spLocks noChangeArrowheads="1"/>
            </p:cNvSpPr>
            <p:nvPr/>
          </p:nvSpPr>
          <p:spPr bwMode="gray">
            <a:xfrm>
              <a:off x="1786" y="3067"/>
              <a:ext cx="2046" cy="853"/>
            </a:xfrm>
            <a:prstGeom prst="can">
              <a:avLst>
                <a:gd name="adj" fmla="val 32032"/>
              </a:avLst>
            </a:prstGeom>
            <a:gradFill rotWithShape="1">
              <a:gsLst>
                <a:gs pos="0">
                  <a:srgbClr val="1F571E"/>
                </a:gs>
                <a:gs pos="50000">
                  <a:srgbClr val="44BD41"/>
                </a:gs>
                <a:gs pos="100000">
                  <a:srgbClr val="1F571E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54" name="Text Box 19"/>
            <p:cNvSpPr txBox="1">
              <a:spLocks noChangeArrowheads="1"/>
            </p:cNvSpPr>
            <p:nvPr/>
          </p:nvSpPr>
          <p:spPr bwMode="gray">
            <a:xfrm>
              <a:off x="2079" y="3459"/>
              <a:ext cx="132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3200" b="1" i="1" dirty="0">
                  <a:solidFill>
                    <a:schemeClr val="bg1"/>
                  </a:solidFill>
                </a:rPr>
                <a:t>личность</a:t>
              </a:r>
              <a:endParaRPr lang="en-US" sz="3200" b="1" i="1" dirty="0">
                <a:solidFill>
                  <a:schemeClr val="bg1"/>
                </a:solidFill>
              </a:endParaRPr>
            </a:p>
          </p:txBody>
        </p:sp>
        <p:sp>
          <p:nvSpPr>
            <p:cNvPr id="45076" name="AutoShape 20"/>
            <p:cNvSpPr>
              <a:spLocks noChangeArrowheads="1"/>
            </p:cNvSpPr>
            <p:nvPr/>
          </p:nvSpPr>
          <p:spPr bwMode="gray">
            <a:xfrm>
              <a:off x="2269" y="2928"/>
              <a:ext cx="1106" cy="333"/>
            </a:xfrm>
            <a:prstGeom prst="downArrow">
              <a:avLst>
                <a:gd name="adj1" fmla="val 67093"/>
                <a:gd name="adj2" fmla="val 64051"/>
              </a:avLst>
            </a:prstGeom>
            <a:gradFill rotWithShape="1">
              <a:gsLst>
                <a:gs pos="0">
                  <a:schemeClr val="bg2">
                    <a:gamma/>
                    <a:tint val="63529"/>
                    <a:invGamma/>
                    <a:alpha val="12000"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14340" name="Прямоугольник 22"/>
          <p:cNvSpPr>
            <a:spLocks noChangeArrowheads="1"/>
          </p:cNvSpPr>
          <p:nvPr/>
        </p:nvSpPr>
        <p:spPr bwMode="auto">
          <a:xfrm>
            <a:off x="3071813" y="2643188"/>
            <a:ext cx="2786062" cy="255454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УД становится источником внутреннего развития школьника, формирования его творческих способностей и личностных качеств.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1"/>
          <p:cNvSpPr txBox="1">
            <a:spLocks noChangeArrowheads="1"/>
          </p:cNvSpPr>
          <p:nvPr/>
        </p:nvSpPr>
        <p:spPr bwMode="auto">
          <a:xfrm>
            <a:off x="381000" y="1196975"/>
            <a:ext cx="8464550" cy="48990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marL="273050" indent="-269875">
              <a:spcBef>
                <a:spcPts val="1100"/>
              </a:spcBef>
              <a:buSzPct val="95000"/>
              <a:tabLst>
                <a:tab pos="273050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  <a:tab pos="10331450" algn="l"/>
                <a:tab pos="10780713" algn="l"/>
              </a:tabLst>
            </a:pPr>
            <a:r>
              <a:rPr lang="ru-RU" sz="3600" b="1" i="1" dirty="0">
                <a:solidFill>
                  <a:srgbClr val="002060"/>
                </a:solidFill>
                <a:cs typeface="Arial" pitchFamily="34" charset="0"/>
              </a:rPr>
              <a:t>	</a:t>
            </a: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Учебным действием является лишь то действие, которое «цепляет» ум ученика.</a:t>
            </a:r>
          </a:p>
          <a:p>
            <a:pPr marL="273050" indent="-269875">
              <a:spcBef>
                <a:spcPts val="1100"/>
              </a:spcBef>
              <a:buSzPct val="95000"/>
              <a:tabLst>
                <a:tab pos="273050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  <a:tab pos="10331450" algn="l"/>
                <a:tab pos="10780713" algn="l"/>
              </a:tabLst>
            </a:pP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	Это действие, выполнение которого требует изменения стереотипов, то есть </a:t>
            </a:r>
            <a:r>
              <a:rPr lang="ru-RU" sz="3600" b="1" i="1" dirty="0" err="1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самоизменения</a:t>
            </a: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997839"/>
            <a:ext cx="8352928" cy="39703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обнаруживают предмет своего действия,</a:t>
            </a:r>
          </a:p>
          <a:p>
            <a:pPr>
              <a:buFontTx/>
              <a:buNone/>
            </a:pPr>
            <a:endParaRPr lang="ru-RU" sz="2800" b="1" i="1" dirty="0" smtClean="0">
              <a:solidFill>
                <a:schemeClr val="accent2">
                  <a:lumMod val="50000"/>
                </a:schemeClr>
              </a:solidFill>
              <a:latin typeface="+mj-lt"/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исследуют его, совершая разнообразные учебные действия,</a:t>
            </a:r>
          </a:p>
          <a:p>
            <a:pPr>
              <a:buFontTx/>
              <a:buNone/>
            </a:pPr>
            <a:endParaRPr lang="ru-RU" sz="2800" b="1" i="1" dirty="0" smtClean="0">
              <a:solidFill>
                <a:schemeClr val="accent2">
                  <a:lumMod val="50000"/>
                </a:schemeClr>
              </a:solidFill>
              <a:latin typeface="+mj-lt"/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преобразуют его, например, переформулируют, или предлагают свое описание и т.д.,</a:t>
            </a:r>
          </a:p>
          <a:p>
            <a:pPr>
              <a:buFontTx/>
              <a:buNone/>
            </a:pPr>
            <a:endParaRPr lang="ru-RU" sz="2800" b="1" i="1" dirty="0" smtClean="0">
              <a:solidFill>
                <a:schemeClr val="accent2">
                  <a:lumMod val="50000"/>
                </a:schemeClr>
              </a:solidFill>
              <a:latin typeface="+mj-lt"/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частично – запоминают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60648"/>
            <a:ext cx="7992888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Учебная ситуация – это такая особая единица учебного процесса,</a:t>
            </a:r>
            <a:b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в которой дети с помощью учителя: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395536" y="404664"/>
            <a:ext cx="8291264" cy="616917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0000" tIns="45000" rIns="90000" bIns="45000"/>
          <a:lstStyle/>
          <a:p>
            <a:pPr marL="365125" indent="-255588" hangingPunct="1">
              <a:lnSpc>
                <a:spcPct val="100000"/>
              </a:lnSpc>
              <a:spcBef>
                <a:spcPts val="300"/>
              </a:spcBef>
              <a:spcAft>
                <a:spcPts val="1425"/>
              </a:spcAft>
              <a:buClr>
                <a:srgbClr val="A04DA3"/>
              </a:buClr>
              <a:buSzPct val="45000"/>
              <a:buFont typeface="Georgia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b="1" i="1" dirty="0">
                <a:solidFill>
                  <a:srgbClr val="C00000"/>
                </a:solidFill>
                <a:latin typeface="+mj-lt"/>
              </a:rPr>
              <a:t>Позиция учителя: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к классу не с ответом, а с вопросом.</a:t>
            </a:r>
          </a:p>
          <a:p>
            <a:pPr marL="365125" indent="-255588" hangingPunct="1">
              <a:lnSpc>
                <a:spcPct val="100000"/>
              </a:lnSpc>
              <a:spcBef>
                <a:spcPts val="300"/>
              </a:spcBef>
              <a:spcAft>
                <a:spcPts val="1425"/>
              </a:spcAft>
              <a:buClr>
                <a:srgbClr val="A04DA3"/>
              </a:buClr>
              <a:buSzPct val="45000"/>
              <a:buFont typeface="Georgia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b="1" i="1" dirty="0">
                <a:solidFill>
                  <a:srgbClr val="C00000"/>
                </a:solidFill>
                <a:latin typeface="+mj-lt"/>
              </a:rPr>
              <a:t>Позиция ученика: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за познание мира.</a:t>
            </a:r>
          </a:p>
          <a:p>
            <a:pPr marL="365125" indent="-255588" hangingPunct="1">
              <a:lnSpc>
                <a:spcPct val="100000"/>
              </a:lnSpc>
              <a:spcBef>
                <a:spcPts val="300"/>
              </a:spcBef>
              <a:spcAft>
                <a:spcPts val="1425"/>
              </a:spcAft>
              <a:buClr>
                <a:srgbClr val="A04DA3"/>
              </a:buClr>
              <a:buSzPct val="45000"/>
              <a:buFont typeface="Georgia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b="1" i="1" dirty="0">
                <a:solidFill>
                  <a:srgbClr val="C00000"/>
                </a:solidFill>
                <a:latin typeface="+mj-lt"/>
              </a:rPr>
              <a:t>Учебная задача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– </a:t>
            </a:r>
            <a:r>
              <a:rPr lang="ru-RU" sz="2400" b="1" i="1" dirty="0" err="1">
                <a:solidFill>
                  <a:schemeClr val="accent2">
                    <a:lumMod val="50000"/>
                  </a:schemeClr>
                </a:solidFill>
                <a:latin typeface="+mj-lt"/>
              </a:rPr>
              <a:t>задача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, решая которую ребёнок выполняет цели учителя.</a:t>
            </a:r>
          </a:p>
          <a:p>
            <a:pPr marL="365125" indent="-255588" hangingPunct="1">
              <a:lnSpc>
                <a:spcPct val="100000"/>
              </a:lnSpc>
              <a:spcBef>
                <a:spcPts val="300"/>
              </a:spcBef>
              <a:spcAft>
                <a:spcPts val="1425"/>
              </a:spcAft>
              <a:buClr>
                <a:srgbClr val="A04DA3"/>
              </a:buClr>
              <a:buSzPct val="45000"/>
              <a:buFont typeface="Georgia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b="1" i="1" dirty="0">
                <a:solidFill>
                  <a:srgbClr val="C00000"/>
                </a:solidFill>
                <a:latin typeface="+mj-lt"/>
              </a:rPr>
              <a:t>Учебная деятельность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– управляемый учебный процесс.</a:t>
            </a:r>
          </a:p>
          <a:p>
            <a:pPr marL="365125" indent="-255588" hangingPunct="1">
              <a:lnSpc>
                <a:spcPct val="100000"/>
              </a:lnSpc>
              <a:spcBef>
                <a:spcPts val="300"/>
              </a:spcBef>
              <a:spcAft>
                <a:spcPts val="1425"/>
              </a:spcAft>
              <a:buClr>
                <a:srgbClr val="A04DA3"/>
              </a:buClr>
              <a:buSzPct val="45000"/>
              <a:buFont typeface="Georgia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b="1" i="1" dirty="0">
                <a:solidFill>
                  <a:srgbClr val="C00000"/>
                </a:solidFill>
                <a:latin typeface="+mj-lt"/>
              </a:rPr>
              <a:t>Учебное действие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– </a:t>
            </a:r>
            <a:r>
              <a:rPr lang="ru-RU" sz="2400" b="1" i="1" dirty="0" err="1">
                <a:solidFill>
                  <a:schemeClr val="accent2">
                    <a:lumMod val="50000"/>
                  </a:schemeClr>
                </a:solidFill>
                <a:latin typeface="+mj-lt"/>
              </a:rPr>
              <a:t>действие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 по созданию образа.</a:t>
            </a:r>
          </a:p>
          <a:p>
            <a:pPr marL="365125" indent="-255588" hangingPunct="1">
              <a:lnSpc>
                <a:spcPct val="100000"/>
              </a:lnSpc>
              <a:spcBef>
                <a:spcPts val="300"/>
              </a:spcBef>
              <a:spcAft>
                <a:spcPts val="1425"/>
              </a:spcAft>
              <a:buClr>
                <a:srgbClr val="A04DA3"/>
              </a:buClr>
              <a:buSzPct val="45000"/>
              <a:buFont typeface="Georgia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b="1" i="1" dirty="0">
                <a:solidFill>
                  <a:srgbClr val="C00000"/>
                </a:solidFill>
                <a:latin typeface="+mj-lt"/>
              </a:rPr>
              <a:t>Образ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– слово, рисунок, схема, план.</a:t>
            </a:r>
          </a:p>
          <a:p>
            <a:pPr marL="365125" indent="-255588" hangingPunct="1">
              <a:lnSpc>
                <a:spcPct val="100000"/>
              </a:lnSpc>
              <a:spcBef>
                <a:spcPts val="300"/>
              </a:spcBef>
              <a:spcAft>
                <a:spcPts val="1425"/>
              </a:spcAft>
              <a:buClr>
                <a:srgbClr val="A04DA3"/>
              </a:buClr>
              <a:buSzPct val="45000"/>
              <a:buFont typeface="Georgia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b="1" i="1" dirty="0">
                <a:solidFill>
                  <a:srgbClr val="C00000"/>
                </a:solidFill>
                <a:latin typeface="+mj-lt"/>
              </a:rPr>
              <a:t>Оценочное действие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– я умею! У меня получится!</a:t>
            </a:r>
          </a:p>
          <a:p>
            <a:pPr marL="365125" indent="-255588" hangingPunct="1">
              <a:lnSpc>
                <a:spcPct val="100000"/>
              </a:lnSpc>
              <a:spcBef>
                <a:spcPts val="300"/>
              </a:spcBef>
              <a:spcAft>
                <a:spcPts val="1425"/>
              </a:spcAft>
              <a:buClr>
                <a:srgbClr val="A04DA3"/>
              </a:buClr>
              <a:buSzPct val="45000"/>
              <a:buFont typeface="Georgia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b="1" i="1" dirty="0">
                <a:solidFill>
                  <a:srgbClr val="C00000"/>
                </a:solidFill>
                <a:latin typeface="+mj-lt"/>
              </a:rPr>
              <a:t>Эмоционально-ценностная оценка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– формирование мировоззрения.</a:t>
            </a:r>
          </a:p>
          <a:p>
            <a:pPr marL="365125" indent="-255588" hangingPunct="1">
              <a:lnSpc>
                <a:spcPct val="100000"/>
              </a:lnSpc>
              <a:spcBef>
                <a:spcPts val="300"/>
              </a:spcBef>
              <a:spcAft>
                <a:spcPts val="1425"/>
              </a:spcAft>
              <a:buClr>
                <a:srgbClr val="A04DA3"/>
              </a:buClr>
              <a:buSzPct val="45000"/>
              <a:buFont typeface="Georgia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b="1" i="1" dirty="0">
                <a:solidFill>
                  <a:srgbClr val="C00000"/>
                </a:solidFill>
                <a:latin typeface="+mj-lt"/>
              </a:rPr>
              <a:t>Задача школы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– не дать объём знаний, а научить учиться. </a:t>
            </a:r>
          </a:p>
          <a:p>
            <a:pPr marL="365125" indent="-255588" hangingPunct="1">
              <a:lnSpc>
                <a:spcPct val="100000"/>
              </a:lnSpc>
              <a:spcBef>
                <a:spcPts val="300"/>
              </a:spcBef>
              <a:spcAft>
                <a:spcPts val="1425"/>
              </a:spcAft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 sz="2400" dirty="0">
              <a:solidFill>
                <a:srgbClr val="000000"/>
              </a:solidFill>
              <a:latin typeface="Georgia" charset="0"/>
            </a:endParaRPr>
          </a:p>
          <a:p>
            <a:pPr marL="365125" indent="-255588" hangingPunct="1">
              <a:lnSpc>
                <a:spcPct val="100000"/>
              </a:lnSpc>
              <a:spcBef>
                <a:spcPts val="300"/>
              </a:spcBef>
              <a:spcAft>
                <a:spcPts val="1425"/>
              </a:spcAft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 sz="2800" dirty="0">
              <a:solidFill>
                <a:srgbClr val="000000"/>
              </a:solidFill>
              <a:latin typeface="Georgia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12" dur="500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17" dur="500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22" dur="500"/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27" dur="500"/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32" dur="500"/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37" dur="500"/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42" dur="500"/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47" dur="500"/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0"/>
            <a:ext cx="8568952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3200" b="1" i="1" dirty="0" err="1" smtClean="0">
                <a:solidFill>
                  <a:srgbClr val="623216"/>
                </a:solidFill>
                <a:latin typeface="+mj-lt"/>
              </a:rPr>
              <a:t>Системно-деятельностный</a:t>
            </a:r>
            <a:r>
              <a:rPr lang="ru-RU" sz="3200" b="1" i="1" dirty="0" smtClean="0">
                <a:solidFill>
                  <a:srgbClr val="623216"/>
                </a:solidFill>
                <a:latin typeface="+mj-lt"/>
              </a:rPr>
              <a:t> подход </a:t>
            </a:r>
          </a:p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3200" b="1" i="1" dirty="0" smtClean="0">
                <a:solidFill>
                  <a:srgbClr val="623216"/>
                </a:solidFill>
                <a:latin typeface="+mj-lt"/>
              </a:rPr>
              <a:t>как концептуальная основа ФГОС общего образования</a:t>
            </a:r>
            <a:endParaRPr lang="ru-RU" sz="3200" b="1" i="1" dirty="0">
              <a:solidFill>
                <a:srgbClr val="623216"/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595021"/>
            <a:ext cx="8568952" cy="526297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15900" indent="-215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Обеспечивает:</a:t>
            </a:r>
          </a:p>
          <a:p>
            <a:pPr marL="215900" indent="-215900">
              <a:buSzPct val="45000"/>
              <a:buFont typeface="Wingdings" charset="0"/>
              <a:buChar char="Ø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формирование готовности личности к саморазвитию и непрерывному образованию; </a:t>
            </a:r>
          </a:p>
          <a:p>
            <a:pPr marL="215900" indent="-215900">
              <a:buSzPct val="45000"/>
              <a:buFont typeface="Wingdings" charset="0"/>
              <a:buChar char="Ø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проектирование и конструирование социальной среды развития обучающихся в системе образования; </a:t>
            </a:r>
          </a:p>
          <a:p>
            <a:pPr marL="215900" indent="-215900">
              <a:buSzPct val="45000"/>
              <a:buFont typeface="Wingdings" charset="0"/>
              <a:buChar char="Ø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активную учебно-познавательную деятельность обучающихся; </a:t>
            </a:r>
          </a:p>
          <a:p>
            <a:pPr marL="215900" indent="-215900">
              <a:buSzPct val="45000"/>
              <a:buFont typeface="Wingdings" charset="0"/>
              <a:buChar char="Ø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построение образовательного процесса с </a:t>
            </a:r>
          </a:p>
          <a:p>
            <a:pPr marL="215900" indent="-215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учётом индивидуальных возрастных, </a:t>
            </a:r>
          </a:p>
          <a:p>
            <a:pPr marL="215900" indent="-215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психологических и физиологических </a:t>
            </a:r>
          </a:p>
          <a:p>
            <a:pPr marL="215900" indent="-215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особенностей обучающихся. 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67545" y="476672"/>
            <a:ext cx="7848872" cy="59046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91440"/>
          <a:lstStyle/>
          <a:p>
            <a:pPr marL="271463" indent="-6350" defTabSz="449263">
              <a:spcBef>
                <a:spcPts val="638"/>
              </a:spcBef>
              <a:buClr>
                <a:srgbClr val="9BBB59"/>
              </a:buClr>
              <a:buSzPct val="90000"/>
              <a:buFont typeface="Wingdings" pitchFamily="2" charset="2"/>
              <a:buChar char="Ø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kumimoji="0" lang="ru-RU" sz="3200" b="1" i="1" dirty="0">
                <a:solidFill>
                  <a:schemeClr val="accent2">
                    <a:lumMod val="50000"/>
                  </a:schemeClr>
                </a:solidFill>
                <a:latin typeface="+mj-lt"/>
                <a:cs typeface="Tahoma" pitchFamily="34" charset="0"/>
              </a:rPr>
              <a:t> Не давать образцов, </a:t>
            </a:r>
          </a:p>
          <a:p>
            <a:pPr marL="271463" indent="-6350" defTabSz="449263">
              <a:spcBef>
                <a:spcPts val="638"/>
              </a:spcBef>
              <a:buClr>
                <a:srgbClr val="9BBB59"/>
              </a:buClr>
              <a:buSzPct val="9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kumimoji="0" lang="ru-RU" sz="3200" b="1" i="1" dirty="0">
              <a:solidFill>
                <a:schemeClr val="accent2">
                  <a:lumMod val="50000"/>
                </a:schemeClr>
              </a:solidFill>
              <a:latin typeface="+mj-lt"/>
              <a:cs typeface="Tahoma" pitchFamily="34" charset="0"/>
            </a:endParaRPr>
          </a:p>
          <a:p>
            <a:pPr marL="271463" indent="-6350" defTabSz="449263">
              <a:spcBef>
                <a:spcPts val="638"/>
              </a:spcBef>
              <a:buClr>
                <a:srgbClr val="9BBB59"/>
              </a:buClr>
              <a:buSzPct val="90000"/>
              <a:buFont typeface="Wingdings" pitchFamily="2" charset="2"/>
              <a:buChar char="Ø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kumimoji="0" lang="ru-RU" sz="3200" b="1" i="1" dirty="0">
                <a:solidFill>
                  <a:schemeClr val="accent2">
                    <a:lumMod val="50000"/>
                  </a:schemeClr>
                </a:solidFill>
                <a:latin typeface="+mj-lt"/>
                <a:cs typeface="Tahoma" pitchFamily="34" charset="0"/>
              </a:rPr>
              <a:t> ставить ребенка в ситуацию, где его привычные способы действия с очевидностью непригодны,</a:t>
            </a:r>
          </a:p>
          <a:p>
            <a:pPr marL="271463" indent="-6350" defTabSz="449263">
              <a:spcBef>
                <a:spcPts val="638"/>
              </a:spcBef>
              <a:buClr>
                <a:srgbClr val="9BBB59"/>
              </a:buClr>
              <a:buSzPct val="9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kumimoji="0" lang="ru-RU" sz="3200" b="1" i="1" dirty="0">
              <a:solidFill>
                <a:schemeClr val="accent2">
                  <a:lumMod val="50000"/>
                </a:schemeClr>
              </a:solidFill>
              <a:latin typeface="+mj-lt"/>
              <a:cs typeface="Tahoma" pitchFamily="34" charset="0"/>
            </a:endParaRPr>
          </a:p>
          <a:p>
            <a:pPr marL="271463" indent="-6350" defTabSz="449263">
              <a:spcBef>
                <a:spcPts val="638"/>
              </a:spcBef>
              <a:buClr>
                <a:srgbClr val="9BBB59"/>
              </a:buClr>
              <a:buSzPct val="90000"/>
              <a:buFont typeface="Wingdings" pitchFamily="2" charset="2"/>
              <a:buChar char="Ø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kumimoji="0" lang="ru-RU" sz="3200" b="1" i="1" dirty="0">
                <a:solidFill>
                  <a:schemeClr val="accent2">
                    <a:lumMod val="50000"/>
                  </a:schemeClr>
                </a:solidFill>
                <a:latin typeface="+mj-lt"/>
                <a:cs typeface="Tahoma" pitchFamily="34" charset="0"/>
              </a:rPr>
              <a:t> мотивировать поиск существенных особенностей новой ситуации, в которой надо действовать, </a:t>
            </a:r>
            <a:r>
              <a:rPr kumimoji="0" lang="ru-RU" sz="3200" b="1" i="1" dirty="0">
                <a:solidFill>
                  <a:srgbClr val="000000"/>
                </a:solidFill>
                <a:latin typeface="+mj-lt"/>
                <a:cs typeface="Tahoma" pitchFamily="34" charset="0"/>
              </a:rPr>
              <a:t>– </a:t>
            </a:r>
            <a:r>
              <a:rPr kumimoji="0" lang="ru-RU" sz="4000" b="1" i="1" dirty="0">
                <a:solidFill>
                  <a:srgbClr val="953735"/>
                </a:solidFill>
                <a:latin typeface="+mj-lt"/>
                <a:cs typeface="Tahoma" pitchFamily="34" charset="0"/>
              </a:rPr>
              <a:t>вот  методологическая основа СДП. </a:t>
            </a:r>
          </a:p>
          <a:p>
            <a:pPr marL="271463" indent="-6350" defTabSz="449263">
              <a:spcBef>
                <a:spcPts val="638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kumimoji="0" lang="ru-RU" sz="2800" dirty="0">
              <a:solidFill>
                <a:srgbClr val="000000"/>
              </a:solidFill>
              <a:latin typeface="Tw Cen MT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496944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charset="0"/>
              </a:rPr>
              <a:t>Последовательная реализация СДП 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charset="0"/>
              </a:rPr>
              <a:t>повышает эффективность образования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charset="0"/>
              </a:rPr>
              <a:t> по показателям: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latin typeface="+mj-lt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700808"/>
            <a:ext cx="8565909" cy="519629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71463" indent="-269875">
              <a:spcBef>
                <a:spcPts val="650"/>
              </a:spcBef>
              <a:buClr>
                <a:srgbClr val="9C007F"/>
              </a:buClr>
              <a:buSzPct val="95000"/>
              <a:buFont typeface="Wingdings 2" pitchFamily="18" charset="2"/>
              <a:buChar char=""/>
              <a:tabLst>
                <a:tab pos="271463" algn="l"/>
                <a:tab pos="719138" algn="l"/>
                <a:tab pos="1168400" algn="l"/>
                <a:tab pos="1617663" algn="l"/>
                <a:tab pos="2066925" algn="l"/>
                <a:tab pos="2516188" algn="l"/>
                <a:tab pos="2965450" algn="l"/>
                <a:tab pos="3414713" algn="l"/>
                <a:tab pos="3863975" algn="l"/>
                <a:tab pos="4313238" algn="l"/>
                <a:tab pos="4762500" algn="l"/>
                <a:tab pos="5211763" algn="l"/>
                <a:tab pos="5661025" algn="l"/>
                <a:tab pos="6110288" algn="l"/>
                <a:tab pos="6559550" algn="l"/>
                <a:tab pos="7008813" algn="l"/>
                <a:tab pos="7458075" algn="l"/>
                <a:tab pos="7907338" algn="l"/>
                <a:tab pos="8356600" algn="l"/>
                <a:tab pos="8805863" algn="l"/>
                <a:tab pos="9255125" algn="l"/>
              </a:tabLst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cs typeface="Arial" charset="0"/>
              </a:rPr>
              <a:t>придание результатам образования социально- и личностно-значимого характера;</a:t>
            </a:r>
          </a:p>
          <a:p>
            <a:pPr marL="271463" indent="-269875">
              <a:spcBef>
                <a:spcPts val="650"/>
              </a:spcBef>
              <a:buClr>
                <a:srgbClr val="9C007F"/>
              </a:buClr>
              <a:buSzPct val="95000"/>
              <a:buFont typeface="Wingdings 2" pitchFamily="18" charset="2"/>
              <a:buChar char=""/>
              <a:tabLst>
                <a:tab pos="271463" algn="l"/>
                <a:tab pos="719138" algn="l"/>
                <a:tab pos="1168400" algn="l"/>
                <a:tab pos="1617663" algn="l"/>
                <a:tab pos="2066925" algn="l"/>
                <a:tab pos="2516188" algn="l"/>
                <a:tab pos="2965450" algn="l"/>
                <a:tab pos="3414713" algn="l"/>
                <a:tab pos="3863975" algn="l"/>
                <a:tab pos="4313238" algn="l"/>
                <a:tab pos="4762500" algn="l"/>
                <a:tab pos="5211763" algn="l"/>
                <a:tab pos="5661025" algn="l"/>
                <a:tab pos="6110288" algn="l"/>
                <a:tab pos="6559550" algn="l"/>
                <a:tab pos="7008813" algn="l"/>
                <a:tab pos="7458075" algn="l"/>
                <a:tab pos="7907338" algn="l"/>
                <a:tab pos="8356600" algn="l"/>
                <a:tab pos="8805863" algn="l"/>
                <a:tab pos="9255125" algn="l"/>
              </a:tabLst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cs typeface="Arial" charset="0"/>
              </a:rPr>
              <a:t>более гибкое и прочное усвоение знаний учащимися, возможность их самостоятельного движения в изучаемой области;</a:t>
            </a:r>
          </a:p>
          <a:p>
            <a:pPr marL="271463" indent="-269875">
              <a:spcBef>
                <a:spcPts val="650"/>
              </a:spcBef>
              <a:buClr>
                <a:srgbClr val="9C007F"/>
              </a:buClr>
              <a:buSzPct val="95000"/>
              <a:buFont typeface="Wingdings 2" pitchFamily="18" charset="2"/>
              <a:buChar char=""/>
              <a:tabLst>
                <a:tab pos="271463" algn="l"/>
                <a:tab pos="719138" algn="l"/>
                <a:tab pos="1168400" algn="l"/>
                <a:tab pos="1617663" algn="l"/>
                <a:tab pos="2066925" algn="l"/>
                <a:tab pos="2516188" algn="l"/>
                <a:tab pos="2965450" algn="l"/>
                <a:tab pos="3414713" algn="l"/>
                <a:tab pos="3863975" algn="l"/>
                <a:tab pos="4313238" algn="l"/>
                <a:tab pos="4762500" algn="l"/>
                <a:tab pos="5211763" algn="l"/>
                <a:tab pos="5661025" algn="l"/>
                <a:tab pos="6110288" algn="l"/>
                <a:tab pos="6559550" algn="l"/>
                <a:tab pos="7008813" algn="l"/>
                <a:tab pos="7458075" algn="l"/>
                <a:tab pos="7907338" algn="l"/>
                <a:tab pos="8356600" algn="l"/>
                <a:tab pos="8805863" algn="l"/>
                <a:tab pos="9255125" algn="l"/>
              </a:tabLst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cs typeface="Arial" charset="0"/>
              </a:rPr>
              <a:t>возможность дифференцированного обучения с сохранением единой структуры теоретических знаний;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48640"/>
            <a:ext cx="7957674" cy="560768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b="1" i="1" dirty="0" smtClean="0">
                <a:solidFill>
                  <a:srgbClr val="C00000"/>
                </a:solidFill>
                <a:latin typeface="+mj-lt"/>
              </a:rPr>
              <a:t>Стандарт</a:t>
            </a:r>
          </a:p>
          <a:p>
            <a:pPr>
              <a:lnSpc>
                <a:spcPct val="80000"/>
              </a:lnSpc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          трактует понятие </a:t>
            </a:r>
            <a:r>
              <a:rPr lang="ru-RU" sz="2800" b="1" i="1" u="sng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«результат образования»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с позиции </a:t>
            </a:r>
            <a:r>
              <a:rPr lang="ru-RU" sz="2800" b="1" i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деятельностного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подхода, согласно которому психологические особенности человека, качества личности есть результат преобразования внешней предметной деятельности во внутреннюю – психическую. </a:t>
            </a:r>
          </a:p>
          <a:p>
            <a:pPr>
              <a:lnSpc>
                <a:spcPct val="80000"/>
              </a:lnSpc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		</a:t>
            </a:r>
            <a:r>
              <a:rPr lang="ru-RU" sz="2800" b="1" i="1" u="sng" dirty="0" err="1" smtClean="0">
                <a:solidFill>
                  <a:srgbClr val="0070C0"/>
                </a:solidFill>
                <a:latin typeface="+mj-lt"/>
              </a:rPr>
              <a:t>Деятельностный</a:t>
            </a:r>
            <a:r>
              <a:rPr lang="ru-RU" sz="2800" b="1" i="1" u="sng" dirty="0" smtClean="0">
                <a:solidFill>
                  <a:srgbClr val="0070C0"/>
                </a:solidFill>
                <a:latin typeface="+mj-lt"/>
              </a:rPr>
              <a:t> подход </a:t>
            </a:r>
          </a:p>
          <a:p>
            <a:pPr>
              <a:lnSpc>
                <a:spcPct val="80000"/>
              </a:lnSpc>
            </a:pPr>
            <a:r>
              <a:rPr lang="ru-RU" sz="2800" b="1" i="1" u="sng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     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позволяет выделить основные результаты обучения и воспитания, выраженные в терминах ключевых задач развития учащихся и формирования универсальных способов учебных и познавательных действий, которые, в свою очередь,  должны быть положены в основу отбора и структурирования содержания образования.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1"/>
          <p:cNvSpPr>
            <a:spLocks noChangeArrowheads="1"/>
          </p:cNvSpPr>
          <p:nvPr/>
        </p:nvSpPr>
        <p:spPr bwMode="auto">
          <a:xfrm>
            <a:off x="899592" y="891060"/>
            <a:ext cx="7128792" cy="48320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r" eaLnBrk="0" hangingPunct="0"/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До цели</a:t>
            </a: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400" b="1" dirty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четыре шага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: </a:t>
            </a:r>
          </a:p>
          <a:p>
            <a:pPr algn="r" eaLnBrk="0" hangingPunct="0"/>
            <a:r>
              <a:rPr lang="ru-RU" sz="4400" b="1" dirty="0">
                <a:solidFill>
                  <a:srgbClr val="0070C0"/>
                </a:solidFill>
                <a:ea typeface="Calibri" pitchFamily="34" charset="0"/>
                <a:cs typeface="Times New Roman" pitchFamily="18" charset="0"/>
              </a:rPr>
              <a:t>планируйте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целенаправленно, </a:t>
            </a:r>
            <a:r>
              <a:rPr lang="ru-RU" sz="4400" b="1" dirty="0">
                <a:solidFill>
                  <a:srgbClr val="00B050"/>
                </a:solidFill>
                <a:ea typeface="Calibri" pitchFamily="34" charset="0"/>
                <a:cs typeface="Times New Roman" pitchFamily="18" charset="0"/>
              </a:rPr>
              <a:t>готовьтесь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молитвенно,</a:t>
            </a:r>
          </a:p>
          <a:p>
            <a:pPr algn="r" eaLnBrk="0" hangingPunct="0"/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400" b="1" dirty="0">
                <a:solidFill>
                  <a:schemeClr val="accent1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действуйте 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положительно и </a:t>
            </a:r>
            <a:r>
              <a:rPr lang="ru-RU" sz="44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добивайтесь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неустанно.</a:t>
            </a:r>
          </a:p>
          <a:p>
            <a:pPr algn="r" eaLnBrk="0" hangingPunct="0"/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Уильям А. Уорд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8" name="WordArt 4"/>
          <p:cNvSpPr>
            <a:spLocks noChangeArrowheads="1" noChangeShapeType="1" noTextEdit="1"/>
          </p:cNvSpPr>
          <p:nvPr/>
        </p:nvSpPr>
        <p:spPr bwMode="auto">
          <a:xfrm>
            <a:off x="467544" y="332656"/>
            <a:ext cx="7992888" cy="12192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2700000" algn="ctr" rotWithShape="0">
                    <a:schemeClr val="tx1"/>
                  </a:outerShdw>
                </a:effectLst>
                <a:latin typeface="Impact"/>
              </a:rPr>
              <a:t>Спасибо за </a:t>
            </a:r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2700000" algn="ctr" rotWithShape="0">
                    <a:schemeClr val="tx1"/>
                  </a:outerShdw>
                </a:effectLst>
                <a:latin typeface="Impact"/>
              </a:rPr>
              <a:t>внимание !</a:t>
            </a:r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07763" dir="2700000" algn="ctr" rotWithShape="0">
                  <a:schemeClr val="tx1"/>
                </a:outerShdw>
              </a:effectLst>
              <a:latin typeface="Impact"/>
            </a:endParaRPr>
          </a:p>
        </p:txBody>
      </p:sp>
      <p:sp>
        <p:nvSpPr>
          <p:cNvPr id="98309" name="WordArt 5"/>
          <p:cNvSpPr>
            <a:spLocks noChangeArrowheads="1" noChangeShapeType="1" noTextEdit="1"/>
          </p:cNvSpPr>
          <p:nvPr/>
        </p:nvSpPr>
        <p:spPr bwMode="auto">
          <a:xfrm>
            <a:off x="395536" y="2132856"/>
            <a:ext cx="8229600" cy="40386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fromWordArt="1">
            <a:prstTxWarp prst="textDeflate">
              <a:avLst>
                <a:gd name="adj" fmla="val 23074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0">
                      <a:srgbClr val="1A8D48"/>
                    </a:gs>
                    <a:gs pos="25999">
                      <a:srgbClr val="FFFF00"/>
                    </a:gs>
                    <a:gs pos="36501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499">
                      <a:srgbClr val="EE3F17"/>
                    </a:gs>
                    <a:gs pos="74001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Творческих </a:t>
            </a:r>
            <a:r>
              <a:rPr lang="ru-RU" sz="3600" kern="1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0">
                      <a:srgbClr val="1A8D48"/>
                    </a:gs>
                    <a:gs pos="25999">
                      <a:srgbClr val="FFFF00"/>
                    </a:gs>
                    <a:gs pos="36501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499">
                      <a:srgbClr val="EE3F17"/>
                    </a:gs>
                    <a:gs pos="74001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 </a:t>
            </a:r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0">
                      <a:srgbClr val="1A8D48"/>
                    </a:gs>
                    <a:gs pos="25999">
                      <a:srgbClr val="FFFF00"/>
                    </a:gs>
                    <a:gs pos="36501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499">
                      <a:srgbClr val="EE3F17"/>
                    </a:gs>
                    <a:gs pos="74001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успехов!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 animBg="1"/>
      <p:bldP spid="9830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7992888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Что такое </a:t>
            </a:r>
            <a:r>
              <a:rPr lang="ru-RU" sz="3200" b="1" i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системно-деятельностный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подход?</a:t>
            </a:r>
            <a:endParaRPr lang="ru-RU" sz="3200" i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132856"/>
            <a:ext cx="8352928" cy="418832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65125" indent="-255588">
              <a:spcBef>
                <a:spcPts val="300"/>
              </a:spcBef>
              <a:spcAft>
                <a:spcPts val="1425"/>
              </a:spcAft>
              <a:buClr>
                <a:srgbClr val="A04DA3"/>
              </a:buClr>
              <a:buSzPct val="45000"/>
              <a:buFont typeface="Georgia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800" u="sng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Системно-деятельностный</a:t>
            </a:r>
            <a:r>
              <a:rPr lang="ru-RU" sz="2800" u="sng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подход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– это организация учебного процесса, в которой главное место отводится активной и разносторонней, в максимальной степени самостоятельной познавательной деятельности школьника.</a:t>
            </a:r>
          </a:p>
          <a:p>
            <a:pPr marL="365125" indent="-255588">
              <a:spcBef>
                <a:spcPts val="300"/>
              </a:spcBef>
              <a:spcAft>
                <a:spcPts val="1425"/>
              </a:spcAft>
              <a:buClr>
                <a:srgbClr val="A04DA3"/>
              </a:buClr>
              <a:buSzPct val="45000"/>
              <a:buFont typeface="Georgia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800" u="sng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Ключевая особенность ДП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– постепенный уход от информационного репродуктивного знания к знанию действия.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634"/>
            <a:ext cx="8964488" cy="6723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04664"/>
            <a:ext cx="7416824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ФГОС: изменение требований к образовательному результату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056830"/>
            <a:ext cx="7776864" cy="44678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65125" indent="-255588">
              <a:spcBef>
                <a:spcPts val="300"/>
              </a:spcBef>
              <a:spcAft>
                <a:spcPts val="1425"/>
              </a:spcAft>
              <a:buClr>
                <a:srgbClr val="A04DA3"/>
              </a:buClr>
              <a:buSzPct val="45000"/>
              <a:buFont typeface="Wingdings" charset="0"/>
              <a:buChar char="q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3200" b="1" i="1" dirty="0" smtClean="0">
                <a:solidFill>
                  <a:srgbClr val="000000"/>
                </a:solidFill>
                <a:latin typeface="+mj-lt"/>
              </a:rPr>
              <a:t> Предметные (основы системы научных знаний).</a:t>
            </a:r>
          </a:p>
          <a:p>
            <a:pPr marL="365125" indent="-255588">
              <a:spcBef>
                <a:spcPts val="300"/>
              </a:spcBef>
              <a:spcAft>
                <a:spcPts val="1425"/>
              </a:spcAft>
              <a:buClr>
                <a:srgbClr val="A04DA3"/>
              </a:buClr>
              <a:buSzPct val="45000"/>
              <a:buFont typeface="Wingdings" charset="0"/>
              <a:buChar char="q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3200" b="1" i="1" dirty="0" err="1" smtClean="0">
                <a:solidFill>
                  <a:srgbClr val="000000"/>
                </a:solidFill>
                <a:latin typeface="+mj-lt"/>
              </a:rPr>
              <a:t>Метапредметные</a:t>
            </a:r>
            <a:r>
              <a:rPr lang="ru-RU" sz="3200" b="1" i="1" dirty="0" smtClean="0">
                <a:solidFill>
                  <a:srgbClr val="000000"/>
                </a:solidFill>
                <a:latin typeface="+mj-lt"/>
              </a:rPr>
              <a:t> (усвоенные </a:t>
            </a:r>
            <a:r>
              <a:rPr lang="ru-RU" sz="3200" b="1" i="1" dirty="0" err="1" smtClean="0">
                <a:solidFill>
                  <a:srgbClr val="000000"/>
                </a:solidFill>
                <a:latin typeface="+mj-lt"/>
              </a:rPr>
              <a:t>межпредметные</a:t>
            </a:r>
            <a:r>
              <a:rPr lang="ru-RU" sz="3200" b="1" i="1" dirty="0" smtClean="0">
                <a:solidFill>
                  <a:srgbClr val="000000"/>
                </a:solidFill>
                <a:latin typeface="+mj-lt"/>
              </a:rPr>
              <a:t> понятия и УУД).</a:t>
            </a:r>
          </a:p>
          <a:p>
            <a:pPr marL="365125" indent="-255588">
              <a:spcBef>
                <a:spcPts val="300"/>
              </a:spcBef>
              <a:spcAft>
                <a:spcPts val="1425"/>
              </a:spcAft>
              <a:buClr>
                <a:srgbClr val="A04DA3"/>
              </a:buClr>
              <a:buSzPct val="45000"/>
              <a:buFont typeface="Wingdings" charset="0"/>
              <a:buChar char="q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3200" b="1" i="1" dirty="0" smtClean="0">
                <a:solidFill>
                  <a:srgbClr val="000000"/>
                </a:solidFill>
                <a:latin typeface="+mj-lt"/>
              </a:rPr>
              <a:t>Личностные (внутренняя позиция школьников, самооценка, </a:t>
            </a:r>
            <a:r>
              <a:rPr lang="ru-RU" sz="3200" b="1" i="1" dirty="0" err="1" smtClean="0">
                <a:solidFill>
                  <a:srgbClr val="000000"/>
                </a:solidFill>
                <a:latin typeface="+mj-lt"/>
              </a:rPr>
              <a:t>мотивация,способность</a:t>
            </a:r>
            <a:r>
              <a:rPr lang="ru-RU" sz="3200" b="1" i="1" dirty="0" smtClean="0">
                <a:solidFill>
                  <a:srgbClr val="000000"/>
                </a:solidFill>
                <a:latin typeface="+mj-lt"/>
              </a:rPr>
              <a:t> к решению моральных проблем и т.д.).</a:t>
            </a:r>
            <a:endParaRPr lang="ru-RU" sz="3200" b="1" i="1" dirty="0">
              <a:solidFill>
                <a:srgbClr val="000000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214313"/>
            <a:ext cx="6929438" cy="642937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-US" dirty="0"/>
              <a:t>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Критерии оценки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сформированности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УУД: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en-US" sz="24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98475" y="1643063"/>
            <a:ext cx="8645525" cy="4284662"/>
            <a:chOff x="69" y="1117"/>
            <a:chExt cx="5183" cy="2569"/>
          </a:xfrm>
        </p:grpSpPr>
        <p:sp>
          <p:nvSpPr>
            <p:cNvPr id="72708" name="Freeform 4"/>
            <p:cNvSpPr>
              <a:spLocks noEditPoints="1"/>
            </p:cNvSpPr>
            <p:nvPr/>
          </p:nvSpPr>
          <p:spPr bwMode="gray">
            <a:xfrm rot="20241944">
              <a:off x="857" y="1711"/>
              <a:ext cx="3839" cy="1527"/>
            </a:xfrm>
            <a:custGeom>
              <a:avLst/>
              <a:gdLst/>
              <a:ahLst/>
              <a:cxnLst>
                <a:cxn ang="0">
                  <a:pos x="1692" y="12"/>
                </a:cxn>
                <a:cxn ang="0">
                  <a:pos x="1234" y="74"/>
                </a:cxn>
                <a:cxn ang="0">
                  <a:pos x="828" y="182"/>
                </a:cxn>
                <a:cxn ang="0">
                  <a:pos x="486" y="330"/>
                </a:cxn>
                <a:cxn ang="0">
                  <a:pos x="226" y="510"/>
                </a:cxn>
                <a:cxn ang="0">
                  <a:pos x="58" y="718"/>
                </a:cxn>
                <a:cxn ang="0">
                  <a:pos x="0" y="944"/>
                </a:cxn>
                <a:cxn ang="0">
                  <a:pos x="58" y="1170"/>
                </a:cxn>
                <a:cxn ang="0">
                  <a:pos x="226" y="1378"/>
                </a:cxn>
                <a:cxn ang="0">
                  <a:pos x="486" y="1558"/>
                </a:cxn>
                <a:cxn ang="0">
                  <a:pos x="828" y="1706"/>
                </a:cxn>
                <a:cxn ang="0">
                  <a:pos x="1234" y="1814"/>
                </a:cxn>
                <a:cxn ang="0">
                  <a:pos x="1692" y="1876"/>
                </a:cxn>
                <a:cxn ang="0">
                  <a:pos x="2186" y="1884"/>
                </a:cxn>
                <a:cxn ang="0">
                  <a:pos x="2658" y="1840"/>
                </a:cxn>
                <a:cxn ang="0">
                  <a:pos x="3084" y="1746"/>
                </a:cxn>
                <a:cxn ang="0">
                  <a:pos x="3448" y="1612"/>
                </a:cxn>
                <a:cxn ang="0">
                  <a:pos x="3738" y="1442"/>
                </a:cxn>
                <a:cxn ang="0">
                  <a:pos x="3938" y="1242"/>
                </a:cxn>
                <a:cxn ang="0">
                  <a:pos x="4034" y="1022"/>
                </a:cxn>
                <a:cxn ang="0">
                  <a:pos x="4014" y="790"/>
                </a:cxn>
                <a:cxn ang="0">
                  <a:pos x="3882" y="576"/>
                </a:cxn>
                <a:cxn ang="0">
                  <a:pos x="3650" y="386"/>
                </a:cxn>
                <a:cxn ang="0">
                  <a:pos x="3334" y="228"/>
                </a:cxn>
                <a:cxn ang="0">
                  <a:pos x="2948" y="106"/>
                </a:cxn>
                <a:cxn ang="0">
                  <a:pos x="2506" y="28"/>
                </a:cxn>
                <a:cxn ang="0">
                  <a:pos x="2020" y="0"/>
                </a:cxn>
                <a:cxn ang="0">
                  <a:pos x="1606" y="1736"/>
                </a:cxn>
                <a:cxn ang="0">
                  <a:pos x="1164" y="1678"/>
                </a:cxn>
                <a:cxn ang="0">
                  <a:pos x="776" y="1576"/>
                </a:cxn>
                <a:cxn ang="0">
                  <a:pos x="458" y="1436"/>
                </a:cxn>
                <a:cxn ang="0">
                  <a:pos x="224" y="1266"/>
                </a:cxn>
                <a:cxn ang="0">
                  <a:pos x="88" y="1074"/>
                </a:cxn>
                <a:cxn ang="0">
                  <a:pos x="68" y="864"/>
                </a:cxn>
                <a:cxn ang="0">
                  <a:pos x="166" y="664"/>
                </a:cxn>
                <a:cxn ang="0">
                  <a:pos x="370" y="486"/>
                </a:cxn>
                <a:cxn ang="0">
                  <a:pos x="662" y="336"/>
                </a:cxn>
                <a:cxn ang="0">
                  <a:pos x="1028" y="222"/>
                </a:cxn>
                <a:cxn ang="0">
                  <a:pos x="1454" y="148"/>
                </a:cxn>
                <a:cxn ang="0">
                  <a:pos x="1922" y="120"/>
                </a:cxn>
                <a:cxn ang="0">
                  <a:pos x="2392" y="148"/>
                </a:cxn>
                <a:cxn ang="0">
                  <a:pos x="2818" y="222"/>
                </a:cxn>
                <a:cxn ang="0">
                  <a:pos x="3184" y="336"/>
                </a:cxn>
                <a:cxn ang="0">
                  <a:pos x="3476" y="486"/>
                </a:cxn>
                <a:cxn ang="0">
                  <a:pos x="3680" y="664"/>
                </a:cxn>
                <a:cxn ang="0">
                  <a:pos x="3778" y="864"/>
                </a:cxn>
                <a:cxn ang="0">
                  <a:pos x="3758" y="1074"/>
                </a:cxn>
                <a:cxn ang="0">
                  <a:pos x="3622" y="1266"/>
                </a:cxn>
                <a:cxn ang="0">
                  <a:pos x="3388" y="1436"/>
                </a:cxn>
                <a:cxn ang="0">
                  <a:pos x="3070" y="1576"/>
                </a:cxn>
                <a:cxn ang="0">
                  <a:pos x="2682" y="1678"/>
                </a:cxn>
                <a:cxn ang="0">
                  <a:pos x="2240" y="1736"/>
                </a:cxn>
              </a:cxnLst>
              <a:rect l="0" t="0" r="r" b="b"/>
              <a:pathLst>
                <a:path w="4040" h="1888">
                  <a:moveTo>
                    <a:pt x="2020" y="0"/>
                  </a:moveTo>
                  <a:lnTo>
                    <a:pt x="1854" y="4"/>
                  </a:lnTo>
                  <a:lnTo>
                    <a:pt x="1692" y="12"/>
                  </a:lnTo>
                  <a:lnTo>
                    <a:pt x="1534" y="28"/>
                  </a:lnTo>
                  <a:lnTo>
                    <a:pt x="1382" y="48"/>
                  </a:lnTo>
                  <a:lnTo>
                    <a:pt x="1234" y="74"/>
                  </a:lnTo>
                  <a:lnTo>
                    <a:pt x="1092" y="106"/>
                  </a:lnTo>
                  <a:lnTo>
                    <a:pt x="956" y="142"/>
                  </a:lnTo>
                  <a:lnTo>
                    <a:pt x="828" y="182"/>
                  </a:lnTo>
                  <a:lnTo>
                    <a:pt x="706" y="228"/>
                  </a:lnTo>
                  <a:lnTo>
                    <a:pt x="592" y="276"/>
                  </a:lnTo>
                  <a:lnTo>
                    <a:pt x="486" y="330"/>
                  </a:lnTo>
                  <a:lnTo>
                    <a:pt x="390" y="386"/>
                  </a:lnTo>
                  <a:lnTo>
                    <a:pt x="302" y="446"/>
                  </a:lnTo>
                  <a:lnTo>
                    <a:pt x="226" y="510"/>
                  </a:lnTo>
                  <a:lnTo>
                    <a:pt x="158" y="576"/>
                  </a:lnTo>
                  <a:lnTo>
                    <a:pt x="102" y="646"/>
                  </a:lnTo>
                  <a:lnTo>
                    <a:pt x="58" y="718"/>
                  </a:lnTo>
                  <a:lnTo>
                    <a:pt x="26" y="790"/>
                  </a:lnTo>
                  <a:lnTo>
                    <a:pt x="6" y="866"/>
                  </a:lnTo>
                  <a:lnTo>
                    <a:pt x="0" y="944"/>
                  </a:lnTo>
                  <a:lnTo>
                    <a:pt x="6" y="1022"/>
                  </a:lnTo>
                  <a:lnTo>
                    <a:pt x="26" y="1098"/>
                  </a:lnTo>
                  <a:lnTo>
                    <a:pt x="58" y="1170"/>
                  </a:lnTo>
                  <a:lnTo>
                    <a:pt x="102" y="1242"/>
                  </a:lnTo>
                  <a:lnTo>
                    <a:pt x="158" y="1312"/>
                  </a:lnTo>
                  <a:lnTo>
                    <a:pt x="226" y="1378"/>
                  </a:lnTo>
                  <a:lnTo>
                    <a:pt x="302" y="1442"/>
                  </a:lnTo>
                  <a:lnTo>
                    <a:pt x="390" y="1502"/>
                  </a:lnTo>
                  <a:lnTo>
                    <a:pt x="486" y="1558"/>
                  </a:lnTo>
                  <a:lnTo>
                    <a:pt x="592" y="1612"/>
                  </a:lnTo>
                  <a:lnTo>
                    <a:pt x="706" y="1660"/>
                  </a:lnTo>
                  <a:lnTo>
                    <a:pt x="828" y="1706"/>
                  </a:lnTo>
                  <a:lnTo>
                    <a:pt x="956" y="1746"/>
                  </a:lnTo>
                  <a:lnTo>
                    <a:pt x="1092" y="1782"/>
                  </a:lnTo>
                  <a:lnTo>
                    <a:pt x="1234" y="1814"/>
                  </a:lnTo>
                  <a:lnTo>
                    <a:pt x="1382" y="1840"/>
                  </a:lnTo>
                  <a:lnTo>
                    <a:pt x="1534" y="1860"/>
                  </a:lnTo>
                  <a:lnTo>
                    <a:pt x="1692" y="1876"/>
                  </a:lnTo>
                  <a:lnTo>
                    <a:pt x="1854" y="1884"/>
                  </a:lnTo>
                  <a:lnTo>
                    <a:pt x="2020" y="1888"/>
                  </a:lnTo>
                  <a:lnTo>
                    <a:pt x="2186" y="1884"/>
                  </a:lnTo>
                  <a:lnTo>
                    <a:pt x="2348" y="1876"/>
                  </a:lnTo>
                  <a:lnTo>
                    <a:pt x="2506" y="1860"/>
                  </a:lnTo>
                  <a:lnTo>
                    <a:pt x="2658" y="1840"/>
                  </a:lnTo>
                  <a:lnTo>
                    <a:pt x="2806" y="1814"/>
                  </a:lnTo>
                  <a:lnTo>
                    <a:pt x="2948" y="1782"/>
                  </a:lnTo>
                  <a:lnTo>
                    <a:pt x="3084" y="1746"/>
                  </a:lnTo>
                  <a:lnTo>
                    <a:pt x="3212" y="1706"/>
                  </a:lnTo>
                  <a:lnTo>
                    <a:pt x="3334" y="1660"/>
                  </a:lnTo>
                  <a:lnTo>
                    <a:pt x="3448" y="1612"/>
                  </a:lnTo>
                  <a:lnTo>
                    <a:pt x="3554" y="1558"/>
                  </a:lnTo>
                  <a:lnTo>
                    <a:pt x="3650" y="1502"/>
                  </a:lnTo>
                  <a:lnTo>
                    <a:pt x="3738" y="1442"/>
                  </a:lnTo>
                  <a:lnTo>
                    <a:pt x="3814" y="1378"/>
                  </a:lnTo>
                  <a:lnTo>
                    <a:pt x="3882" y="1312"/>
                  </a:lnTo>
                  <a:lnTo>
                    <a:pt x="3938" y="1242"/>
                  </a:lnTo>
                  <a:lnTo>
                    <a:pt x="3982" y="1170"/>
                  </a:lnTo>
                  <a:lnTo>
                    <a:pt x="4014" y="1098"/>
                  </a:lnTo>
                  <a:lnTo>
                    <a:pt x="4034" y="1022"/>
                  </a:lnTo>
                  <a:lnTo>
                    <a:pt x="4040" y="944"/>
                  </a:lnTo>
                  <a:lnTo>
                    <a:pt x="4034" y="866"/>
                  </a:lnTo>
                  <a:lnTo>
                    <a:pt x="4014" y="790"/>
                  </a:lnTo>
                  <a:lnTo>
                    <a:pt x="3982" y="718"/>
                  </a:lnTo>
                  <a:lnTo>
                    <a:pt x="3938" y="646"/>
                  </a:lnTo>
                  <a:lnTo>
                    <a:pt x="3882" y="576"/>
                  </a:lnTo>
                  <a:lnTo>
                    <a:pt x="3814" y="510"/>
                  </a:lnTo>
                  <a:lnTo>
                    <a:pt x="3738" y="446"/>
                  </a:lnTo>
                  <a:lnTo>
                    <a:pt x="3650" y="386"/>
                  </a:lnTo>
                  <a:lnTo>
                    <a:pt x="3554" y="330"/>
                  </a:lnTo>
                  <a:lnTo>
                    <a:pt x="3448" y="276"/>
                  </a:lnTo>
                  <a:lnTo>
                    <a:pt x="3334" y="228"/>
                  </a:lnTo>
                  <a:lnTo>
                    <a:pt x="3212" y="182"/>
                  </a:lnTo>
                  <a:lnTo>
                    <a:pt x="3084" y="142"/>
                  </a:lnTo>
                  <a:lnTo>
                    <a:pt x="2948" y="106"/>
                  </a:lnTo>
                  <a:lnTo>
                    <a:pt x="2806" y="74"/>
                  </a:lnTo>
                  <a:lnTo>
                    <a:pt x="2658" y="48"/>
                  </a:lnTo>
                  <a:lnTo>
                    <a:pt x="2506" y="28"/>
                  </a:lnTo>
                  <a:lnTo>
                    <a:pt x="2348" y="12"/>
                  </a:lnTo>
                  <a:lnTo>
                    <a:pt x="2186" y="4"/>
                  </a:lnTo>
                  <a:lnTo>
                    <a:pt x="2020" y="0"/>
                  </a:lnTo>
                  <a:close/>
                  <a:moveTo>
                    <a:pt x="1922" y="1748"/>
                  </a:moveTo>
                  <a:lnTo>
                    <a:pt x="1762" y="1746"/>
                  </a:lnTo>
                  <a:lnTo>
                    <a:pt x="1606" y="1736"/>
                  </a:lnTo>
                  <a:lnTo>
                    <a:pt x="1454" y="1722"/>
                  </a:lnTo>
                  <a:lnTo>
                    <a:pt x="1306" y="1702"/>
                  </a:lnTo>
                  <a:lnTo>
                    <a:pt x="1164" y="1678"/>
                  </a:lnTo>
                  <a:lnTo>
                    <a:pt x="1028" y="1648"/>
                  </a:lnTo>
                  <a:lnTo>
                    <a:pt x="898" y="1614"/>
                  </a:lnTo>
                  <a:lnTo>
                    <a:pt x="776" y="1576"/>
                  </a:lnTo>
                  <a:lnTo>
                    <a:pt x="662" y="1532"/>
                  </a:lnTo>
                  <a:lnTo>
                    <a:pt x="554" y="1486"/>
                  </a:lnTo>
                  <a:lnTo>
                    <a:pt x="458" y="1436"/>
                  </a:lnTo>
                  <a:lnTo>
                    <a:pt x="370" y="1382"/>
                  </a:lnTo>
                  <a:lnTo>
                    <a:pt x="292" y="1326"/>
                  </a:lnTo>
                  <a:lnTo>
                    <a:pt x="224" y="1266"/>
                  </a:lnTo>
                  <a:lnTo>
                    <a:pt x="166" y="1204"/>
                  </a:lnTo>
                  <a:lnTo>
                    <a:pt x="122" y="1140"/>
                  </a:lnTo>
                  <a:lnTo>
                    <a:pt x="88" y="1074"/>
                  </a:lnTo>
                  <a:lnTo>
                    <a:pt x="68" y="1004"/>
                  </a:lnTo>
                  <a:lnTo>
                    <a:pt x="62" y="934"/>
                  </a:lnTo>
                  <a:lnTo>
                    <a:pt x="68" y="864"/>
                  </a:lnTo>
                  <a:lnTo>
                    <a:pt x="88" y="796"/>
                  </a:lnTo>
                  <a:lnTo>
                    <a:pt x="122" y="730"/>
                  </a:lnTo>
                  <a:lnTo>
                    <a:pt x="166" y="664"/>
                  </a:lnTo>
                  <a:lnTo>
                    <a:pt x="224" y="602"/>
                  </a:lnTo>
                  <a:lnTo>
                    <a:pt x="292" y="544"/>
                  </a:lnTo>
                  <a:lnTo>
                    <a:pt x="370" y="486"/>
                  </a:lnTo>
                  <a:lnTo>
                    <a:pt x="458" y="434"/>
                  </a:lnTo>
                  <a:lnTo>
                    <a:pt x="554" y="382"/>
                  </a:lnTo>
                  <a:lnTo>
                    <a:pt x="662" y="336"/>
                  </a:lnTo>
                  <a:lnTo>
                    <a:pt x="776" y="294"/>
                  </a:lnTo>
                  <a:lnTo>
                    <a:pt x="898" y="256"/>
                  </a:lnTo>
                  <a:lnTo>
                    <a:pt x="1028" y="222"/>
                  </a:lnTo>
                  <a:lnTo>
                    <a:pt x="1164" y="192"/>
                  </a:lnTo>
                  <a:lnTo>
                    <a:pt x="1306" y="166"/>
                  </a:lnTo>
                  <a:lnTo>
                    <a:pt x="1454" y="148"/>
                  </a:lnTo>
                  <a:lnTo>
                    <a:pt x="1606" y="132"/>
                  </a:lnTo>
                  <a:lnTo>
                    <a:pt x="1762" y="124"/>
                  </a:lnTo>
                  <a:lnTo>
                    <a:pt x="1922" y="120"/>
                  </a:lnTo>
                  <a:lnTo>
                    <a:pt x="2084" y="124"/>
                  </a:lnTo>
                  <a:lnTo>
                    <a:pt x="2240" y="132"/>
                  </a:lnTo>
                  <a:lnTo>
                    <a:pt x="2392" y="148"/>
                  </a:lnTo>
                  <a:lnTo>
                    <a:pt x="2540" y="166"/>
                  </a:lnTo>
                  <a:lnTo>
                    <a:pt x="2682" y="192"/>
                  </a:lnTo>
                  <a:lnTo>
                    <a:pt x="2818" y="222"/>
                  </a:lnTo>
                  <a:lnTo>
                    <a:pt x="2948" y="256"/>
                  </a:lnTo>
                  <a:lnTo>
                    <a:pt x="3070" y="294"/>
                  </a:lnTo>
                  <a:lnTo>
                    <a:pt x="3184" y="336"/>
                  </a:lnTo>
                  <a:lnTo>
                    <a:pt x="3292" y="382"/>
                  </a:lnTo>
                  <a:lnTo>
                    <a:pt x="3388" y="434"/>
                  </a:lnTo>
                  <a:lnTo>
                    <a:pt x="3476" y="486"/>
                  </a:lnTo>
                  <a:lnTo>
                    <a:pt x="3554" y="544"/>
                  </a:lnTo>
                  <a:lnTo>
                    <a:pt x="3622" y="602"/>
                  </a:lnTo>
                  <a:lnTo>
                    <a:pt x="3680" y="664"/>
                  </a:lnTo>
                  <a:lnTo>
                    <a:pt x="3724" y="730"/>
                  </a:lnTo>
                  <a:lnTo>
                    <a:pt x="3758" y="796"/>
                  </a:lnTo>
                  <a:lnTo>
                    <a:pt x="3778" y="864"/>
                  </a:lnTo>
                  <a:lnTo>
                    <a:pt x="3784" y="934"/>
                  </a:lnTo>
                  <a:lnTo>
                    <a:pt x="3778" y="1004"/>
                  </a:lnTo>
                  <a:lnTo>
                    <a:pt x="3758" y="1074"/>
                  </a:lnTo>
                  <a:lnTo>
                    <a:pt x="3724" y="1140"/>
                  </a:lnTo>
                  <a:lnTo>
                    <a:pt x="3680" y="1204"/>
                  </a:lnTo>
                  <a:lnTo>
                    <a:pt x="3622" y="1266"/>
                  </a:lnTo>
                  <a:lnTo>
                    <a:pt x="3554" y="1326"/>
                  </a:lnTo>
                  <a:lnTo>
                    <a:pt x="3476" y="1382"/>
                  </a:lnTo>
                  <a:lnTo>
                    <a:pt x="3388" y="1436"/>
                  </a:lnTo>
                  <a:lnTo>
                    <a:pt x="3292" y="1486"/>
                  </a:lnTo>
                  <a:lnTo>
                    <a:pt x="3184" y="1532"/>
                  </a:lnTo>
                  <a:lnTo>
                    <a:pt x="3070" y="1576"/>
                  </a:lnTo>
                  <a:lnTo>
                    <a:pt x="2948" y="1614"/>
                  </a:lnTo>
                  <a:lnTo>
                    <a:pt x="2818" y="1648"/>
                  </a:lnTo>
                  <a:lnTo>
                    <a:pt x="2682" y="1678"/>
                  </a:lnTo>
                  <a:lnTo>
                    <a:pt x="2540" y="1702"/>
                  </a:lnTo>
                  <a:lnTo>
                    <a:pt x="2392" y="1722"/>
                  </a:lnTo>
                  <a:lnTo>
                    <a:pt x="2240" y="1736"/>
                  </a:lnTo>
                  <a:lnTo>
                    <a:pt x="2084" y="1746"/>
                  </a:lnTo>
                  <a:lnTo>
                    <a:pt x="1922" y="1748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42353"/>
                    <a:invGamma/>
                    <a:alpha val="36000"/>
                  </a:schemeClr>
                </a:gs>
                <a:gs pos="100000">
                  <a:schemeClr val="bg2"/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8437" name="Oval 6"/>
            <p:cNvSpPr>
              <a:spLocks noChangeArrowheads="1"/>
            </p:cNvSpPr>
            <p:nvPr/>
          </p:nvSpPr>
          <p:spPr bwMode="gray">
            <a:xfrm rot="-1543677">
              <a:off x="4334" y="2347"/>
              <a:ext cx="918" cy="329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38" name="Oval 9"/>
            <p:cNvSpPr>
              <a:spLocks noChangeArrowheads="1"/>
            </p:cNvSpPr>
            <p:nvPr/>
          </p:nvSpPr>
          <p:spPr bwMode="gray">
            <a:xfrm rot="-1543677">
              <a:off x="1357" y="2885"/>
              <a:ext cx="1405" cy="734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15" name="Oval 11"/>
            <p:cNvSpPr>
              <a:spLocks noChangeArrowheads="1"/>
            </p:cNvSpPr>
            <p:nvPr/>
          </p:nvSpPr>
          <p:spPr bwMode="gray">
            <a:xfrm>
              <a:off x="69" y="1802"/>
              <a:ext cx="2013" cy="1884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373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72718" name="Oval 14"/>
            <p:cNvSpPr>
              <a:spLocks noChangeArrowheads="1"/>
            </p:cNvSpPr>
            <p:nvPr/>
          </p:nvSpPr>
          <p:spPr bwMode="gray">
            <a:xfrm>
              <a:off x="3238" y="1117"/>
              <a:ext cx="1799" cy="1628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b="1">
                <a:latin typeface="Arial" charset="0"/>
              </a:endParaRPr>
            </a:p>
          </p:txBody>
        </p:sp>
        <p:sp>
          <p:nvSpPr>
            <p:cNvPr id="72719" name="Text Box 15"/>
            <p:cNvSpPr txBox="1">
              <a:spLocks noChangeArrowheads="1"/>
            </p:cNvSpPr>
            <p:nvPr/>
          </p:nvSpPr>
          <p:spPr bwMode="gray">
            <a:xfrm>
              <a:off x="70" y="2102"/>
              <a:ext cx="1883" cy="1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 algn="ctr" eaLnBrk="0" hangingPunct="0">
                <a:defRPr/>
              </a:pPr>
              <a:endParaRPr lang="ru-RU" dirty="0">
                <a:latin typeface="Arial" charset="0"/>
              </a:endParaRPr>
            </a:p>
            <a:p>
              <a:pPr marL="342900" indent="-342900" algn="ctr" eaLnBrk="0" hangingPunct="0">
                <a:defRPr/>
              </a:pPr>
              <a:r>
                <a:rPr lang="ru-RU" sz="2000" dirty="0">
                  <a:solidFill>
                    <a:schemeClr val="bg1"/>
                  </a:solidFill>
                  <a:latin typeface="Arial" charset="0"/>
                </a:rPr>
                <a:t>Соответствие </a:t>
              </a:r>
            </a:p>
            <a:p>
              <a:pPr marL="342900" indent="-342900" algn="ctr" eaLnBrk="0" hangingPunct="0">
                <a:defRPr/>
              </a:pPr>
              <a:r>
                <a:rPr lang="ru-RU" sz="2000" dirty="0">
                  <a:solidFill>
                    <a:schemeClr val="bg1"/>
                  </a:solidFill>
                  <a:latin typeface="Arial" charset="0"/>
                </a:rPr>
                <a:t>возрастно-психологическим </a:t>
              </a:r>
            </a:p>
            <a:p>
              <a:pPr marL="342900" indent="-342900" algn="ctr" eaLnBrk="0" hangingPunct="0">
                <a:defRPr/>
              </a:pPr>
              <a:r>
                <a:rPr lang="ru-RU" sz="2000" dirty="0">
                  <a:solidFill>
                    <a:schemeClr val="bg1"/>
                  </a:solidFill>
                  <a:latin typeface="Arial" charset="0"/>
                </a:rPr>
                <a:t>нормативным </a:t>
              </a:r>
            </a:p>
            <a:p>
              <a:pPr marL="342900" indent="-342900" algn="ctr" eaLnBrk="0" hangingPunct="0">
                <a:defRPr/>
              </a:pPr>
              <a:r>
                <a:rPr lang="ru-RU" sz="2000" dirty="0">
                  <a:solidFill>
                    <a:schemeClr val="bg1"/>
                  </a:solidFill>
                  <a:latin typeface="Arial" charset="0"/>
                </a:rPr>
                <a:t>требованиям </a:t>
              </a:r>
            </a:p>
            <a:p>
              <a:pPr eaLnBrk="0" hangingPunct="0">
                <a:defRPr/>
              </a:pPr>
              <a:endParaRPr lang="en-US" sz="2000" b="1" dirty="0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18442" name="Text Box 16"/>
            <p:cNvSpPr txBox="1">
              <a:spLocks noChangeArrowheads="1"/>
            </p:cNvSpPr>
            <p:nvPr/>
          </p:nvSpPr>
          <p:spPr bwMode="gray">
            <a:xfrm>
              <a:off x="2578" y="1545"/>
              <a:ext cx="111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endParaRPr lang="ru-RU" b="1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18443" name="Text Box 17"/>
            <p:cNvSpPr txBox="1">
              <a:spLocks noChangeArrowheads="1"/>
            </p:cNvSpPr>
            <p:nvPr/>
          </p:nvSpPr>
          <p:spPr bwMode="gray">
            <a:xfrm>
              <a:off x="3539" y="1288"/>
              <a:ext cx="1254" cy="13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000">
                  <a:solidFill>
                    <a:schemeClr val="bg1"/>
                  </a:solidFill>
                </a:rPr>
                <a:t>Соответствие </a:t>
              </a:r>
            </a:p>
            <a:p>
              <a:pPr algn="ctr" eaLnBrk="0" hangingPunct="0"/>
              <a:r>
                <a:rPr lang="ru-RU" sz="2000">
                  <a:solidFill>
                    <a:schemeClr val="bg1"/>
                  </a:solidFill>
                </a:rPr>
                <a:t>свойств </a:t>
              </a:r>
            </a:p>
            <a:p>
              <a:pPr algn="ctr" eaLnBrk="0" hangingPunct="0"/>
              <a:r>
                <a:rPr lang="ru-RU" sz="2000">
                  <a:solidFill>
                    <a:schemeClr val="bg1"/>
                  </a:solidFill>
                </a:rPr>
                <a:t>универсальных </a:t>
              </a:r>
            </a:p>
            <a:p>
              <a:pPr algn="ctr" eaLnBrk="0" hangingPunct="0"/>
              <a:r>
                <a:rPr lang="ru-RU" sz="2000">
                  <a:solidFill>
                    <a:schemeClr val="bg1"/>
                  </a:solidFill>
                </a:rPr>
                <a:t>действий </a:t>
              </a:r>
            </a:p>
            <a:p>
              <a:pPr algn="ctr" eaLnBrk="0" hangingPunct="0"/>
              <a:r>
                <a:rPr lang="ru-RU" sz="2000">
                  <a:solidFill>
                    <a:schemeClr val="bg1"/>
                  </a:solidFill>
                </a:rPr>
                <a:t>заранее</a:t>
              </a:r>
            </a:p>
            <a:p>
              <a:pPr algn="ctr" eaLnBrk="0" hangingPunct="0"/>
              <a:r>
                <a:rPr lang="ru-RU" sz="2000">
                  <a:solidFill>
                    <a:schemeClr val="bg1"/>
                  </a:solidFill>
                </a:rPr>
                <a:t>заданным</a:t>
              </a:r>
            </a:p>
            <a:p>
              <a:pPr algn="ctr" eaLnBrk="0" hangingPunct="0"/>
              <a:r>
                <a:rPr lang="ru-RU" sz="2000">
                  <a:solidFill>
                    <a:schemeClr val="bg1"/>
                  </a:solidFill>
                </a:rPr>
                <a:t>требованиям</a:t>
              </a:r>
              <a:endParaRPr lang="en-US" sz="2000" b="1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18444" name="Text Box 18"/>
            <p:cNvSpPr txBox="1">
              <a:spLocks noChangeArrowheads="1"/>
            </p:cNvSpPr>
            <p:nvPr/>
          </p:nvSpPr>
          <p:spPr bwMode="gray">
            <a:xfrm>
              <a:off x="3219" y="2956"/>
              <a:ext cx="111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endParaRPr lang="ru-RU" b="1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18445" name="Text Box 19"/>
            <p:cNvSpPr txBox="1">
              <a:spLocks noChangeArrowheads="1"/>
            </p:cNvSpPr>
            <p:nvPr/>
          </p:nvSpPr>
          <p:spPr bwMode="gray">
            <a:xfrm>
              <a:off x="1638" y="3295"/>
              <a:ext cx="111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endParaRPr lang="ru-RU" b="1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18446" name="Text Box 20"/>
            <p:cNvSpPr txBox="1">
              <a:spLocks noChangeArrowheads="1"/>
            </p:cNvSpPr>
            <p:nvPr/>
          </p:nvSpPr>
          <p:spPr bwMode="gray">
            <a:xfrm>
              <a:off x="2160" y="2304"/>
              <a:ext cx="1452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endParaRPr lang="ru-RU" sz="2800" b="1"/>
            </a:p>
          </p:txBody>
        </p:sp>
      </p:grp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991</TotalTime>
  <Words>2133</Words>
  <Application>Microsoft Office PowerPoint</Application>
  <PresentationFormat>Экран (4:3)</PresentationFormat>
  <Paragraphs>379</Paragraphs>
  <Slides>54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Трек</vt:lpstr>
      <vt:lpstr> Системно-деятельностный  подход  на уроках русского языка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Критерии оценки сформированности УУД: </vt:lpstr>
      <vt:lpstr>Презентация PowerPoint</vt:lpstr>
      <vt:lpstr>Презентация PowerPoint</vt:lpstr>
      <vt:lpstr>Характер обучения - </vt:lpstr>
      <vt:lpstr>Презентация PowerPoint</vt:lpstr>
      <vt:lpstr>Сравнительная таблица  «Критерии анализа уроков РО и ТО»</vt:lpstr>
      <vt:lpstr>Сравнительная таблица  «Критерии анализа уроков РО и ТО»</vt:lpstr>
      <vt:lpstr>Сравнительная таблица  «Критерии анализа уроков РО и ТО»</vt:lpstr>
      <vt:lpstr>Презентация PowerPoint</vt:lpstr>
      <vt:lpstr>Продуктивные задания – главное средство</vt:lpstr>
      <vt:lpstr>Презентация PowerPoint</vt:lpstr>
      <vt:lpstr>Презентация PowerPoint</vt:lpstr>
      <vt:lpstr>                        Задача            системы образования  состоит     не в передаче объема знаний,                а в том,                                чтобы         научить учиться.</vt:lpstr>
      <vt:lpstr>Презентация PowerPoint</vt:lpstr>
      <vt:lpstr>Презентация PowerPoint</vt:lpstr>
      <vt:lpstr>Технология деятельностного метода</vt:lpstr>
      <vt:lpstr>Презентация PowerPoint</vt:lpstr>
      <vt:lpstr>Презентация PowerPoint</vt:lpstr>
      <vt:lpstr>           Современный урок   Современный урок - это и интеграция традиционных методов обучения и современных педагогических технологий.  Современный урок должен способствовать развитию творческих способностей, нестандартного мышления обучающихся.  Учитель на современном уроке должен создавать условия для интеллектуального развития учащегося, а также среду, где обучение происходит в сотрудничестве и сотворчестве </vt:lpstr>
      <vt:lpstr>Выделяют 4 типа уроков в зависимости от их целей</vt:lpstr>
      <vt:lpstr>Презентация PowerPoint</vt:lpstr>
      <vt:lpstr>Презентация PowerPoint</vt:lpstr>
      <vt:lpstr>Категория «деятельности» – система, нацеленная на результат</vt:lpstr>
      <vt:lpstr>Презентация PowerPoint</vt:lpstr>
      <vt:lpstr>Технологии реализации механизма СДП</vt:lpstr>
      <vt:lpstr>Презентация PowerPoint</vt:lpstr>
      <vt:lpstr>Презентация PowerPoint</vt:lpstr>
      <vt:lpstr>Презентация PowerPoint</vt:lpstr>
      <vt:lpstr>1. Этап мотивации</vt:lpstr>
      <vt:lpstr>2. Этап актуализации</vt:lpstr>
      <vt:lpstr>3. Этап выявления места и причины затруднения</vt:lpstr>
      <vt:lpstr>4. Этап построения проекта выхода из затруднения</vt:lpstr>
      <vt:lpstr>5. Этап реализации построенного проекта</vt:lpstr>
      <vt:lpstr>6. Этап первичного закрепления с проговариванием во внешней речи</vt:lpstr>
      <vt:lpstr>7. Этап самостоятельной работы с самопроверкой по эталону</vt:lpstr>
      <vt:lpstr>8. Этап включения в систему знаний и повторения</vt:lpstr>
      <vt:lpstr>9. Этап рефлексии учебной деятельности на уроке</vt:lpstr>
      <vt:lpstr>Собственная  УД школьников – важная составляющая СДП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Системно-деятельностный  подход  в образовании</dc:title>
  <dc:creator>Владелец)</dc:creator>
  <cp:lastModifiedBy>User5868</cp:lastModifiedBy>
  <cp:revision>143</cp:revision>
  <dcterms:created xsi:type="dcterms:W3CDTF">2015-02-21T17:18:44Z</dcterms:created>
  <dcterms:modified xsi:type="dcterms:W3CDTF">2022-11-02T14:58:37Z</dcterms:modified>
</cp:coreProperties>
</file>