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9" r:id="rId3"/>
    <p:sldId id="260" r:id="rId4"/>
    <p:sldId id="257" r:id="rId5"/>
    <p:sldId id="258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96" y="-5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77DA87-26A1-4391-8AD7-17EA27B8C1E5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8F853E-B38B-41CE-8556-636339E37D0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A93BF-7A19-4460-BEDD-3645595D868E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EEB9EB-084E-4893-8E11-50DDC37402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A93BF-7A19-4460-BEDD-3645595D868E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EEB9EB-084E-4893-8E11-50DDC37402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A93BF-7A19-4460-BEDD-3645595D868E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EEB9EB-084E-4893-8E11-50DDC37402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A93BF-7A19-4460-BEDD-3645595D868E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EEB9EB-084E-4893-8E11-50DDC37402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A93BF-7A19-4460-BEDD-3645595D868E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EEB9EB-084E-4893-8E11-50DDC37402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A93BF-7A19-4460-BEDD-3645595D868E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EEB9EB-084E-4893-8E11-50DDC37402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A93BF-7A19-4460-BEDD-3645595D868E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EEB9EB-084E-4893-8E11-50DDC37402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A93BF-7A19-4460-BEDD-3645595D868E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EEB9EB-084E-4893-8E11-50DDC37402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A93BF-7A19-4460-BEDD-3645595D868E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EEB9EB-084E-4893-8E11-50DDC37402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A93BF-7A19-4460-BEDD-3645595D868E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EEB9EB-084E-4893-8E11-50DDC37402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A93BF-7A19-4460-BEDD-3645595D868E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EEB9EB-084E-4893-8E11-50DDC37402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5A93BF-7A19-4460-BEDD-3645595D868E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EEB9EB-084E-4893-8E11-50DDC374026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6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8800" b="1" dirty="0" smtClean="0">
                <a:latin typeface="Arkhive" pitchFamily="34" charset="0"/>
              </a:rPr>
              <a:t>Мораль</a:t>
            </a:r>
            <a:endParaRPr lang="ru-RU" sz="8800" b="1" dirty="0">
              <a:latin typeface="Arkhive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Обществознание. 8 класс</a:t>
            </a:r>
          </a:p>
          <a:p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71800" y="620688"/>
            <a:ext cx="3960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Arkhive" pitchFamily="34" charset="0"/>
              </a:rPr>
              <a:t>ЦЕННОСТИ</a:t>
            </a:r>
            <a:endParaRPr lang="ru-RU" sz="3600" b="1" dirty="0">
              <a:latin typeface="Arkhive" pitchFamily="34" charset="0"/>
            </a:endParaRPr>
          </a:p>
        </p:txBody>
      </p:sp>
      <p:sp>
        <p:nvSpPr>
          <p:cNvPr id="3" name="Стрелка вниз 2"/>
          <p:cNvSpPr/>
          <p:nvPr/>
        </p:nvSpPr>
        <p:spPr>
          <a:xfrm rot="2210923">
            <a:off x="3322477" y="1416496"/>
            <a:ext cx="252015" cy="144016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трелка вниз 3"/>
          <p:cNvSpPr/>
          <p:nvPr/>
        </p:nvSpPr>
        <p:spPr>
          <a:xfrm>
            <a:off x="4572000" y="1484784"/>
            <a:ext cx="216024" cy="154108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низ 4"/>
          <p:cNvSpPr/>
          <p:nvPr/>
        </p:nvSpPr>
        <p:spPr>
          <a:xfrm rot="20195238">
            <a:off x="5654861" y="1426006"/>
            <a:ext cx="293445" cy="151216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блако 5"/>
          <p:cNvSpPr/>
          <p:nvPr/>
        </p:nvSpPr>
        <p:spPr>
          <a:xfrm>
            <a:off x="1115616" y="2924944"/>
            <a:ext cx="2376264" cy="1944216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7" name="Облако 6"/>
          <p:cNvSpPr/>
          <p:nvPr/>
        </p:nvSpPr>
        <p:spPr>
          <a:xfrm>
            <a:off x="3419872" y="3140968"/>
            <a:ext cx="2376264" cy="1944216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блако 7"/>
          <p:cNvSpPr/>
          <p:nvPr/>
        </p:nvSpPr>
        <p:spPr>
          <a:xfrm>
            <a:off x="5796136" y="2924944"/>
            <a:ext cx="2376264" cy="1944216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1331640" y="3284984"/>
            <a:ext cx="18722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Важные для определенной группы людей</a:t>
            </a:r>
            <a:endParaRPr lang="ru-RU" sz="2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707904" y="3645024"/>
            <a:ext cx="18722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национальные</a:t>
            </a:r>
            <a:endParaRPr lang="ru-RU" sz="20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084168" y="3356992"/>
            <a:ext cx="18722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общечеловеческие</a:t>
            </a:r>
            <a:endParaRPr lang="ru-RU" sz="2000" b="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908720"/>
            <a:ext cx="78488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Arkhive" pitchFamily="34" charset="0"/>
              </a:rPr>
              <a:t>ОБЩЕЧЕЛОВЕЧЕСКИЕ ЦЕННОСТИ</a:t>
            </a:r>
            <a:endParaRPr lang="ru-RU" sz="3600" b="1" dirty="0">
              <a:latin typeface="Arkhive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27584" y="2420888"/>
            <a:ext cx="1296144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/>
              <a:t>ЖИЗНЬ</a:t>
            </a:r>
          </a:p>
          <a:p>
            <a:endParaRPr lang="ru-RU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699792" y="2420888"/>
            <a:ext cx="1728192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/>
              <a:t>ЗДОРОВЬЕ</a:t>
            </a:r>
          </a:p>
          <a:p>
            <a:endParaRPr lang="ru-RU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004048" y="2420888"/>
            <a:ext cx="3672408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/>
              <a:t>ЗДОРОВАЯ ОКРУЖАЮЩАЯ СРЕДА</a:t>
            </a:r>
            <a:endParaRPr lang="ru-RU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755576" y="3789040"/>
            <a:ext cx="1224136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/>
              <a:t>МИР</a:t>
            </a:r>
          </a:p>
          <a:p>
            <a:endParaRPr lang="ru-RU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483768" y="3789040"/>
            <a:ext cx="1728192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/>
              <a:t>СВОБОДА</a:t>
            </a:r>
          </a:p>
          <a:p>
            <a:endParaRPr lang="ru-RU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932040" y="3789040"/>
            <a:ext cx="1728192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/>
              <a:t>ЛЮБОВЬ</a:t>
            </a:r>
          </a:p>
          <a:p>
            <a:endParaRPr lang="ru-RU" sz="2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283968" y="5301208"/>
            <a:ext cx="3096344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ПРОДОЛЖИТЕ СПИСОК…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лако 1"/>
          <p:cNvSpPr/>
          <p:nvPr/>
        </p:nvSpPr>
        <p:spPr>
          <a:xfrm>
            <a:off x="611560" y="1196752"/>
            <a:ext cx="3240360" cy="1656184"/>
          </a:xfrm>
          <a:prstGeom prst="clou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лако 2"/>
          <p:cNvSpPr/>
          <p:nvPr/>
        </p:nvSpPr>
        <p:spPr>
          <a:xfrm>
            <a:off x="899592" y="4077072"/>
            <a:ext cx="3240360" cy="1656184"/>
          </a:xfrm>
          <a:prstGeom prst="cloud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блако 3"/>
          <p:cNvSpPr/>
          <p:nvPr/>
        </p:nvSpPr>
        <p:spPr>
          <a:xfrm>
            <a:off x="4139952" y="2636912"/>
            <a:ext cx="3240360" cy="1656184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блако 4"/>
          <p:cNvSpPr/>
          <p:nvPr/>
        </p:nvSpPr>
        <p:spPr>
          <a:xfrm>
            <a:off x="5364088" y="692696"/>
            <a:ext cx="3240360" cy="1656184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115616" y="1700808"/>
            <a:ext cx="22322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Arkhive" pitchFamily="34" charset="0"/>
              </a:rPr>
              <a:t>ДОБРО</a:t>
            </a:r>
            <a:endParaRPr lang="ru-RU" sz="4000" b="1" dirty="0">
              <a:latin typeface="Arkhive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91680" y="4581128"/>
            <a:ext cx="22322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latin typeface="Arkhive" pitchFamily="34" charset="0"/>
              </a:rPr>
              <a:t>ЗЛО</a:t>
            </a:r>
            <a:endParaRPr lang="ru-RU" sz="4000" b="1" dirty="0">
              <a:solidFill>
                <a:schemeClr val="bg1"/>
              </a:solidFill>
              <a:latin typeface="Arkhive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868144" y="1124744"/>
            <a:ext cx="22322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Arkhive" pitchFamily="34" charset="0"/>
              </a:rPr>
              <a:t>ДОЛГ</a:t>
            </a:r>
            <a:endParaRPr lang="ru-RU" sz="4000" b="1" dirty="0">
              <a:latin typeface="Arkhive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0" y="3068960"/>
            <a:ext cx="22322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Arkhive" pitchFamily="34" charset="0"/>
              </a:rPr>
              <a:t>СОВЕСТЬ</a:t>
            </a:r>
            <a:endParaRPr lang="ru-RU" sz="4000" b="1" dirty="0">
              <a:latin typeface="Arkhive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836712"/>
            <a:ext cx="792088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Познакомиться с сюжетом драмы М. Ю. Лермонтова «Испанцы», изложенным в учебнике, и ответьте на вопрос: как оценить поступок юноши с позиции добра и зла?</a:t>
            </a:r>
            <a:endParaRPr lang="ru-RU" sz="40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764704"/>
            <a:ext cx="78488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Arkhive" pitchFamily="34" charset="0"/>
              </a:rPr>
              <a:t>Повторение ранее изученного материала</a:t>
            </a:r>
            <a:endParaRPr lang="ru-RU" sz="2800" dirty="0">
              <a:latin typeface="Arkhive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1412776"/>
            <a:ext cx="8496944" cy="378565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/>
              <a:t>Перечислите не менее трех достижений российской культуры, которые вызывают у вас чувство гордости.</a:t>
            </a:r>
          </a:p>
          <a:p>
            <a:r>
              <a:rPr lang="ru-RU" sz="2400" dirty="0" smtClean="0"/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ru-RU" sz="2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476672"/>
            <a:ext cx="78488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Arkhive" pitchFamily="34" charset="0"/>
              </a:rPr>
              <a:t>Повторение ранее изученного материала</a:t>
            </a:r>
            <a:endParaRPr lang="ru-RU" sz="2800" dirty="0">
              <a:latin typeface="Arkhive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2" y="1124744"/>
            <a:ext cx="8136904" cy="501675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Статья 44</a:t>
            </a:r>
          </a:p>
          <a:p>
            <a:pPr marL="342900" indent="-342900">
              <a:buAutoNum type="arabicPeriod"/>
            </a:pPr>
            <a:r>
              <a:rPr lang="ru-RU" sz="2000" b="1" dirty="0" smtClean="0"/>
              <a:t>Каждому гарантируется свобода литературного, художественного, научного, технического и других видов творчества, преподавания. Интеллектуальная собственность охраняется законом.</a:t>
            </a:r>
          </a:p>
          <a:p>
            <a:pPr marL="342900" indent="-342900">
              <a:buAutoNum type="arabicPeriod"/>
            </a:pPr>
            <a:r>
              <a:rPr lang="ru-RU" sz="2000" b="1" dirty="0" smtClean="0"/>
              <a:t>Каждый имеет право на участие в культурной жизни и пользование учреждениями культуры, на доступ к культурным ценностям.</a:t>
            </a:r>
          </a:p>
          <a:p>
            <a:pPr marL="342900" indent="-342900">
              <a:buAutoNum type="arabicPeriod"/>
            </a:pPr>
            <a:r>
              <a:rPr lang="ru-RU" sz="2000" b="1" dirty="0" smtClean="0"/>
              <a:t>Каждый обязан заботиться о сохранении исторического и культурного наследия, беречь памятники истории и культуры.</a:t>
            </a:r>
          </a:p>
          <a:p>
            <a:pPr marL="342900" indent="-342900">
              <a:buAutoNum type="arabicPeriod"/>
            </a:pPr>
            <a:endParaRPr lang="ru-RU" sz="2000" b="1" dirty="0" smtClean="0"/>
          </a:p>
          <a:p>
            <a:pPr marL="342900" indent="-342900">
              <a:buAutoNum type="arabicPeriod"/>
            </a:pPr>
            <a:endParaRPr lang="ru-RU" sz="2000" b="1" dirty="0" smtClean="0"/>
          </a:p>
          <a:p>
            <a:pPr marL="342900" indent="-342900"/>
            <a:r>
              <a:rPr lang="ru-RU" sz="2000" b="1" dirty="0" smtClean="0"/>
              <a:t>Почему сохранение культурного наследия является конституционной обязанностью гражданина РФ?</a:t>
            </a:r>
          </a:p>
          <a:p>
            <a:pPr marL="342900" indent="-342900"/>
            <a:r>
              <a:rPr lang="ru-RU" sz="2000" b="1" dirty="0" smtClean="0"/>
              <a:t>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39752" y="1412776"/>
            <a:ext cx="590465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4000" b="1" dirty="0" smtClean="0"/>
          </a:p>
          <a:p>
            <a:pPr marL="342900" indent="-342900">
              <a:buAutoNum type="arabicPeriod"/>
            </a:pPr>
            <a:r>
              <a:rPr lang="ru-RU" sz="4000" b="1" dirty="0" smtClean="0"/>
              <a:t>Мораль и нравственность.</a:t>
            </a:r>
          </a:p>
          <a:p>
            <a:pPr marL="342900" indent="-342900">
              <a:buAutoNum type="arabicPeriod"/>
            </a:pPr>
            <a:r>
              <a:rPr lang="ru-RU" sz="4000" b="1" dirty="0" smtClean="0"/>
              <a:t>Основные ценности и норма морали.</a:t>
            </a:r>
          </a:p>
          <a:p>
            <a:pPr marL="342900" indent="-342900">
              <a:buAutoNum type="arabicPeriod"/>
            </a:pPr>
            <a:r>
              <a:rPr lang="ru-RU" sz="4000" b="1" dirty="0" smtClean="0"/>
              <a:t>Добро и зло.</a:t>
            </a:r>
            <a:endParaRPr lang="ru-RU" sz="40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899592" y="764704"/>
            <a:ext cx="77768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Arkhive" pitchFamily="34" charset="0"/>
              </a:rPr>
              <a:t>ПЛАН ИЗУЧЕНИЯ НОВОГО МАТЕРИАЛА:</a:t>
            </a:r>
            <a:endParaRPr lang="ru-RU" sz="3200" b="1" dirty="0">
              <a:latin typeface="Arkhive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hlinkClick r:id="rId2" action="ppaction://hlinksldjump"/>
          </p:cNvPr>
          <p:cNvSpPr txBox="1"/>
          <p:nvPr/>
        </p:nvSpPr>
        <p:spPr>
          <a:xfrm>
            <a:off x="611560" y="2276872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Arkhive" pitchFamily="34" charset="0"/>
              </a:rPr>
              <a:t>МОРАЛЬ</a:t>
            </a:r>
            <a:endParaRPr lang="ru-RU" sz="2800" dirty="0">
              <a:latin typeface="Arkhive" pitchFamily="34" charset="0"/>
            </a:endParaRPr>
          </a:p>
        </p:txBody>
      </p:sp>
      <p:sp>
        <p:nvSpPr>
          <p:cNvPr id="3" name="TextBox 2">
            <a:hlinkClick r:id="rId3" action="ppaction://hlinksldjump"/>
          </p:cNvPr>
          <p:cNvSpPr txBox="1"/>
          <p:nvPr/>
        </p:nvSpPr>
        <p:spPr>
          <a:xfrm>
            <a:off x="5580112" y="2204864"/>
            <a:ext cx="35638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Arkhive" pitchFamily="34" charset="0"/>
              </a:rPr>
              <a:t>НРАВСТВЕННОСТЬ</a:t>
            </a:r>
            <a:endParaRPr lang="ru-RU" sz="2800" dirty="0">
              <a:latin typeface="Arkhive" pitchFamily="34" charset="0"/>
            </a:endParaRPr>
          </a:p>
        </p:txBody>
      </p:sp>
      <p:sp>
        <p:nvSpPr>
          <p:cNvPr id="4" name="Двойная стрелка влево/вправо 3"/>
          <p:cNvSpPr/>
          <p:nvPr/>
        </p:nvSpPr>
        <p:spPr>
          <a:xfrm>
            <a:off x="2411760" y="2276872"/>
            <a:ext cx="2808312" cy="360040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563888" y="1196752"/>
            <a:ext cx="792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latin typeface="Arkhive" pitchFamily="34" charset="0"/>
              </a:rPr>
              <a:t>?</a:t>
            </a:r>
            <a:endParaRPr lang="ru-RU" sz="6000" b="1" dirty="0">
              <a:latin typeface="Arkhive" pitchFamily="34" charset="0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Мораль и нравственность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11960" y="476672"/>
            <a:ext cx="4752528" cy="563231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600" b="1" u="sng" dirty="0" smtClean="0">
                <a:solidFill>
                  <a:srgbClr val="FF0000"/>
                </a:solidFill>
                <a:latin typeface="Arkhive" pitchFamily="34" charset="0"/>
              </a:rPr>
              <a:t>Мораль</a:t>
            </a:r>
            <a:r>
              <a:rPr lang="ru-RU" sz="3600" b="1" dirty="0" smtClean="0">
                <a:latin typeface="Arkhive" pitchFamily="34" charset="0"/>
              </a:rPr>
              <a:t> – совокупность особых духовных правил, регулирующих  поведение человека, его отношение к другим людям, самому себе, а также к окружающей среде.</a:t>
            </a:r>
            <a:endParaRPr lang="ru-RU" sz="3600" b="1" dirty="0">
              <a:latin typeface="Arkhive" pitchFamily="34" charset="0"/>
            </a:endParaRPr>
          </a:p>
        </p:txBody>
      </p:sp>
      <p:pic>
        <p:nvPicPr>
          <p:cNvPr id="1026" name="Picture 2" descr="C:\Users\glibi\OneDrive\Рабочий стол\drugie-vydeljajut-shodstva-i-razlichija-morali-i_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052736"/>
            <a:ext cx="3539970" cy="2831976"/>
          </a:xfrm>
          <a:prstGeom prst="rect">
            <a:avLst/>
          </a:prstGeom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620688"/>
            <a:ext cx="6480720" cy="317009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Arkhive" pitchFamily="34" charset="0"/>
              </a:rPr>
              <a:t>Нравственность</a:t>
            </a:r>
            <a:r>
              <a:rPr lang="ru-RU" sz="4000" b="1" dirty="0" smtClean="0">
                <a:latin typeface="Arkhive" pitchFamily="34" charset="0"/>
              </a:rPr>
              <a:t> – принципы реального практического поведения людей, в котором отражается мораль.</a:t>
            </a:r>
            <a:endParaRPr lang="ru-RU" sz="4000" b="1" dirty="0">
              <a:latin typeface="Arkhive" pitchFamily="34" charset="0"/>
            </a:endParaRPr>
          </a:p>
        </p:txBody>
      </p:sp>
      <p:pic>
        <p:nvPicPr>
          <p:cNvPr id="2050" name="Picture 2" descr="C:\Users\glibi\OneDrive\Рабочий стол\30017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120" y="3573016"/>
            <a:ext cx="3333038" cy="2932683"/>
          </a:xfrm>
          <a:prstGeom prst="rect">
            <a:avLst/>
          </a:prstGeom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55776" y="476672"/>
            <a:ext cx="46805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Arkhive" pitchFamily="34" charset="0"/>
              </a:rPr>
              <a:t>«Пирамида морали»</a:t>
            </a:r>
            <a:endParaRPr lang="ru-RU" sz="3600" b="1" dirty="0">
              <a:latin typeface="Arkhive" pitchFamily="34" charset="0"/>
            </a:endParaRPr>
          </a:p>
        </p:txBody>
      </p:sp>
      <p:sp>
        <p:nvSpPr>
          <p:cNvPr id="3" name="Блок-схема: извлечение 2"/>
          <p:cNvSpPr/>
          <p:nvPr/>
        </p:nvSpPr>
        <p:spPr>
          <a:xfrm>
            <a:off x="1763688" y="1340768"/>
            <a:ext cx="6264696" cy="4824536"/>
          </a:xfrm>
          <a:prstGeom prst="flowChartExtra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4355976" y="5445224"/>
            <a:ext cx="20882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Нравы</a:t>
            </a:r>
            <a:endParaRPr lang="ru-RU" sz="3200" b="1" dirty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627784" y="4869160"/>
            <a:ext cx="4464496" cy="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3131840" y="4149080"/>
            <a:ext cx="3600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Нравственность</a:t>
            </a:r>
            <a:endParaRPr lang="ru-RU" sz="3200" b="1" dirty="0"/>
          </a:p>
        </p:txBody>
      </p:sp>
      <p:cxnSp>
        <p:nvCxnSpPr>
          <p:cNvPr id="9" name="Прямая соединительная линия 8"/>
          <p:cNvCxnSpPr>
            <a:stCxn id="3" idx="1"/>
            <a:endCxn id="3" idx="3"/>
          </p:cNvCxnSpPr>
          <p:nvPr/>
        </p:nvCxnSpPr>
        <p:spPr>
          <a:xfrm>
            <a:off x="3329862" y="3753036"/>
            <a:ext cx="3132347" cy="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995936" y="2924944"/>
            <a:ext cx="1872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Мораль</a:t>
            </a:r>
            <a:endParaRPr lang="ru-RU" sz="3200" b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980728"/>
            <a:ext cx="7992888" cy="206210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Arkhive" pitchFamily="34" charset="0"/>
              </a:rPr>
              <a:t>Ценности</a:t>
            </a:r>
            <a:r>
              <a:rPr lang="ru-RU" sz="3200" b="1" dirty="0" smtClean="0">
                <a:latin typeface="Arkhive" pitchFamily="34" charset="0"/>
              </a:rPr>
              <a:t> – всё то, что людям особенно дорого, полезно, необходимо для жизни, к чему относятся с волнением, уважением, признанием, почтением.</a:t>
            </a:r>
            <a:endParaRPr lang="ru-RU" sz="3200" b="1" dirty="0">
              <a:latin typeface="Arkhive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254</Words>
  <Application>Microsoft Office PowerPoint</Application>
  <PresentationFormat>Экран (4:3)</PresentationFormat>
  <Paragraphs>47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Мораль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>HP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Мораль</dc:title>
  <dc:creator>Дом Домашний</dc:creator>
  <cp:lastModifiedBy>Дом Домашний</cp:lastModifiedBy>
  <cp:revision>2</cp:revision>
  <dcterms:created xsi:type="dcterms:W3CDTF">2022-11-02T08:32:47Z</dcterms:created>
  <dcterms:modified xsi:type="dcterms:W3CDTF">2022-11-02T10:49:56Z</dcterms:modified>
</cp:coreProperties>
</file>