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85" r:id="rId18"/>
    <p:sldId id="284" r:id="rId19"/>
    <p:sldId id="287" r:id="rId20"/>
    <p:sldId id="297" r:id="rId21"/>
    <p:sldId id="286" r:id="rId22"/>
    <p:sldId id="296" r:id="rId23"/>
    <p:sldId id="273" r:id="rId24"/>
    <p:sldId id="281" r:id="rId25"/>
    <p:sldId id="282" r:id="rId26"/>
    <p:sldId id="283" r:id="rId27"/>
    <p:sldId id="274" r:id="rId28"/>
    <p:sldId id="272" r:id="rId29"/>
    <p:sldId id="294" r:id="rId30"/>
    <p:sldId id="293" r:id="rId31"/>
    <p:sldId id="275" r:id="rId32"/>
    <p:sldId id="276" r:id="rId33"/>
    <p:sldId id="277" r:id="rId34"/>
    <p:sldId id="279" r:id="rId35"/>
    <p:sldId id="278" r:id="rId36"/>
    <p:sldId id="288" r:id="rId37"/>
    <p:sldId id="298" r:id="rId38"/>
    <p:sldId id="299" r:id="rId39"/>
    <p:sldId id="300" r:id="rId40"/>
    <p:sldId id="301" r:id="rId41"/>
    <p:sldId id="302" r:id="rId42"/>
    <p:sldId id="295" r:id="rId4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1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65BEAFC9-60BB-4205-BFC3-E70561CAACAC}" type="datetimeFigureOut">
              <a:rPr lang="ru-RU" smtClean="0"/>
              <a:t>02.11.2022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A7F3EBC-D30E-414D-8C40-3A6D3847E114}" type="slidenum">
              <a:rPr lang="ru-RU" smtClean="0"/>
              <a:t>‹#›</a:t>
            </a:fld>
            <a:endParaRPr lang="ru-RU"/>
          </a:p>
        </p:txBody>
      </p:sp>
    </p:spTree>
    <p:extLst>
      <p:ext uri="{BB962C8B-B14F-4D97-AF65-F5344CB8AC3E}">
        <p14:creationId xmlns:p14="http://schemas.microsoft.com/office/powerpoint/2010/main" val="1591107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5BEAFC9-60BB-4205-BFC3-E70561CAACAC}" type="datetimeFigureOut">
              <a:rPr lang="ru-RU" smtClean="0"/>
              <a:t>02.11.2022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A7F3EBC-D30E-414D-8C40-3A6D3847E114}" type="slidenum">
              <a:rPr lang="ru-RU" smtClean="0"/>
              <a:t>‹#›</a:t>
            </a:fld>
            <a:endParaRPr lang="ru-RU"/>
          </a:p>
        </p:txBody>
      </p:sp>
    </p:spTree>
    <p:extLst>
      <p:ext uri="{BB962C8B-B14F-4D97-AF65-F5344CB8AC3E}">
        <p14:creationId xmlns:p14="http://schemas.microsoft.com/office/powerpoint/2010/main" val="4290729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5BEAFC9-60BB-4205-BFC3-E70561CAACAC}" type="datetimeFigureOut">
              <a:rPr lang="ru-RU" smtClean="0"/>
              <a:t>02.11.2022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A7F3EBC-D30E-414D-8C40-3A6D3847E114}" type="slidenum">
              <a:rPr lang="ru-RU" smtClean="0"/>
              <a:t>‹#›</a:t>
            </a:fld>
            <a:endParaRPr lang="ru-RU"/>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42520495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5BEAFC9-60BB-4205-BFC3-E70561CAACAC}" type="datetimeFigureOut">
              <a:rPr lang="ru-RU" smtClean="0"/>
              <a:t>02.11.2022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A7F3EBC-D30E-414D-8C40-3A6D3847E114}" type="slidenum">
              <a:rPr lang="ru-RU" smtClean="0"/>
              <a:t>‹#›</a:t>
            </a:fld>
            <a:endParaRPr lang="ru-RU"/>
          </a:p>
        </p:txBody>
      </p:sp>
    </p:spTree>
    <p:extLst>
      <p:ext uri="{BB962C8B-B14F-4D97-AF65-F5344CB8AC3E}">
        <p14:creationId xmlns:p14="http://schemas.microsoft.com/office/powerpoint/2010/main" val="28894556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5BEAFC9-60BB-4205-BFC3-E70561CAACAC}" type="datetimeFigureOut">
              <a:rPr lang="ru-RU" smtClean="0"/>
              <a:t>02.11.2022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A7F3EBC-D30E-414D-8C40-3A6D3847E114}"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758499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5BEAFC9-60BB-4205-BFC3-E70561CAACAC}" type="datetimeFigureOut">
              <a:rPr lang="ru-RU" smtClean="0"/>
              <a:t>02.11.2022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A7F3EBC-D30E-414D-8C40-3A6D3847E114}" type="slidenum">
              <a:rPr lang="ru-RU" smtClean="0"/>
              <a:t>‹#›</a:t>
            </a:fld>
            <a:endParaRPr lang="ru-RU"/>
          </a:p>
        </p:txBody>
      </p:sp>
    </p:spTree>
    <p:extLst>
      <p:ext uri="{BB962C8B-B14F-4D97-AF65-F5344CB8AC3E}">
        <p14:creationId xmlns:p14="http://schemas.microsoft.com/office/powerpoint/2010/main" val="9984307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65BEAFC9-60BB-4205-BFC3-E70561CAACAC}" type="datetimeFigureOut">
              <a:rPr lang="ru-RU" smtClean="0"/>
              <a:t>02.11.2022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A7F3EBC-D30E-414D-8C40-3A6D3847E114}" type="slidenum">
              <a:rPr lang="ru-RU" smtClean="0"/>
              <a:t>‹#›</a:t>
            </a:fld>
            <a:endParaRPr lang="ru-RU"/>
          </a:p>
        </p:txBody>
      </p:sp>
    </p:spTree>
    <p:extLst>
      <p:ext uri="{BB962C8B-B14F-4D97-AF65-F5344CB8AC3E}">
        <p14:creationId xmlns:p14="http://schemas.microsoft.com/office/powerpoint/2010/main" val="19710235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65BEAFC9-60BB-4205-BFC3-E70561CAACAC}" type="datetimeFigureOut">
              <a:rPr lang="ru-RU" smtClean="0"/>
              <a:t>02.11.2022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A7F3EBC-D30E-414D-8C40-3A6D3847E114}" type="slidenum">
              <a:rPr lang="ru-RU" smtClean="0"/>
              <a:t>‹#›</a:t>
            </a:fld>
            <a:endParaRPr lang="ru-RU"/>
          </a:p>
        </p:txBody>
      </p:sp>
    </p:spTree>
    <p:extLst>
      <p:ext uri="{BB962C8B-B14F-4D97-AF65-F5344CB8AC3E}">
        <p14:creationId xmlns:p14="http://schemas.microsoft.com/office/powerpoint/2010/main" val="2033578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65BEAFC9-60BB-4205-BFC3-E70561CAACAC}" type="datetimeFigureOut">
              <a:rPr lang="ru-RU" smtClean="0"/>
              <a:t>02.11.2022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A7F3EBC-D30E-414D-8C40-3A6D3847E114}" type="slidenum">
              <a:rPr lang="ru-RU" smtClean="0"/>
              <a:t>‹#›</a:t>
            </a:fld>
            <a:endParaRPr lang="ru-RU"/>
          </a:p>
        </p:txBody>
      </p:sp>
    </p:spTree>
    <p:extLst>
      <p:ext uri="{BB962C8B-B14F-4D97-AF65-F5344CB8AC3E}">
        <p14:creationId xmlns:p14="http://schemas.microsoft.com/office/powerpoint/2010/main" val="33125697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5BEAFC9-60BB-4205-BFC3-E70561CAACAC}" type="datetimeFigureOut">
              <a:rPr lang="ru-RU" smtClean="0"/>
              <a:t>02.11.2022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A7F3EBC-D30E-414D-8C40-3A6D3847E114}" type="slidenum">
              <a:rPr lang="ru-RU" smtClean="0"/>
              <a:t>‹#›</a:t>
            </a:fld>
            <a:endParaRPr lang="ru-RU"/>
          </a:p>
        </p:txBody>
      </p:sp>
    </p:spTree>
    <p:extLst>
      <p:ext uri="{BB962C8B-B14F-4D97-AF65-F5344CB8AC3E}">
        <p14:creationId xmlns:p14="http://schemas.microsoft.com/office/powerpoint/2010/main" val="7658112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65BEAFC9-60BB-4205-BFC3-E70561CAACAC}" type="datetimeFigureOut">
              <a:rPr lang="ru-RU" smtClean="0"/>
              <a:t>02.11.2022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A7F3EBC-D30E-414D-8C40-3A6D3847E114}" type="slidenum">
              <a:rPr lang="ru-RU" smtClean="0"/>
              <a:t>‹#›</a:t>
            </a:fld>
            <a:endParaRPr lang="ru-RU"/>
          </a:p>
        </p:txBody>
      </p:sp>
    </p:spTree>
    <p:extLst>
      <p:ext uri="{BB962C8B-B14F-4D97-AF65-F5344CB8AC3E}">
        <p14:creationId xmlns:p14="http://schemas.microsoft.com/office/powerpoint/2010/main" val="2040445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65BEAFC9-60BB-4205-BFC3-E70561CAACAC}" type="datetimeFigureOut">
              <a:rPr lang="ru-RU" smtClean="0"/>
              <a:t>02.11.2022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0A7F3EBC-D30E-414D-8C40-3A6D3847E114}" type="slidenum">
              <a:rPr lang="ru-RU" smtClean="0"/>
              <a:t>‹#›</a:t>
            </a:fld>
            <a:endParaRPr lang="ru-RU"/>
          </a:p>
        </p:txBody>
      </p:sp>
    </p:spTree>
    <p:extLst>
      <p:ext uri="{BB962C8B-B14F-4D97-AF65-F5344CB8AC3E}">
        <p14:creationId xmlns:p14="http://schemas.microsoft.com/office/powerpoint/2010/main" val="16010760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65BEAFC9-60BB-4205-BFC3-E70561CAACAC}" type="datetimeFigureOut">
              <a:rPr lang="ru-RU" smtClean="0"/>
              <a:t>02.11.2022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0A7F3EBC-D30E-414D-8C40-3A6D3847E114}" type="slidenum">
              <a:rPr lang="ru-RU" smtClean="0"/>
              <a:t>‹#›</a:t>
            </a:fld>
            <a:endParaRPr lang="ru-RU"/>
          </a:p>
        </p:txBody>
      </p:sp>
    </p:spTree>
    <p:extLst>
      <p:ext uri="{BB962C8B-B14F-4D97-AF65-F5344CB8AC3E}">
        <p14:creationId xmlns:p14="http://schemas.microsoft.com/office/powerpoint/2010/main" val="1468899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BEAFC9-60BB-4205-BFC3-E70561CAACAC}" type="datetimeFigureOut">
              <a:rPr lang="ru-RU" smtClean="0"/>
              <a:t>02.11.2022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0A7F3EBC-D30E-414D-8C40-3A6D3847E114}" type="slidenum">
              <a:rPr lang="ru-RU" smtClean="0"/>
              <a:t>‹#›</a:t>
            </a:fld>
            <a:endParaRPr lang="ru-RU"/>
          </a:p>
        </p:txBody>
      </p:sp>
    </p:spTree>
    <p:extLst>
      <p:ext uri="{BB962C8B-B14F-4D97-AF65-F5344CB8AC3E}">
        <p14:creationId xmlns:p14="http://schemas.microsoft.com/office/powerpoint/2010/main" val="1940963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65BEAFC9-60BB-4205-BFC3-E70561CAACAC}" type="datetimeFigureOut">
              <a:rPr lang="ru-RU" smtClean="0"/>
              <a:t>02.11.2022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A7F3EBC-D30E-414D-8C40-3A6D3847E114}" type="slidenum">
              <a:rPr lang="ru-RU" smtClean="0"/>
              <a:t>‹#›</a:t>
            </a:fld>
            <a:endParaRPr lang="ru-RU"/>
          </a:p>
        </p:txBody>
      </p:sp>
    </p:spTree>
    <p:extLst>
      <p:ext uri="{BB962C8B-B14F-4D97-AF65-F5344CB8AC3E}">
        <p14:creationId xmlns:p14="http://schemas.microsoft.com/office/powerpoint/2010/main" val="346392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65BEAFC9-60BB-4205-BFC3-E70561CAACAC}" type="datetimeFigureOut">
              <a:rPr lang="ru-RU" smtClean="0"/>
              <a:t>02.11.2022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A7F3EBC-D30E-414D-8C40-3A6D3847E114}" type="slidenum">
              <a:rPr lang="ru-RU" smtClean="0"/>
              <a:t>‹#›</a:t>
            </a:fld>
            <a:endParaRPr lang="ru-RU"/>
          </a:p>
        </p:txBody>
      </p:sp>
    </p:spTree>
    <p:extLst>
      <p:ext uri="{BB962C8B-B14F-4D97-AF65-F5344CB8AC3E}">
        <p14:creationId xmlns:p14="http://schemas.microsoft.com/office/powerpoint/2010/main" val="15068765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5BEAFC9-60BB-4205-BFC3-E70561CAACAC}" type="datetimeFigureOut">
              <a:rPr lang="ru-RU" smtClean="0"/>
              <a:t>02.11.2022</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0A7F3EBC-D30E-414D-8C40-3A6D3847E114}" type="slidenum">
              <a:rPr lang="ru-RU" smtClean="0"/>
              <a:t>‹#›</a:t>
            </a:fld>
            <a:endParaRPr lang="ru-RU"/>
          </a:p>
        </p:txBody>
      </p:sp>
    </p:spTree>
    <p:extLst>
      <p:ext uri="{BB962C8B-B14F-4D97-AF65-F5344CB8AC3E}">
        <p14:creationId xmlns:p14="http://schemas.microsoft.com/office/powerpoint/2010/main" val="246417443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913B09A-83C7-4249-BB9E-751C0F981B17}"/>
              </a:ext>
            </a:extLst>
          </p:cNvPr>
          <p:cNvSpPr>
            <a:spLocks noGrp="1"/>
          </p:cNvSpPr>
          <p:nvPr>
            <p:ph type="ctrTitle"/>
          </p:nvPr>
        </p:nvSpPr>
        <p:spPr>
          <a:xfrm>
            <a:off x="1507067" y="2404534"/>
            <a:ext cx="7766936" cy="1646302"/>
          </a:xfrm>
        </p:spPr>
        <p:txBody>
          <a:bodyPr/>
          <a:lstStyle/>
          <a:p>
            <a:pPr algn="ctr"/>
            <a:r>
              <a:rPr lang="ru-RU" dirty="0"/>
              <a:t>Пленэр</a:t>
            </a:r>
          </a:p>
        </p:txBody>
      </p:sp>
      <p:sp>
        <p:nvSpPr>
          <p:cNvPr id="3" name="Подзаголовок 2">
            <a:extLst>
              <a:ext uri="{FF2B5EF4-FFF2-40B4-BE49-F238E27FC236}">
                <a16:creationId xmlns:a16="http://schemas.microsoft.com/office/drawing/2014/main" id="{66BE8E49-7BB7-4388-9D59-EDB468D29633}"/>
              </a:ext>
            </a:extLst>
          </p:cNvPr>
          <p:cNvSpPr>
            <a:spLocks noGrp="1"/>
          </p:cNvSpPr>
          <p:nvPr>
            <p:ph type="subTitle" idx="1"/>
          </p:nvPr>
        </p:nvSpPr>
        <p:spPr>
          <a:xfrm>
            <a:off x="1507067" y="5255581"/>
            <a:ext cx="7766936" cy="1189607"/>
          </a:xfrm>
        </p:spPr>
        <p:txBody>
          <a:bodyPr>
            <a:normAutofit/>
          </a:bodyPr>
          <a:lstStyle/>
          <a:p>
            <a:r>
              <a:rPr lang="ru-RU" dirty="0"/>
              <a:t>Преподаватель живописно-прикладного отделения</a:t>
            </a:r>
          </a:p>
          <a:p>
            <a:r>
              <a:rPr lang="ru-RU" dirty="0"/>
              <a:t>Трубицына Л.В.</a:t>
            </a:r>
          </a:p>
          <a:p>
            <a:pPr algn="ctr"/>
            <a:r>
              <a:rPr lang="ru-RU" dirty="0"/>
              <a:t>Орел,2022</a:t>
            </a:r>
          </a:p>
        </p:txBody>
      </p:sp>
      <p:sp>
        <p:nvSpPr>
          <p:cNvPr id="5" name="Прямоугольник 4">
            <a:extLst>
              <a:ext uri="{FF2B5EF4-FFF2-40B4-BE49-F238E27FC236}">
                <a16:creationId xmlns:a16="http://schemas.microsoft.com/office/drawing/2014/main" id="{73DB6A7D-0FF6-447F-96DF-18D021B82E19}"/>
              </a:ext>
            </a:extLst>
          </p:cNvPr>
          <p:cNvSpPr/>
          <p:nvPr/>
        </p:nvSpPr>
        <p:spPr>
          <a:xfrm>
            <a:off x="2195743" y="509939"/>
            <a:ext cx="6096000" cy="1477328"/>
          </a:xfrm>
          <a:prstGeom prst="rect">
            <a:avLst/>
          </a:prstGeom>
        </p:spPr>
        <p:txBody>
          <a:bodyPr>
            <a:spAutoFit/>
          </a:bodyPr>
          <a:lstStyle/>
          <a:p>
            <a:pPr algn="ctr"/>
            <a:r>
              <a:rPr lang="ru-RU" dirty="0">
                <a:solidFill>
                  <a:srgbClr val="D78807"/>
                </a:solidFill>
                <a:latin typeface="Lucida Grande"/>
              </a:rPr>
              <a:t>Муниципальное бюджетное учреждение дополнительного образования </a:t>
            </a:r>
          </a:p>
          <a:p>
            <a:pPr algn="ctr"/>
            <a:r>
              <a:rPr lang="ru-RU" dirty="0">
                <a:solidFill>
                  <a:srgbClr val="D78807"/>
                </a:solidFill>
                <a:latin typeface="Lucida Grande"/>
              </a:rPr>
              <a:t>«Детская школа искусств имени М.А. Балакирева» Орловского муниципального округа Орловской области</a:t>
            </a:r>
            <a:endParaRPr lang="ru-RU" dirty="0"/>
          </a:p>
        </p:txBody>
      </p:sp>
      <p:pic>
        <p:nvPicPr>
          <p:cNvPr id="4" name="Рисунок 3">
            <a:extLst>
              <a:ext uri="{FF2B5EF4-FFF2-40B4-BE49-F238E27FC236}">
                <a16:creationId xmlns:a16="http://schemas.microsoft.com/office/drawing/2014/main" id="{96C5DBF9-145F-465D-B969-38D749618B3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88135" y="618181"/>
            <a:ext cx="1259659" cy="1163216"/>
          </a:xfrm>
          <a:prstGeom prst="rect">
            <a:avLst/>
          </a:prstGeom>
        </p:spPr>
      </p:pic>
    </p:spTree>
    <p:extLst>
      <p:ext uri="{BB962C8B-B14F-4D97-AF65-F5344CB8AC3E}">
        <p14:creationId xmlns:p14="http://schemas.microsoft.com/office/powerpoint/2010/main" val="34751582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56EF307A-83A4-4E71-82EC-F87F913D5BAE}"/>
              </a:ext>
            </a:extLst>
          </p:cNvPr>
          <p:cNvSpPr>
            <a:spLocks noGrp="1"/>
          </p:cNvSpPr>
          <p:nvPr>
            <p:ph idx="1"/>
          </p:nvPr>
        </p:nvSpPr>
        <p:spPr>
          <a:xfrm>
            <a:off x="677334" y="477079"/>
            <a:ext cx="8596668" cy="5564284"/>
          </a:xfrm>
        </p:spPr>
        <p:txBody>
          <a:bodyPr/>
          <a:lstStyle/>
          <a:p>
            <a:r>
              <a:rPr lang="ru-RU"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Пленэр - это особый вид искусства, работы написанные на пленэре быстрые и эмоциональные. Пленэр - это важнейшая практическая часть процесса обучения. Рисование с натуры природных форм, архитектуры, животных и человека способствует приобретению навыков передачи освещения, состояния природы, световоздушной среды, решения пространственных задач, развивает такие качества, как воображение, умение осознанно анализировать увиденное, претворять зрительные впечатления в изобразительной форме.</a:t>
            </a:r>
            <a:endParaRPr lang="ru-RU" sz="2000" dirty="0">
              <a:latin typeface="Calibri" panose="020F0502020204030204" pitchFamily="34" charset="0"/>
              <a:ea typeface="Times New Roman" panose="02020603050405020304" pitchFamily="18" charset="0"/>
              <a:cs typeface="Times New Roman" panose="02020603050405020304" pitchFamily="18" charset="0"/>
            </a:endParaRPr>
          </a:p>
          <a:p>
            <a:endParaRPr lang="ru-RU" dirty="0"/>
          </a:p>
        </p:txBody>
      </p:sp>
      <p:pic>
        <p:nvPicPr>
          <p:cNvPr id="5" name="Рисунок 4">
            <a:extLst>
              <a:ext uri="{FF2B5EF4-FFF2-40B4-BE49-F238E27FC236}">
                <a16:creationId xmlns:a16="http://schemas.microsoft.com/office/drawing/2014/main" id="{1757DDD1-5DFB-4F62-9FFB-F3CC03F55D6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17912" y="3050499"/>
            <a:ext cx="4651514" cy="3488636"/>
          </a:xfrm>
          <a:prstGeom prst="rect">
            <a:avLst/>
          </a:prstGeom>
        </p:spPr>
      </p:pic>
    </p:spTree>
    <p:extLst>
      <p:ext uri="{BB962C8B-B14F-4D97-AF65-F5344CB8AC3E}">
        <p14:creationId xmlns:p14="http://schemas.microsoft.com/office/powerpoint/2010/main" val="5943523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32B7B92-FF12-49B9-96EF-16383B9ACF00}"/>
              </a:ext>
            </a:extLst>
          </p:cNvPr>
          <p:cNvSpPr>
            <a:spLocks noGrp="1"/>
          </p:cNvSpPr>
          <p:nvPr>
            <p:ph idx="1"/>
          </p:nvPr>
        </p:nvSpPr>
        <p:spPr>
          <a:xfrm>
            <a:off x="677334" y="583097"/>
            <a:ext cx="8596668" cy="5458266"/>
          </a:xfrm>
        </p:spPr>
        <p:txBody>
          <a:bodyPr/>
          <a:lstStyle/>
          <a:p>
            <a:r>
              <a:rPr lang="ru-RU" dirty="0"/>
              <a:t>Необходимо уловить состояние и таинство природы. </a:t>
            </a:r>
            <a:br>
              <a:rPr lang="ru-RU" dirty="0"/>
            </a:br>
            <a:r>
              <a:rPr lang="ru-RU" dirty="0"/>
              <a:t>Основной задачей художника на пленэре является передача состояния природы. Так устроен мир, что человек испытывает эмоциональное потрясение при виде восходящего солнца, цветущего луга с его цветовым разнообразием, мы видим множество различных оттенков от нежных салатовых до лиловых и золотых. Мы любуемся каждой травинкой, каждым цветком, всё хочется изучить, зарисовать, оставить в памяти.</a:t>
            </a:r>
          </a:p>
          <a:p>
            <a:endParaRPr lang="ru-RU" dirty="0"/>
          </a:p>
        </p:txBody>
      </p:sp>
      <p:pic>
        <p:nvPicPr>
          <p:cNvPr id="5" name="Рисунок 4">
            <a:extLst>
              <a:ext uri="{FF2B5EF4-FFF2-40B4-BE49-F238E27FC236}">
                <a16:creationId xmlns:a16="http://schemas.microsoft.com/office/drawing/2014/main" id="{349CC82A-A7E7-495E-B5F5-147D33DAA8D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43354" y="2822712"/>
            <a:ext cx="5186018" cy="3889513"/>
          </a:xfrm>
          <a:prstGeom prst="rect">
            <a:avLst/>
          </a:prstGeom>
        </p:spPr>
      </p:pic>
    </p:spTree>
    <p:extLst>
      <p:ext uri="{BB962C8B-B14F-4D97-AF65-F5344CB8AC3E}">
        <p14:creationId xmlns:p14="http://schemas.microsoft.com/office/powerpoint/2010/main" val="33626150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83079D62-0BB3-47B7-AB71-297B1FC433AA}"/>
              </a:ext>
            </a:extLst>
          </p:cNvPr>
          <p:cNvSpPr>
            <a:spLocks noGrp="1"/>
          </p:cNvSpPr>
          <p:nvPr>
            <p:ph idx="1"/>
          </p:nvPr>
        </p:nvSpPr>
        <p:spPr>
          <a:xfrm>
            <a:off x="677334" y="397565"/>
            <a:ext cx="8596668" cy="5643797"/>
          </a:xfrm>
        </p:spPr>
        <p:txBody>
          <a:bodyPr/>
          <a:lstStyle/>
          <a:p>
            <a:pPr>
              <a:lnSpc>
                <a:spcPct val="115000"/>
              </a:lnSpc>
              <a:spcAft>
                <a:spcPts val="1000"/>
              </a:spcAft>
            </a:pPr>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Очень приятно в полуденный зной переместиться к водоему, присесть в тени ветвистых деревьев, и наслаждаться тишиной, покоем, красотой окружающего мира, а потом перенести на бумагу не только то, что видишь, но и то, что чувствуешь. А если отправиться на пленэр к вечеру, то поневоле разыгрывается воображение: красно - розовое заходящее солнце освещает верхушки деревьев, а на траве длинные тени напоминают сказочных персонажей. От красоты дух захватывает!</a:t>
            </a:r>
            <a:endParaRPr lang="ru-RU" sz="1400" dirty="0">
              <a:latin typeface="Calibri" panose="020F0502020204030204" pitchFamily="34" charset="0"/>
              <a:ea typeface="Times New Roman" panose="02020603050405020304" pitchFamily="18" charset="0"/>
              <a:cs typeface="Times New Roman" panose="02020603050405020304" pitchFamily="18" charset="0"/>
            </a:endParaRPr>
          </a:p>
          <a:p>
            <a:r>
              <a:rPr lang="ru-RU"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Работа на пленэре очень хорошо влияет на развитие творческих способностей.</a:t>
            </a:r>
          </a:p>
          <a:p>
            <a:endParaRPr lang="ru-RU" sz="1400" dirty="0">
              <a:latin typeface="Calibri" panose="020F0502020204030204" pitchFamily="34" charset="0"/>
              <a:ea typeface="Times New Roman" panose="02020603050405020304" pitchFamily="18" charset="0"/>
              <a:cs typeface="Times New Roman" panose="02020603050405020304" pitchFamily="18" charset="0"/>
            </a:endParaRPr>
          </a:p>
          <a:p>
            <a:endParaRPr lang="ru-RU" dirty="0"/>
          </a:p>
        </p:txBody>
      </p:sp>
      <p:pic>
        <p:nvPicPr>
          <p:cNvPr id="7" name="Рисунок 6">
            <a:extLst>
              <a:ext uri="{FF2B5EF4-FFF2-40B4-BE49-F238E27FC236}">
                <a16:creationId xmlns:a16="http://schemas.microsoft.com/office/drawing/2014/main" id="{57778FB0-EBAD-42A2-8FC0-3E2349CAE37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51652" y="3269974"/>
            <a:ext cx="4611758" cy="3458818"/>
          </a:xfrm>
          <a:prstGeom prst="rect">
            <a:avLst/>
          </a:prstGeom>
        </p:spPr>
      </p:pic>
    </p:spTree>
    <p:extLst>
      <p:ext uri="{BB962C8B-B14F-4D97-AF65-F5344CB8AC3E}">
        <p14:creationId xmlns:p14="http://schemas.microsoft.com/office/powerpoint/2010/main" val="27804637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6C67DEF-A455-4889-AFDA-3301281A5440}"/>
              </a:ext>
            </a:extLst>
          </p:cNvPr>
          <p:cNvSpPr>
            <a:spLocks noGrp="1"/>
          </p:cNvSpPr>
          <p:nvPr>
            <p:ph type="title"/>
          </p:nvPr>
        </p:nvSpPr>
        <p:spPr/>
        <p:txBody>
          <a:bodyPr>
            <a:normAutofit fontScale="90000"/>
          </a:bodyPr>
          <a:lstStyle/>
          <a:p>
            <a:r>
              <a:rPr lang="ru-RU" dirty="0"/>
              <a:t>Работа на пленэре в черте города включает:</a:t>
            </a:r>
            <a:br>
              <a:rPr lang="ru-RU" dirty="0"/>
            </a:br>
            <a:endParaRPr lang="ru-RU" dirty="0"/>
          </a:p>
        </p:txBody>
      </p:sp>
      <p:sp>
        <p:nvSpPr>
          <p:cNvPr id="3" name="Объект 2">
            <a:extLst>
              <a:ext uri="{FF2B5EF4-FFF2-40B4-BE49-F238E27FC236}">
                <a16:creationId xmlns:a16="http://schemas.microsoft.com/office/drawing/2014/main" id="{79DB140E-8DEA-4D9D-884A-BB3871A1EF73}"/>
              </a:ext>
            </a:extLst>
          </p:cNvPr>
          <p:cNvSpPr>
            <a:spLocks noGrp="1"/>
          </p:cNvSpPr>
          <p:nvPr>
            <p:ph idx="1"/>
          </p:nvPr>
        </p:nvSpPr>
        <p:spPr/>
        <p:txBody>
          <a:bodyPr/>
          <a:lstStyle/>
          <a:p>
            <a:r>
              <a:rPr lang="ru-RU" dirty="0"/>
              <a:t>Быстрые зарисовки растений, цветов, кустов и деревьев в цвете и графике;</a:t>
            </a:r>
          </a:p>
          <a:p>
            <a:r>
              <a:rPr lang="ru-RU" dirty="0"/>
              <a:t>Пейзажные зарисовки (графика, живопись);</a:t>
            </a:r>
          </a:p>
          <a:p>
            <a:r>
              <a:rPr lang="ru-RU" dirty="0"/>
              <a:t>Пейзаж с элементом архитектуры;</a:t>
            </a:r>
          </a:p>
          <a:p>
            <a:r>
              <a:rPr lang="ru-RU" dirty="0"/>
              <a:t>Пейзаж с присутствием человека.</a:t>
            </a:r>
          </a:p>
          <a:p>
            <a:r>
              <a:rPr lang="ru-RU" dirty="0"/>
              <a:t>Архитектурные зарисовки;</a:t>
            </a:r>
          </a:p>
          <a:p>
            <a:r>
              <a:rPr lang="ru-RU" dirty="0"/>
              <a:t>Животные;</a:t>
            </a:r>
          </a:p>
          <a:p>
            <a:r>
              <a:rPr lang="ru-RU" dirty="0"/>
              <a:t>Натюрморт на траве.</a:t>
            </a:r>
          </a:p>
          <a:p>
            <a:endParaRPr lang="ru-RU" dirty="0"/>
          </a:p>
        </p:txBody>
      </p:sp>
      <p:pic>
        <p:nvPicPr>
          <p:cNvPr id="5" name="Рисунок 4">
            <a:extLst>
              <a:ext uri="{FF2B5EF4-FFF2-40B4-BE49-F238E27FC236}">
                <a16:creationId xmlns:a16="http://schemas.microsoft.com/office/drawing/2014/main" id="{B2390FC9-AC32-4062-8B8A-D5680DF5151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197876" y="2584174"/>
            <a:ext cx="2748170" cy="3664226"/>
          </a:xfrm>
          <a:prstGeom prst="rect">
            <a:avLst/>
          </a:prstGeom>
        </p:spPr>
      </p:pic>
    </p:spTree>
    <p:extLst>
      <p:ext uri="{BB962C8B-B14F-4D97-AF65-F5344CB8AC3E}">
        <p14:creationId xmlns:p14="http://schemas.microsoft.com/office/powerpoint/2010/main" val="32751955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19F14EA-890E-46DB-83C0-D57AD980AFCF}"/>
              </a:ext>
            </a:extLst>
          </p:cNvPr>
          <p:cNvSpPr>
            <a:spLocks noGrp="1"/>
          </p:cNvSpPr>
          <p:nvPr>
            <p:ph type="title"/>
          </p:nvPr>
        </p:nvSpPr>
        <p:spPr/>
        <p:txBody>
          <a:bodyPr>
            <a:normAutofit fontScale="90000"/>
          </a:bodyPr>
          <a:lstStyle/>
          <a:p>
            <a:pPr>
              <a:spcAft>
                <a:spcPts val="0"/>
              </a:spcAft>
            </a:pPr>
            <a:r>
              <a:rPr lang="en-US" b="1" dirty="0">
                <a:latin typeface="Times New Roman" panose="02020603050405020304" pitchFamily="18" charset="0"/>
                <a:ea typeface="Times New Roman" panose="02020603050405020304" pitchFamily="18" charset="0"/>
                <a:cs typeface="Times New Roman" panose="02020603050405020304" pitchFamily="18" charset="0"/>
              </a:rPr>
              <a:t>III</a:t>
            </a:r>
            <a:r>
              <a:rPr lang="ru-RU" b="1" dirty="0">
                <a:latin typeface="Times New Roman" panose="02020603050405020304" pitchFamily="18" charset="0"/>
                <a:ea typeface="Times New Roman" panose="02020603050405020304" pitchFamily="18" charset="0"/>
                <a:cs typeface="Times New Roman" panose="02020603050405020304" pitchFamily="18" charset="0"/>
              </a:rPr>
              <a:t>. Изучение новой темы:</a:t>
            </a:r>
            <a:br>
              <a:rPr lang="ru-RU" sz="2800" dirty="0">
                <a:latin typeface="Calibri" panose="020F0502020204030204" pitchFamily="34" charset="0"/>
                <a:ea typeface="Times New Roman" panose="02020603050405020304" pitchFamily="18" charset="0"/>
                <a:cs typeface="Times New Roman" panose="02020603050405020304" pitchFamily="18" charset="0"/>
              </a:rPr>
            </a:br>
            <a:r>
              <a:rPr lang="ru-RU" b="1" dirty="0">
                <a:latin typeface="Times New Roman" panose="02020603050405020304" pitchFamily="18" charset="0"/>
                <a:ea typeface="Times New Roman" panose="02020603050405020304" pitchFamily="18" charset="0"/>
                <a:cs typeface="Times New Roman" panose="02020603050405020304" pitchFamily="18" charset="0"/>
              </a:rPr>
              <a:t> </a:t>
            </a:r>
            <a:br>
              <a:rPr lang="ru-RU" sz="2800" dirty="0">
                <a:latin typeface="Calibri" panose="020F0502020204030204" pitchFamily="34" charset="0"/>
                <a:ea typeface="Times New Roman" panose="02020603050405020304" pitchFamily="18" charset="0"/>
                <a:cs typeface="Times New Roman" panose="02020603050405020304" pitchFamily="18" charset="0"/>
              </a:rPr>
            </a:br>
            <a:endParaRPr lang="ru-RU" dirty="0"/>
          </a:p>
        </p:txBody>
      </p:sp>
      <p:sp>
        <p:nvSpPr>
          <p:cNvPr id="3" name="Объект 2">
            <a:extLst>
              <a:ext uri="{FF2B5EF4-FFF2-40B4-BE49-F238E27FC236}">
                <a16:creationId xmlns:a16="http://schemas.microsoft.com/office/drawing/2014/main" id="{570A9A34-497F-45D3-98DA-C98DE963E254}"/>
              </a:ext>
            </a:extLst>
          </p:cNvPr>
          <p:cNvSpPr>
            <a:spLocks noGrp="1"/>
          </p:cNvSpPr>
          <p:nvPr>
            <p:ph idx="1"/>
          </p:nvPr>
        </p:nvSpPr>
        <p:spPr>
          <a:xfrm>
            <a:off x="677334" y="1457739"/>
            <a:ext cx="8596668" cy="4583623"/>
          </a:xfrm>
        </p:spPr>
        <p:txBody>
          <a:bodyPr/>
          <a:lstStyle/>
          <a:p>
            <a:r>
              <a:rPr lang="ru-RU" dirty="0"/>
              <a:t>Не все художники сочиняют свои картины, сидя в мастерской. И не у всех есть возможность рисовать по фотографии, тем более что фотоаппарат не может передать объем и ощущение пространства, как бы ни старался. Для решения этой проблемы и существует пленэр – рисование на природе. Причем объектом творчества может быть что угодно: растения и ландшафт, панорамы города и отдельные сооружения, портрет, небо и многое другое, что только может прийти в голову. </a:t>
            </a:r>
          </a:p>
          <a:p>
            <a:endParaRPr lang="ru-RU" dirty="0"/>
          </a:p>
        </p:txBody>
      </p:sp>
      <p:pic>
        <p:nvPicPr>
          <p:cNvPr id="5" name="Рисунок 4">
            <a:extLst>
              <a:ext uri="{FF2B5EF4-FFF2-40B4-BE49-F238E27FC236}">
                <a16:creationId xmlns:a16="http://schemas.microsoft.com/office/drawing/2014/main" id="{2149DEDC-9770-4F61-BAB3-9DB5D701AE4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27966" y="3488635"/>
            <a:ext cx="4178851" cy="3134138"/>
          </a:xfrm>
          <a:prstGeom prst="rect">
            <a:avLst/>
          </a:prstGeom>
        </p:spPr>
      </p:pic>
    </p:spTree>
    <p:extLst>
      <p:ext uri="{BB962C8B-B14F-4D97-AF65-F5344CB8AC3E}">
        <p14:creationId xmlns:p14="http://schemas.microsoft.com/office/powerpoint/2010/main" val="38899899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159ECA2D-3EBD-403E-921C-CCA00225A37A}"/>
              </a:ext>
            </a:extLst>
          </p:cNvPr>
          <p:cNvSpPr>
            <a:spLocks noGrp="1"/>
          </p:cNvSpPr>
          <p:nvPr>
            <p:ph idx="1"/>
          </p:nvPr>
        </p:nvSpPr>
        <p:spPr>
          <a:xfrm>
            <a:off x="677334" y="702365"/>
            <a:ext cx="8596668" cy="5338997"/>
          </a:xfrm>
        </p:spPr>
        <p:txBody>
          <a:bodyPr>
            <a:normAutofit fontScale="92500"/>
          </a:bodyPr>
          <a:lstStyle/>
          <a:p>
            <a:r>
              <a:rPr lang="ru-RU" sz="2000" dirty="0">
                <a:solidFill>
                  <a:srgbClr val="000000"/>
                </a:solidFill>
                <a:ea typeface="Times New Roman" panose="02020603050405020304" pitchFamily="18" charset="0"/>
                <a:cs typeface="Times New Roman" panose="02020603050405020304" pitchFamily="18" charset="0"/>
              </a:rPr>
              <a:t>Пленэры для художников – это очередная возможность испытать свои силы, прочувствовать естественное освещение и перенести все это на холст. Главное – научиться рисовать быстро, пока свет не переменился. Зачастую на пленэре создают этюды и зарисовки, а не полноценные картины. Фотографы тоже работают на природе. Для многих из них пленэр - это основное направление в творчестве. </a:t>
            </a:r>
            <a:endParaRPr lang="ru-RU" sz="2000" dirty="0">
              <a:ea typeface="Times New Roman" panose="02020603050405020304" pitchFamily="18" charset="0"/>
              <a:cs typeface="Times New Roman" panose="02020603050405020304" pitchFamily="18" charset="0"/>
            </a:endParaRPr>
          </a:p>
          <a:p>
            <a:r>
              <a:rPr lang="ru-RU" sz="2000" dirty="0"/>
              <a:t>Рисовать на пленэре намного сложнее, чем в студии. Погода может измениться в любой момент – ветер сдувает все художественные принадлежности, насекомые мешают, а солнце довольно быстро меняет свое положение на небосклоне, кардинально меняя освещение. Казалось бы, зачем так мучиться, ведь можно сфотографировать сцену и нарисовать все дома. Но не все так просто. Любой художник ответит, что картины, нарисованные с плоской фотографии, и сами будут выглядеть плоско. А задача художника – создать ощущение пространства. Что бы ни говорили про пленэр (что это, например, трата времени, сил и нервов), ни один стоящий мастер не откажется от возможности творить на природе. </a:t>
            </a:r>
          </a:p>
          <a:p>
            <a:endParaRPr lang="ru-RU" dirty="0"/>
          </a:p>
        </p:txBody>
      </p:sp>
    </p:spTree>
    <p:extLst>
      <p:ext uri="{BB962C8B-B14F-4D97-AF65-F5344CB8AC3E}">
        <p14:creationId xmlns:p14="http://schemas.microsoft.com/office/powerpoint/2010/main" val="32459341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48C86FA-963A-49AB-9453-C9BA37DACD86}"/>
              </a:ext>
            </a:extLst>
          </p:cNvPr>
          <p:cNvSpPr>
            <a:spLocks noGrp="1"/>
          </p:cNvSpPr>
          <p:nvPr>
            <p:ph type="title"/>
          </p:nvPr>
        </p:nvSpPr>
        <p:spPr/>
        <p:txBody>
          <a:bodyPr/>
          <a:lstStyle/>
          <a:p>
            <a:r>
              <a:rPr lang="ru-RU" dirty="0"/>
              <a:t>Историческая справка</a:t>
            </a:r>
          </a:p>
        </p:txBody>
      </p:sp>
      <p:sp>
        <p:nvSpPr>
          <p:cNvPr id="3" name="Объект 2">
            <a:extLst>
              <a:ext uri="{FF2B5EF4-FFF2-40B4-BE49-F238E27FC236}">
                <a16:creationId xmlns:a16="http://schemas.microsoft.com/office/drawing/2014/main" id="{9BF32D9E-5B2E-4D5F-94C9-0E92440FA67F}"/>
              </a:ext>
            </a:extLst>
          </p:cNvPr>
          <p:cNvSpPr>
            <a:spLocks noGrp="1"/>
          </p:cNvSpPr>
          <p:nvPr>
            <p:ph idx="1"/>
          </p:nvPr>
        </p:nvSpPr>
        <p:spPr>
          <a:xfrm>
            <a:off x="677334" y="1393794"/>
            <a:ext cx="8596668" cy="4713829"/>
          </a:xfrm>
        </p:spPr>
        <p:txBody>
          <a:bodyPr/>
          <a:lstStyle/>
          <a:p>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На природе рисовали давно, но пленэр как стиль живописи появился только в начале XIX века, благодаря творчеству англичан Ричарда </a:t>
            </a:r>
            <a:r>
              <a:rPr lang="ru-RU"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Паркса</a:t>
            </a:r>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Бонингтона</a:t>
            </a:r>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и Джона Констебля. </a:t>
            </a:r>
          </a:p>
          <a:p>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Оригинальный жанр, подразумевающий быстрое рисование на природе, пришелся по душе многим. </a:t>
            </a:r>
          </a:p>
          <a:p>
            <a:pPr marL="0" indent="0">
              <a:buNone/>
            </a:pPr>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Его подхватили такие известные художники как Пьер-Огюст Ренуар, Батист Камиль </a:t>
            </a:r>
            <a:r>
              <a:rPr lang="ru-RU"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Коро</a:t>
            </a:r>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и Жан-Франсуа Милле. Позже одним из самых известных художников, рисовавших природу с натуры, стал Клод Моне. </a:t>
            </a:r>
          </a:p>
          <a:p>
            <a:pPr marL="0" indent="0">
              <a:buNone/>
            </a:pPr>
            <a:endParaRPr lang="ru-RU" dirty="0"/>
          </a:p>
          <a:p>
            <a:endParaRPr lang="ru-RU" dirty="0"/>
          </a:p>
        </p:txBody>
      </p:sp>
    </p:spTree>
    <p:extLst>
      <p:ext uri="{BB962C8B-B14F-4D97-AF65-F5344CB8AC3E}">
        <p14:creationId xmlns:p14="http://schemas.microsoft.com/office/powerpoint/2010/main" val="36469741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a:extLst>
              <a:ext uri="{FF2B5EF4-FFF2-40B4-BE49-F238E27FC236}">
                <a16:creationId xmlns:a16="http://schemas.microsoft.com/office/drawing/2014/main" id="{CD700455-4CA8-4448-BD32-BB4BFE9874F3}"/>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391639" y="287400"/>
            <a:ext cx="3771988" cy="5174498"/>
          </a:xfrm>
          <a:prstGeom prst="rect">
            <a:avLst/>
          </a:prstGeom>
        </p:spPr>
      </p:pic>
      <p:pic>
        <p:nvPicPr>
          <p:cNvPr id="6146" name="Picture 2" descr="Камиль Коро. «Мост в Нарни», 1826">
            <a:extLst>
              <a:ext uri="{FF2B5EF4-FFF2-40B4-BE49-F238E27FC236}">
                <a16:creationId xmlns:a16="http://schemas.microsoft.com/office/drawing/2014/main" id="{86C4AF70-E607-4929-9FEE-9D90857DCA8C}"/>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23425" y="287399"/>
            <a:ext cx="7247367" cy="517449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14F9217-A50C-4909-90E1-5B098D231D38}"/>
              </a:ext>
            </a:extLst>
          </p:cNvPr>
          <p:cNvSpPr txBox="1"/>
          <p:nvPr/>
        </p:nvSpPr>
        <p:spPr>
          <a:xfrm>
            <a:off x="479394" y="5868140"/>
            <a:ext cx="11185864" cy="381740"/>
          </a:xfrm>
          <a:prstGeom prst="rect">
            <a:avLst/>
          </a:prstGeom>
          <a:noFill/>
        </p:spPr>
        <p:txBody>
          <a:bodyPr wrap="square" rtlCol="0">
            <a:spAutoFit/>
          </a:bodyPr>
          <a:lstStyle/>
          <a:p>
            <a:r>
              <a:rPr lang="ru-RU" b="1" dirty="0">
                <a:solidFill>
                  <a:srgbClr val="555555"/>
                </a:solidFill>
                <a:latin typeface="roboto"/>
              </a:rPr>
              <a:t>Батист Камиль </a:t>
            </a:r>
            <a:r>
              <a:rPr lang="ru-RU" b="1" dirty="0" err="1">
                <a:solidFill>
                  <a:srgbClr val="555555"/>
                </a:solidFill>
                <a:latin typeface="roboto"/>
              </a:rPr>
              <a:t>Коро</a:t>
            </a:r>
            <a:r>
              <a:rPr lang="ru-RU" b="1" dirty="0">
                <a:solidFill>
                  <a:srgbClr val="555555"/>
                </a:solidFill>
                <a:latin typeface="roboto"/>
              </a:rPr>
              <a:t>. «Автопортрет»,1835г.                 «Мост в Нарни»,1826г.</a:t>
            </a:r>
            <a:endParaRPr lang="ru-RU" dirty="0"/>
          </a:p>
        </p:txBody>
      </p:sp>
    </p:spTree>
    <p:extLst>
      <p:ext uri="{BB962C8B-B14F-4D97-AF65-F5344CB8AC3E}">
        <p14:creationId xmlns:p14="http://schemas.microsoft.com/office/powerpoint/2010/main" val="34964538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Пьер Огюст Ренуар. «Автопортрет»">
            <a:extLst>
              <a:ext uri="{FF2B5EF4-FFF2-40B4-BE49-F238E27FC236}">
                <a16:creationId xmlns:a16="http://schemas.microsoft.com/office/drawing/2014/main" id="{4E986FA7-ACA9-46AE-8CBA-F5CE5956841D}"/>
              </a:ext>
            </a:extLst>
          </p:cNvPr>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449409" y="296277"/>
            <a:ext cx="4087079" cy="5260384"/>
          </a:xfrm>
          <a:prstGeom prst="rect">
            <a:avLst/>
          </a:prstGeom>
          <a:noFill/>
          <a:extLst>
            <a:ext uri="{909E8E84-426E-40DD-AFC4-6F175D3DCCD1}">
              <a14:hiddenFill xmlns:a14="http://schemas.microsoft.com/office/drawing/2010/main">
                <a:solidFill>
                  <a:srgbClr val="FFFFFF"/>
                </a:solidFill>
              </a14:hiddenFill>
            </a:ext>
          </a:extLst>
        </p:spPr>
      </p:pic>
      <p:pic>
        <p:nvPicPr>
          <p:cNvPr id="4" name="Рисунок 3">
            <a:extLst>
              <a:ext uri="{FF2B5EF4-FFF2-40B4-BE49-F238E27FC236}">
                <a16:creationId xmlns:a16="http://schemas.microsoft.com/office/drawing/2014/main" id="{426D09C6-702F-4205-B204-85719FB520E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83183" y="296277"/>
            <a:ext cx="6390995" cy="5260384"/>
          </a:xfrm>
          <a:prstGeom prst="rect">
            <a:avLst/>
          </a:prstGeom>
        </p:spPr>
      </p:pic>
      <p:sp>
        <p:nvSpPr>
          <p:cNvPr id="5" name="TextBox 4">
            <a:extLst>
              <a:ext uri="{FF2B5EF4-FFF2-40B4-BE49-F238E27FC236}">
                <a16:creationId xmlns:a16="http://schemas.microsoft.com/office/drawing/2014/main" id="{D777E9E0-2544-4406-BE8B-2786625F5A1D}"/>
              </a:ext>
            </a:extLst>
          </p:cNvPr>
          <p:cNvSpPr txBox="1"/>
          <p:nvPr/>
        </p:nvSpPr>
        <p:spPr>
          <a:xfrm>
            <a:off x="559293" y="6001305"/>
            <a:ext cx="10759736" cy="369332"/>
          </a:xfrm>
          <a:prstGeom prst="rect">
            <a:avLst/>
          </a:prstGeom>
          <a:noFill/>
        </p:spPr>
        <p:txBody>
          <a:bodyPr wrap="square" rtlCol="0">
            <a:spAutoFit/>
          </a:bodyPr>
          <a:lstStyle/>
          <a:p>
            <a:r>
              <a:rPr lang="ru-RU" dirty="0"/>
              <a:t>Пьер Огюст Ренуар. «Автопортрет».         «Лягушатник»</a:t>
            </a:r>
          </a:p>
        </p:txBody>
      </p:sp>
    </p:spTree>
    <p:extLst>
      <p:ext uri="{BB962C8B-B14F-4D97-AF65-F5344CB8AC3E}">
        <p14:creationId xmlns:p14="http://schemas.microsoft.com/office/powerpoint/2010/main" val="2584582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Жан-Франсуа Милле. Фотопортрет художника, 1860">
            <a:extLst>
              <a:ext uri="{FF2B5EF4-FFF2-40B4-BE49-F238E27FC236}">
                <a16:creationId xmlns:a16="http://schemas.microsoft.com/office/drawing/2014/main" id="{95DEBDFB-4D53-479C-B4C1-8325FBEA7CF9}"/>
              </a:ext>
            </a:extLst>
          </p:cNvPr>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418209" y="322910"/>
            <a:ext cx="4207057" cy="5334585"/>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Жан-Франсуа Милле. «Сборщицы колосьев», 1857">
            <a:extLst>
              <a:ext uri="{FF2B5EF4-FFF2-40B4-BE49-F238E27FC236}">
                <a16:creationId xmlns:a16="http://schemas.microsoft.com/office/drawing/2014/main" id="{0E47510D-D277-4D76-BD13-F66AB5332D2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49842" y="322910"/>
            <a:ext cx="6885486" cy="520787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C8F73ED-0AAD-4C50-86F7-41C24F747459}"/>
              </a:ext>
            </a:extLst>
          </p:cNvPr>
          <p:cNvSpPr txBox="1"/>
          <p:nvPr/>
        </p:nvSpPr>
        <p:spPr>
          <a:xfrm>
            <a:off x="488272" y="5657495"/>
            <a:ext cx="11147056" cy="369332"/>
          </a:xfrm>
          <a:prstGeom prst="rect">
            <a:avLst/>
          </a:prstGeom>
          <a:noFill/>
        </p:spPr>
        <p:txBody>
          <a:bodyPr wrap="square" rtlCol="0">
            <a:spAutoFit/>
          </a:bodyPr>
          <a:lstStyle/>
          <a:p>
            <a:r>
              <a:rPr lang="ru-RU" dirty="0"/>
              <a:t>Жан-Франсуа Милле. «Автопортрет»,1860г.            «Сборщицы колосьев»,1857г</a:t>
            </a:r>
          </a:p>
        </p:txBody>
      </p:sp>
    </p:spTree>
    <p:extLst>
      <p:ext uri="{BB962C8B-B14F-4D97-AF65-F5344CB8AC3E}">
        <p14:creationId xmlns:p14="http://schemas.microsoft.com/office/powerpoint/2010/main" val="3309270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9AF9353-3AD5-4EE9-8186-6E414EAAA287}"/>
              </a:ext>
            </a:extLst>
          </p:cNvPr>
          <p:cNvSpPr>
            <a:spLocks noGrp="1"/>
          </p:cNvSpPr>
          <p:nvPr>
            <p:ph type="title"/>
          </p:nvPr>
        </p:nvSpPr>
        <p:spPr/>
        <p:txBody>
          <a:bodyPr/>
          <a:lstStyle/>
          <a:p>
            <a:r>
              <a:rPr lang="ru-RU" dirty="0"/>
              <a:t>Пояснительная записка</a:t>
            </a:r>
          </a:p>
        </p:txBody>
      </p:sp>
      <p:sp>
        <p:nvSpPr>
          <p:cNvPr id="3" name="Объект 2">
            <a:extLst>
              <a:ext uri="{FF2B5EF4-FFF2-40B4-BE49-F238E27FC236}">
                <a16:creationId xmlns:a16="http://schemas.microsoft.com/office/drawing/2014/main" id="{F267BD6B-FF85-4AF0-80FA-58EABE4AE45F}"/>
              </a:ext>
            </a:extLst>
          </p:cNvPr>
          <p:cNvSpPr>
            <a:spLocks noGrp="1"/>
          </p:cNvSpPr>
          <p:nvPr>
            <p:ph idx="1"/>
          </p:nvPr>
        </p:nvSpPr>
        <p:spPr>
          <a:xfrm>
            <a:off x="781878" y="1431235"/>
            <a:ext cx="8492124" cy="4610127"/>
          </a:xfrm>
        </p:spPr>
        <p:txBody>
          <a:bodyPr>
            <a:normAutofit/>
          </a:bodyPr>
          <a:lstStyle/>
          <a:p>
            <a:r>
              <a:rPr lang="ru-RU" dirty="0"/>
              <a:t>В детской школе искусств в рамках дополнительной предпрофессиональной общеобразовательной программы по рисунку и живописи в июне проходит летняя практика - пленэр. Являясь преподавателем детской школы искусств, я понимаю необходимость для юных художников работы на природе. Работа с натуры, наблюдение, изучение и изображение различными графическими и живописными материалами полевых и садовых растений, деревьев, неба, глади воды находят живой отклик в детских сердцах. В ученических зарисовках и этюдах выражается опыт детского восприятия природы, окружающей среды. Постепенно у ребенка наряду  с обязательными для профильного художественного образования навыками в рисовании и живописи раскрываются творческие способности образного восприятия природы, наблюдения, гармоничной любви ко всему живому. Так происходит воспитание личности, формирование художественной и экологической культуры ребенка.</a:t>
            </a:r>
          </a:p>
        </p:txBody>
      </p:sp>
    </p:spTree>
    <p:extLst>
      <p:ext uri="{BB962C8B-B14F-4D97-AF65-F5344CB8AC3E}">
        <p14:creationId xmlns:p14="http://schemas.microsoft.com/office/powerpoint/2010/main" val="34226618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995E479-5AE4-47C8-82FC-59AB541DBF93}"/>
              </a:ext>
            </a:extLst>
          </p:cNvPr>
          <p:cNvSpPr>
            <a:spLocks noGrp="1"/>
          </p:cNvSpPr>
          <p:nvPr>
            <p:ph type="title"/>
          </p:nvPr>
        </p:nvSpPr>
        <p:spPr/>
        <p:txBody>
          <a:bodyPr>
            <a:normAutofit fontScale="90000"/>
          </a:bodyPr>
          <a:lstStyle/>
          <a:p>
            <a:br>
              <a:rPr lang="ru-RU" dirty="0"/>
            </a:br>
            <a:br>
              <a:rPr lang="ru-RU" dirty="0"/>
            </a:br>
            <a:br>
              <a:rPr lang="ru-RU" dirty="0"/>
            </a:br>
            <a:endParaRPr lang="ru-RU" dirty="0"/>
          </a:p>
        </p:txBody>
      </p:sp>
      <p:pic>
        <p:nvPicPr>
          <p:cNvPr id="4" name="Объект 3">
            <a:extLst>
              <a:ext uri="{FF2B5EF4-FFF2-40B4-BE49-F238E27FC236}">
                <a16:creationId xmlns:a16="http://schemas.microsoft.com/office/drawing/2014/main" id="{D2AAA049-89CD-4DFD-A674-56B8A4EED979}"/>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420624" y="441517"/>
            <a:ext cx="4435348" cy="5227764"/>
          </a:xfrm>
          <a:prstGeom prst="rect">
            <a:avLst/>
          </a:prstGeom>
        </p:spPr>
      </p:pic>
      <p:sp>
        <p:nvSpPr>
          <p:cNvPr id="5" name="TextBox 4">
            <a:extLst>
              <a:ext uri="{FF2B5EF4-FFF2-40B4-BE49-F238E27FC236}">
                <a16:creationId xmlns:a16="http://schemas.microsoft.com/office/drawing/2014/main" id="{CE830D4E-8578-4E49-811E-9563E470F8DE}"/>
              </a:ext>
            </a:extLst>
          </p:cNvPr>
          <p:cNvSpPr txBox="1"/>
          <p:nvPr/>
        </p:nvSpPr>
        <p:spPr>
          <a:xfrm>
            <a:off x="420624" y="5891260"/>
            <a:ext cx="4764024" cy="369332"/>
          </a:xfrm>
          <a:prstGeom prst="rect">
            <a:avLst/>
          </a:prstGeom>
          <a:noFill/>
        </p:spPr>
        <p:txBody>
          <a:bodyPr wrap="square" rtlCol="0">
            <a:spAutoFit/>
          </a:bodyPr>
          <a:lstStyle/>
          <a:p>
            <a:r>
              <a:rPr lang="ru-RU" dirty="0"/>
              <a:t>Клод Моне «Автопортрет в берете», 1886г.</a:t>
            </a:r>
          </a:p>
        </p:txBody>
      </p:sp>
      <p:pic>
        <p:nvPicPr>
          <p:cNvPr id="6" name="Рисунок 5">
            <a:extLst>
              <a:ext uri="{FF2B5EF4-FFF2-40B4-BE49-F238E27FC236}">
                <a16:creationId xmlns:a16="http://schemas.microsoft.com/office/drawing/2014/main" id="{FDC7E9F1-79D7-4B9F-89E2-61CF08A83B4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84648" y="441516"/>
            <a:ext cx="5406311" cy="4203636"/>
          </a:xfrm>
          <a:prstGeom prst="rect">
            <a:avLst/>
          </a:prstGeom>
        </p:spPr>
      </p:pic>
      <p:sp>
        <p:nvSpPr>
          <p:cNvPr id="8" name="TextBox 7">
            <a:extLst>
              <a:ext uri="{FF2B5EF4-FFF2-40B4-BE49-F238E27FC236}">
                <a16:creationId xmlns:a16="http://schemas.microsoft.com/office/drawing/2014/main" id="{9996EEDA-C1B8-42B7-A23B-C5CE4D7C9EED}"/>
              </a:ext>
            </a:extLst>
          </p:cNvPr>
          <p:cNvSpPr txBox="1"/>
          <p:nvPr/>
        </p:nvSpPr>
        <p:spPr>
          <a:xfrm>
            <a:off x="5510363" y="5075920"/>
            <a:ext cx="4754880" cy="369332"/>
          </a:xfrm>
          <a:prstGeom prst="rect">
            <a:avLst/>
          </a:prstGeom>
          <a:noFill/>
        </p:spPr>
        <p:txBody>
          <a:bodyPr wrap="square" rtlCol="0">
            <a:spAutoFit/>
          </a:bodyPr>
          <a:lstStyle/>
          <a:p>
            <a:r>
              <a:rPr lang="ru-RU" dirty="0">
                <a:solidFill>
                  <a:srgbClr val="000000"/>
                </a:solidFill>
                <a:latin typeface="roboto"/>
              </a:rPr>
              <a:t>«Впечатление. Восход солнца», 1872г.</a:t>
            </a:r>
          </a:p>
        </p:txBody>
      </p:sp>
    </p:spTree>
    <p:extLst>
      <p:ext uri="{BB962C8B-B14F-4D97-AF65-F5344CB8AC3E}">
        <p14:creationId xmlns:p14="http://schemas.microsoft.com/office/powerpoint/2010/main" val="18476678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6E8BC454-B7B1-4917-8366-6BF23BD0F3A0}"/>
              </a:ext>
            </a:extLst>
          </p:cNvPr>
          <p:cNvSpPr>
            <a:spLocks noGrp="1"/>
          </p:cNvSpPr>
          <p:nvPr>
            <p:ph idx="1"/>
          </p:nvPr>
        </p:nvSpPr>
        <p:spPr>
          <a:xfrm>
            <a:off x="677334" y="1038687"/>
            <a:ext cx="8596668" cy="5002675"/>
          </a:xfrm>
        </p:spPr>
        <p:txBody>
          <a:bodyPr/>
          <a:lstStyle/>
          <a:p>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 России пленэр был особенно популярен с конца XIX до начала XX века. К. Коровин, И. Грабарь и В. Серов регулярно творили на природе. </a:t>
            </a:r>
          </a:p>
          <a:p>
            <a:endPar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Множество потрясающих этюдов в этом жанре создал и знаменитый мастер пейзажа Исаак Левитан. </a:t>
            </a:r>
            <a:endParaRPr lang="ru-RU" sz="1400" dirty="0">
              <a:latin typeface="Calibri" panose="020F0502020204030204" pitchFamily="34" charset="0"/>
              <a:ea typeface="Times New Roman" panose="02020603050405020304" pitchFamily="18" charset="0"/>
              <a:cs typeface="Times New Roman" panose="02020603050405020304" pitchFamily="18" charset="0"/>
            </a:endParaRPr>
          </a:p>
          <a:p>
            <a:endParaRPr lang="ru-RU" dirty="0"/>
          </a:p>
        </p:txBody>
      </p:sp>
      <p:sp>
        <p:nvSpPr>
          <p:cNvPr id="2" name="Прямоугольник 1">
            <a:extLst>
              <a:ext uri="{FF2B5EF4-FFF2-40B4-BE49-F238E27FC236}">
                <a16:creationId xmlns:a16="http://schemas.microsoft.com/office/drawing/2014/main" id="{9F2F4725-EF19-4089-9C81-3A76E626E45B}"/>
              </a:ext>
            </a:extLst>
          </p:cNvPr>
          <p:cNvSpPr/>
          <p:nvPr/>
        </p:nvSpPr>
        <p:spPr>
          <a:xfrm>
            <a:off x="677334" y="5745018"/>
            <a:ext cx="7048683" cy="923330"/>
          </a:xfrm>
          <a:prstGeom prst="rect">
            <a:avLst/>
          </a:prstGeom>
        </p:spPr>
        <p:txBody>
          <a:bodyPr wrap="square">
            <a:spAutoFit/>
          </a:bodyPr>
          <a:lstStyle/>
          <a:p>
            <a:r>
              <a:rPr lang="ru-RU" dirty="0"/>
              <a:t>Исаак Левитан</a:t>
            </a:r>
          </a:p>
          <a:p>
            <a:r>
              <a:rPr lang="ru-RU" dirty="0"/>
              <a:t>Озеро. 1899—1900</a:t>
            </a:r>
          </a:p>
          <a:p>
            <a:r>
              <a:rPr lang="ru-RU" dirty="0"/>
              <a:t>Холст, масло. 149 × 208 см</a:t>
            </a:r>
          </a:p>
        </p:txBody>
      </p:sp>
      <p:pic>
        <p:nvPicPr>
          <p:cNvPr id="1026" name="Picture 2" descr="Levitan ozero28.JPG">
            <a:extLst>
              <a:ext uri="{FF2B5EF4-FFF2-40B4-BE49-F238E27FC236}">
                <a16:creationId xmlns:a16="http://schemas.microsoft.com/office/drawing/2014/main" id="{50DFF263-0FD4-47E5-AD28-0972A501405F}"/>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71089" y="2554258"/>
            <a:ext cx="4654215" cy="3265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24479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4856760-2F84-4AAB-B7F7-B63EC9AF1DBA}"/>
              </a:ext>
            </a:extLst>
          </p:cNvPr>
          <p:cNvSpPr>
            <a:spLocks noGrp="1"/>
          </p:cNvSpPr>
          <p:nvPr>
            <p:ph type="title"/>
          </p:nvPr>
        </p:nvSpPr>
        <p:spPr/>
        <p:txBody>
          <a:bodyPr/>
          <a:lstStyle/>
          <a:p>
            <a:r>
              <a:rPr lang="ru-RU" dirty="0"/>
              <a:t>Известные художники-пленэристы</a:t>
            </a:r>
          </a:p>
        </p:txBody>
      </p:sp>
      <p:sp>
        <p:nvSpPr>
          <p:cNvPr id="3" name="Объект 2">
            <a:extLst>
              <a:ext uri="{FF2B5EF4-FFF2-40B4-BE49-F238E27FC236}">
                <a16:creationId xmlns:a16="http://schemas.microsoft.com/office/drawing/2014/main" id="{87888EC2-76B7-42F5-9D05-8E9A0D250DB5}"/>
              </a:ext>
            </a:extLst>
          </p:cNvPr>
          <p:cNvSpPr>
            <a:spLocks noGrp="1"/>
          </p:cNvSpPr>
          <p:nvPr>
            <p:ph idx="1"/>
          </p:nvPr>
        </p:nvSpPr>
        <p:spPr>
          <a:xfrm>
            <a:off x="677334" y="1444753"/>
            <a:ext cx="8596668" cy="4992624"/>
          </a:xfrm>
        </p:spPr>
        <p:txBody>
          <a:bodyPr>
            <a:normAutofit fontScale="85000" lnSpcReduction="10000"/>
          </a:bodyPr>
          <a:lstStyle/>
          <a:p>
            <a:r>
              <a:rPr lang="ru-RU" dirty="0"/>
              <a:t>Среди множества известных художников-пленэристов сложно выбрать самых лучших. И все же, отдельного упоминания в нашей статье заслуживают такие мастера:</a:t>
            </a:r>
          </a:p>
          <a:p>
            <a:r>
              <a:rPr lang="ru-RU" dirty="0"/>
              <a:t> Джон Констебл (1776-1837 гг.) — выдающийся английский живописец, работы которого по достоинству были оценены лишь после его смерти. Своими очаровательными пейзажами он навсегда прославил окрестности родного </a:t>
            </a:r>
            <a:r>
              <a:rPr lang="ru-RU" dirty="0" err="1"/>
              <a:t>Саффолка</a:t>
            </a:r>
            <a:r>
              <a:rPr lang="ru-RU" dirty="0"/>
              <a:t>. </a:t>
            </a:r>
          </a:p>
          <a:p>
            <a:r>
              <a:rPr lang="ru-RU" dirty="0"/>
              <a:t>Ричард </a:t>
            </a:r>
            <a:r>
              <a:rPr lang="ru-RU" dirty="0" err="1"/>
              <a:t>Паркс</a:t>
            </a:r>
            <a:r>
              <a:rPr lang="ru-RU" dirty="0"/>
              <a:t> </a:t>
            </a:r>
            <a:r>
              <a:rPr lang="ru-RU" dirty="0" err="1"/>
              <a:t>Бонингтон</a:t>
            </a:r>
            <a:r>
              <a:rPr lang="ru-RU" dirty="0"/>
              <a:t> (1802-1828 гг.) — британский художник, талант которого так до конца и не раскрылся из-за ранней смерти от туберкулеза. В возрасте 22 лет он получил золотую медаль на Парижской выставке и был обласкан критикой. Акварели </a:t>
            </a:r>
            <a:r>
              <a:rPr lang="ru-RU" dirty="0" err="1"/>
              <a:t>Бонингтона</a:t>
            </a:r>
            <a:r>
              <a:rPr lang="ru-RU" dirty="0"/>
              <a:t> оказали огромное влияние ка Камиля Писсарро, а многие из них были проданы за большие деньги на аукционе </a:t>
            </a:r>
            <a:r>
              <a:rPr lang="ru-RU" dirty="0" err="1"/>
              <a:t>Sotheby's</a:t>
            </a:r>
            <a:r>
              <a:rPr lang="ru-RU" dirty="0"/>
              <a:t> через год после смерти гения. </a:t>
            </a:r>
          </a:p>
          <a:p>
            <a:r>
              <a:rPr lang="ru-RU" dirty="0"/>
              <a:t>Клод Моне (1840-1926 гг.) — самый знаменитый импрессионист в истории мирового искусства. Моне на протяжении всей жизни не переставал работать на пленэре и заслуженно добился всемирного признания. Его пейзаж «Впечатление. Восход солнца» дал название знаменитому направлению в живописи и навсегда стал эталоном импрессионизма. </a:t>
            </a:r>
          </a:p>
          <a:p>
            <a:r>
              <a:rPr lang="ru-RU" dirty="0"/>
              <a:t>Исаак Левитан (1860-1900 гг.) — непревзойденный мастер русского пейзажа, который не дожил даже до 40 лет. Его глубоко духовные картины как нельзя лучше передают красоту родных мест и заставляют зрителей задуматься о вечных истинах.</a:t>
            </a:r>
          </a:p>
        </p:txBody>
      </p:sp>
    </p:spTree>
    <p:extLst>
      <p:ext uri="{BB962C8B-B14F-4D97-AF65-F5344CB8AC3E}">
        <p14:creationId xmlns:p14="http://schemas.microsoft.com/office/powerpoint/2010/main" val="1662682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Константин Коровин. Валентин Серов. «Портрет Константина Коровина», 1891">
            <a:extLst>
              <a:ext uri="{FF2B5EF4-FFF2-40B4-BE49-F238E27FC236}">
                <a16:creationId xmlns:a16="http://schemas.microsoft.com/office/drawing/2014/main" id="{CF19F4C9-EEBE-4A6F-B07B-EA6CEB0A3F7C}"/>
              </a:ext>
            </a:extLst>
          </p:cNvPr>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529119" y="901149"/>
            <a:ext cx="3659229" cy="458931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Константин Коровин. «Мостик», 1880-е">
            <a:extLst>
              <a:ext uri="{FF2B5EF4-FFF2-40B4-BE49-F238E27FC236}">
                <a16:creationId xmlns:a16="http://schemas.microsoft.com/office/drawing/2014/main" id="{6582C0A0-2612-482B-B771-022C5135F65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06870" y="901149"/>
            <a:ext cx="6153856" cy="458931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85C0002A-B590-4259-9738-83D54E82E0A0}"/>
              </a:ext>
            </a:extLst>
          </p:cNvPr>
          <p:cNvSpPr txBox="1"/>
          <p:nvPr/>
        </p:nvSpPr>
        <p:spPr>
          <a:xfrm>
            <a:off x="266331" y="5490465"/>
            <a:ext cx="10394396" cy="369332"/>
          </a:xfrm>
          <a:prstGeom prst="rect">
            <a:avLst/>
          </a:prstGeom>
          <a:noFill/>
        </p:spPr>
        <p:txBody>
          <a:bodyPr wrap="square" rtlCol="0">
            <a:spAutoFit/>
          </a:bodyPr>
          <a:lstStyle/>
          <a:p>
            <a:r>
              <a:rPr lang="ru-RU" dirty="0"/>
              <a:t>Константин </a:t>
            </a:r>
            <a:r>
              <a:rPr lang="ru-RU" dirty="0" err="1"/>
              <a:t>Коровин.Работа</a:t>
            </a:r>
            <a:r>
              <a:rPr lang="ru-RU" dirty="0"/>
              <a:t> В.Серова,1891.               </a:t>
            </a:r>
            <a:r>
              <a:rPr lang="ru-RU" dirty="0" err="1"/>
              <a:t>К.Коровин</a:t>
            </a:r>
            <a:r>
              <a:rPr lang="ru-RU" dirty="0"/>
              <a:t>. «Мостик»,1880-е</a:t>
            </a:r>
          </a:p>
        </p:txBody>
      </p:sp>
    </p:spTree>
    <p:extLst>
      <p:ext uri="{BB962C8B-B14F-4D97-AF65-F5344CB8AC3E}">
        <p14:creationId xmlns:p14="http://schemas.microsoft.com/office/powerpoint/2010/main" val="14590109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Исаак Левитан в молодости">
            <a:extLst>
              <a:ext uri="{FF2B5EF4-FFF2-40B4-BE49-F238E27FC236}">
                <a16:creationId xmlns:a16="http://schemas.microsoft.com/office/drawing/2014/main" id="{917D32E5-20D3-4B9E-BDF9-45C55BB9B29E}"/>
              </a:ext>
            </a:extLst>
          </p:cNvPr>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514754" y="343062"/>
            <a:ext cx="3613363" cy="477207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4FF118D8-B377-4D11-A50E-9965588C0D44}"/>
              </a:ext>
            </a:extLst>
          </p:cNvPr>
          <p:cNvSpPr txBox="1"/>
          <p:nvPr/>
        </p:nvSpPr>
        <p:spPr>
          <a:xfrm>
            <a:off x="514754" y="5415379"/>
            <a:ext cx="9108489" cy="369332"/>
          </a:xfrm>
          <a:prstGeom prst="rect">
            <a:avLst/>
          </a:prstGeom>
          <a:noFill/>
        </p:spPr>
        <p:txBody>
          <a:bodyPr wrap="square" rtlCol="0">
            <a:spAutoFit/>
          </a:bodyPr>
          <a:lstStyle/>
          <a:p>
            <a:r>
              <a:rPr lang="ru-RU" dirty="0"/>
              <a:t>Исаак Левитан,1880-е годы.                               И. Левитан «Март»</a:t>
            </a:r>
          </a:p>
        </p:txBody>
      </p:sp>
      <p:pic>
        <p:nvPicPr>
          <p:cNvPr id="2052" name="Picture 4" descr="Картина Левитана «Март»">
            <a:extLst>
              <a:ext uri="{FF2B5EF4-FFF2-40B4-BE49-F238E27FC236}">
                <a16:creationId xmlns:a16="http://schemas.microsoft.com/office/drawing/2014/main" id="{FB7BCEC6-B054-4673-B187-D60CC6E9011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99435" y="343061"/>
            <a:ext cx="5976145" cy="47720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41753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a:extLst>
              <a:ext uri="{FF2B5EF4-FFF2-40B4-BE49-F238E27FC236}">
                <a16:creationId xmlns:a16="http://schemas.microsoft.com/office/drawing/2014/main" id="{E7CC486B-32F9-4E7F-AA7D-FF1042BC8018}"/>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390617" y="345601"/>
            <a:ext cx="3847952" cy="4808657"/>
          </a:xfrm>
          <a:prstGeom prst="rect">
            <a:avLst/>
          </a:prstGeom>
        </p:spPr>
      </p:pic>
      <p:pic>
        <p:nvPicPr>
          <p:cNvPr id="3074" name="Picture 2" descr="Игорь Грабарь. Картина «На озере», 1926">
            <a:extLst>
              <a:ext uri="{FF2B5EF4-FFF2-40B4-BE49-F238E27FC236}">
                <a16:creationId xmlns:a16="http://schemas.microsoft.com/office/drawing/2014/main" id="{1C8036E3-18C0-423D-95B4-F52057724E1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63889" y="356698"/>
            <a:ext cx="5541245" cy="479530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8A563A-2059-403C-8464-8BF423C23D88}"/>
              </a:ext>
            </a:extLst>
          </p:cNvPr>
          <p:cNvSpPr txBox="1"/>
          <p:nvPr/>
        </p:nvSpPr>
        <p:spPr>
          <a:xfrm>
            <a:off x="452761" y="5397623"/>
            <a:ext cx="9552373" cy="381740"/>
          </a:xfrm>
          <a:prstGeom prst="rect">
            <a:avLst/>
          </a:prstGeom>
          <a:noFill/>
        </p:spPr>
        <p:txBody>
          <a:bodyPr wrap="square" rtlCol="0">
            <a:spAutoFit/>
          </a:bodyPr>
          <a:lstStyle/>
          <a:p>
            <a:r>
              <a:rPr lang="ru-RU" dirty="0"/>
              <a:t>Игорь Грабарь.                                    И. Грабарь «На озере»,1929г.</a:t>
            </a:r>
          </a:p>
        </p:txBody>
      </p:sp>
    </p:spTree>
    <p:extLst>
      <p:ext uri="{BB962C8B-B14F-4D97-AF65-F5344CB8AC3E}">
        <p14:creationId xmlns:p14="http://schemas.microsoft.com/office/powerpoint/2010/main" val="14417690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a:extLst>
              <a:ext uri="{FF2B5EF4-FFF2-40B4-BE49-F238E27FC236}">
                <a16:creationId xmlns:a16="http://schemas.microsoft.com/office/drawing/2014/main" id="{6761E9EF-A5FB-4CC1-81F4-72AA5E8F1538}"/>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594862" y="243011"/>
            <a:ext cx="4048159" cy="5071289"/>
          </a:xfrm>
          <a:prstGeom prst="rect">
            <a:avLst/>
          </a:prstGeom>
        </p:spPr>
      </p:pic>
      <p:pic>
        <p:nvPicPr>
          <p:cNvPr id="4098" name="Picture 2" descr="Валентин Серов. «Заросший пруд», 1888">
            <a:extLst>
              <a:ext uri="{FF2B5EF4-FFF2-40B4-BE49-F238E27FC236}">
                <a16:creationId xmlns:a16="http://schemas.microsoft.com/office/drawing/2014/main" id="{D11D4BBF-1A05-4525-A64A-FF312940C9E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31138" y="243010"/>
            <a:ext cx="6400155" cy="507128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7AAEB89-D442-49E6-9F49-80B0402A0B78}"/>
              </a:ext>
            </a:extLst>
          </p:cNvPr>
          <p:cNvSpPr txBox="1"/>
          <p:nvPr/>
        </p:nvSpPr>
        <p:spPr>
          <a:xfrm>
            <a:off x="594862" y="5738398"/>
            <a:ext cx="10636431" cy="369332"/>
          </a:xfrm>
          <a:prstGeom prst="rect">
            <a:avLst/>
          </a:prstGeom>
          <a:noFill/>
        </p:spPr>
        <p:txBody>
          <a:bodyPr wrap="square" rtlCol="0">
            <a:spAutoFit/>
          </a:bodyPr>
          <a:lstStyle/>
          <a:p>
            <a:r>
              <a:rPr lang="ru-RU" dirty="0"/>
              <a:t>Валентин Серов.                                     В. Серов «Заросший пруд»,1888г.</a:t>
            </a:r>
          </a:p>
        </p:txBody>
      </p:sp>
    </p:spTree>
    <p:extLst>
      <p:ext uri="{BB962C8B-B14F-4D97-AF65-F5344CB8AC3E}">
        <p14:creationId xmlns:p14="http://schemas.microsoft.com/office/powerpoint/2010/main" val="2855081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C92026F-FA70-4EDB-A38F-1C5CCF638823}"/>
              </a:ext>
            </a:extLst>
          </p:cNvPr>
          <p:cNvSpPr>
            <a:spLocks noGrp="1"/>
          </p:cNvSpPr>
          <p:nvPr>
            <p:ph type="title"/>
          </p:nvPr>
        </p:nvSpPr>
        <p:spPr/>
        <p:txBody>
          <a:bodyPr>
            <a:normAutofit fontScale="90000"/>
          </a:bodyPr>
          <a:lstStyle/>
          <a:p>
            <a:pPr>
              <a:spcAft>
                <a:spcPts val="0"/>
              </a:spcAft>
            </a:pPr>
            <a:r>
              <a:rPr lang="en-US" b="1" dirty="0">
                <a:latin typeface="Times New Roman" panose="02020603050405020304" pitchFamily="18" charset="0"/>
                <a:ea typeface="Times New Roman" panose="02020603050405020304" pitchFamily="18" charset="0"/>
                <a:cs typeface="Times New Roman" panose="02020603050405020304" pitchFamily="18" charset="0"/>
              </a:rPr>
              <a:t>IV</a:t>
            </a:r>
            <a:r>
              <a:rPr lang="ru-RU" b="1" dirty="0">
                <a:latin typeface="Times New Roman" panose="02020603050405020304" pitchFamily="18" charset="0"/>
                <a:ea typeface="Times New Roman" panose="02020603050405020304" pitchFamily="18" charset="0"/>
                <a:cs typeface="Times New Roman" panose="02020603050405020304" pitchFamily="18" charset="0"/>
              </a:rPr>
              <a:t>. Выполнение практического задания. Выход на улицу на пленэр.</a:t>
            </a:r>
            <a:br>
              <a:rPr lang="ru-RU" sz="2800" dirty="0">
                <a:latin typeface="Calibri" panose="020F0502020204030204" pitchFamily="34" charset="0"/>
                <a:ea typeface="Times New Roman" panose="02020603050405020304" pitchFamily="18" charset="0"/>
                <a:cs typeface="Times New Roman" panose="02020603050405020304" pitchFamily="18" charset="0"/>
              </a:rPr>
            </a:br>
            <a:endParaRPr lang="ru-RU" dirty="0"/>
          </a:p>
        </p:txBody>
      </p:sp>
      <p:sp>
        <p:nvSpPr>
          <p:cNvPr id="3" name="Объект 2">
            <a:extLst>
              <a:ext uri="{FF2B5EF4-FFF2-40B4-BE49-F238E27FC236}">
                <a16:creationId xmlns:a16="http://schemas.microsoft.com/office/drawing/2014/main" id="{95AEA8F4-AD6D-4226-8BA6-AB3F5B2742C6}"/>
              </a:ext>
            </a:extLst>
          </p:cNvPr>
          <p:cNvSpPr>
            <a:spLocks noGrp="1"/>
          </p:cNvSpPr>
          <p:nvPr>
            <p:ph idx="1"/>
          </p:nvPr>
        </p:nvSpPr>
        <p:spPr>
          <a:xfrm>
            <a:off x="677334" y="1819922"/>
            <a:ext cx="8596668" cy="4731797"/>
          </a:xfrm>
        </p:spPr>
        <p:txBody>
          <a:bodyPr>
            <a:normAutofit fontScale="47500" lnSpcReduction="20000"/>
          </a:bodyPr>
          <a:lstStyle/>
          <a:p>
            <a:endParaRPr lang="ru-RU" dirty="0">
              <a:solidFill>
                <a:srgbClr val="000000"/>
              </a:solidFill>
              <a:latin typeface="Times New Roman" panose="02020603050405020304" pitchFamily="18" charset="0"/>
              <a:ea typeface="Calibri" panose="020F0502020204030204" pitchFamily="34" charset="0"/>
            </a:endParaRPr>
          </a:p>
          <a:p>
            <a:pPr marL="0" indent="0">
              <a:buNone/>
            </a:pPr>
            <a:r>
              <a:rPr lang="ru-RU" sz="4000" b="1" dirty="0">
                <a:solidFill>
                  <a:srgbClr val="181818"/>
                </a:solidFill>
                <a:latin typeface="Open Sans"/>
              </a:rPr>
              <a:t>Что можно и нужно рисовать на пленэре?</a:t>
            </a:r>
            <a:endParaRPr lang="ru-RU" sz="4000" dirty="0">
              <a:solidFill>
                <a:srgbClr val="181818"/>
              </a:solidFill>
              <a:latin typeface="Open Sans"/>
            </a:endParaRPr>
          </a:p>
          <a:p>
            <a:pPr marL="7620"/>
            <a:r>
              <a:rPr lang="ru-RU" sz="4000" dirty="0">
                <a:solidFill>
                  <a:srgbClr val="181818"/>
                </a:solidFill>
                <a:latin typeface="Open Sans"/>
              </a:rPr>
              <a:t>Деревья, цветы, ветки с листьями и в цвету.</a:t>
            </a:r>
          </a:p>
          <a:p>
            <a:pPr marL="7620"/>
            <a:r>
              <a:rPr lang="ru-RU" sz="4000" dirty="0">
                <a:solidFill>
                  <a:srgbClr val="181818"/>
                </a:solidFill>
                <a:latin typeface="Open Sans"/>
              </a:rPr>
              <a:t>Пейзажи городские и сельские.</a:t>
            </a:r>
          </a:p>
          <a:p>
            <a:pPr marL="7620"/>
            <a:r>
              <a:rPr lang="ru-RU" sz="4000" dirty="0">
                <a:solidFill>
                  <a:srgbClr val="181818"/>
                </a:solidFill>
                <a:latin typeface="Open Sans"/>
              </a:rPr>
              <a:t>Зарисовки фрагментов архитектуры</a:t>
            </a:r>
          </a:p>
          <a:p>
            <a:pPr marL="7620"/>
            <a:r>
              <a:rPr lang="ru-RU" sz="4000" dirty="0">
                <a:solidFill>
                  <a:srgbClr val="181818"/>
                </a:solidFill>
                <a:latin typeface="Open Sans"/>
              </a:rPr>
              <a:t>Пейзажи с водой- озером или рекой</a:t>
            </a:r>
          </a:p>
          <a:p>
            <a:pPr marL="7620"/>
            <a:r>
              <a:rPr lang="ru-RU" sz="4000" dirty="0">
                <a:solidFill>
                  <a:srgbClr val="181818"/>
                </a:solidFill>
                <a:latin typeface="Open Sans"/>
              </a:rPr>
              <a:t>Морские пейзажи , которые называются «Марина»</a:t>
            </a:r>
          </a:p>
          <a:p>
            <a:pPr marL="7620"/>
            <a:r>
              <a:rPr lang="ru-RU" sz="4000" dirty="0">
                <a:solidFill>
                  <a:srgbClr val="181818"/>
                </a:solidFill>
                <a:latin typeface="Open Sans"/>
              </a:rPr>
              <a:t>Пейзажи с одним видом, но в разное время суток</a:t>
            </a:r>
          </a:p>
          <a:p>
            <a:pPr marL="7620"/>
            <a:r>
              <a:rPr lang="ru-RU" sz="4000" dirty="0">
                <a:solidFill>
                  <a:srgbClr val="181818"/>
                </a:solidFill>
                <a:latin typeface="Open Sans"/>
              </a:rPr>
              <a:t>Зверей и птиц</a:t>
            </a:r>
          </a:p>
          <a:p>
            <a:pPr marL="7620"/>
            <a:r>
              <a:rPr lang="ru-RU" sz="4000" dirty="0">
                <a:solidFill>
                  <a:srgbClr val="181818"/>
                </a:solidFill>
                <a:latin typeface="Open Sans"/>
              </a:rPr>
              <a:t> Людей.</a:t>
            </a:r>
          </a:p>
          <a:p>
            <a:pPr marL="7620"/>
            <a:r>
              <a:rPr lang="ru-RU" sz="4000" dirty="0">
                <a:solidFill>
                  <a:srgbClr val="181818"/>
                </a:solidFill>
                <a:latin typeface="Open Sans"/>
              </a:rPr>
              <a:t>Натюрморты , поставленные  на свежем воздухе</a:t>
            </a:r>
          </a:p>
          <a:p>
            <a:pPr marL="0" indent="0">
              <a:buNone/>
            </a:pPr>
            <a:r>
              <a:rPr lang="ru-RU" sz="4000" dirty="0">
                <a:solidFill>
                  <a:srgbClr val="000000"/>
                </a:solidFill>
                <a:latin typeface="Open Sans"/>
                <a:ea typeface="Calibri" panose="020F0502020204030204" pitchFamily="34" charset="0"/>
              </a:rPr>
              <a:t>Очень важен выбор места для занятия.</a:t>
            </a:r>
            <a:r>
              <a:rPr lang="ru-RU" sz="4000" dirty="0">
                <a:solidFill>
                  <a:srgbClr val="000000"/>
                </a:solidFill>
                <a:latin typeface="Open Sans"/>
                <a:ea typeface="Times New Roman" panose="02020603050405020304" pitchFamily="18" charset="0"/>
              </a:rPr>
              <a:t> Желательно, чтобы это был сквер, парк, в котором природа и архитектурные формы составляют живописное единство.</a:t>
            </a:r>
          </a:p>
        </p:txBody>
      </p:sp>
    </p:spTree>
    <p:extLst>
      <p:ext uri="{BB962C8B-B14F-4D97-AF65-F5344CB8AC3E}">
        <p14:creationId xmlns:p14="http://schemas.microsoft.com/office/powerpoint/2010/main" val="38353110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C317C34-EF47-452E-8D4B-F80AFA755192}"/>
              </a:ext>
            </a:extLst>
          </p:cNvPr>
          <p:cNvSpPr>
            <a:spLocks noGrp="1"/>
          </p:cNvSpPr>
          <p:nvPr>
            <p:ph type="title"/>
          </p:nvPr>
        </p:nvSpPr>
        <p:spPr>
          <a:xfrm>
            <a:off x="786384" y="609600"/>
            <a:ext cx="6191465" cy="524256"/>
          </a:xfrm>
        </p:spPr>
        <p:txBody>
          <a:bodyPr>
            <a:normAutofit/>
          </a:bodyPr>
          <a:lstStyle/>
          <a:p>
            <a:r>
              <a:rPr lang="ru-RU" sz="1600" b="1" dirty="0">
                <a:solidFill>
                  <a:srgbClr val="181818"/>
                </a:solidFill>
                <a:latin typeface="Open Sans"/>
              </a:rPr>
              <a:t>Что нужно взять с собой?</a:t>
            </a:r>
            <a:endParaRPr lang="ru-RU" sz="1600" dirty="0"/>
          </a:p>
        </p:txBody>
      </p:sp>
      <p:sp>
        <p:nvSpPr>
          <p:cNvPr id="3" name="Объект 2">
            <a:extLst>
              <a:ext uri="{FF2B5EF4-FFF2-40B4-BE49-F238E27FC236}">
                <a16:creationId xmlns:a16="http://schemas.microsoft.com/office/drawing/2014/main" id="{8A48075D-4912-4622-8FE7-69CBC1FE3410}"/>
              </a:ext>
            </a:extLst>
          </p:cNvPr>
          <p:cNvSpPr>
            <a:spLocks noGrp="1"/>
          </p:cNvSpPr>
          <p:nvPr>
            <p:ph idx="1"/>
          </p:nvPr>
        </p:nvSpPr>
        <p:spPr>
          <a:xfrm>
            <a:off x="677334" y="1500327"/>
            <a:ext cx="8596668" cy="4541036"/>
          </a:xfrm>
        </p:spPr>
        <p:txBody>
          <a:bodyPr>
            <a:normAutofit fontScale="92500" lnSpcReduction="10000"/>
          </a:bodyPr>
          <a:lstStyle/>
          <a:p>
            <a:r>
              <a:rPr lang="ru-RU" dirty="0"/>
              <a:t>Вы открыли для себя понятие "пленэр" – что это, откуда появилось и зачем нужно. Теперь осталось узнать, как самому окунуться в мир пленэрной живописи. </a:t>
            </a:r>
          </a:p>
          <a:p>
            <a:r>
              <a:rPr lang="ru-RU" dirty="0"/>
              <a:t>Для работы на пленэре понадобится этюдник или тренога, складной стул. Этюдник -это специальный раскладной чемоданчик, в котором можно носить кисти, краски и другие принадлежности. Он устанавливается на треногу и заменяет художнику мольберт. Если этюдник или тренога слишком тяжелы, то можно взять только стул и планшет. Как основу можно взять бумагу для зарисовок (для рисования углём или сангиной), карандаши и краски, ластик, воду, в которой вы будете ополаскивать кисти, и ёмкость для нее. Наверняка, вам пригодится теплая одежда, ведь погода может измениться в любую минуту, головной убор для защиты от солнца и средство от насекомых. К подготовке нужно подойти серьезно, иначе желание творить пропадет уже через полчаса после начала работы. </a:t>
            </a:r>
          </a:p>
          <a:p>
            <a:r>
              <a:rPr lang="ru-RU" dirty="0"/>
              <a:t>Итак, что мы узнали про пленэр? Что это рисование на природе, оригинальный вид живописи, который появился в Англии в начале XIX века. Популярным он остается до сих пор. </a:t>
            </a:r>
          </a:p>
        </p:txBody>
      </p:sp>
    </p:spTree>
    <p:extLst>
      <p:ext uri="{BB962C8B-B14F-4D97-AF65-F5344CB8AC3E}">
        <p14:creationId xmlns:p14="http://schemas.microsoft.com/office/powerpoint/2010/main" val="34324867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0CBF8AA-4629-4882-A587-5E5A65593CC8}"/>
              </a:ext>
            </a:extLst>
          </p:cNvPr>
          <p:cNvSpPr>
            <a:spLocks noGrp="1"/>
          </p:cNvSpPr>
          <p:nvPr>
            <p:ph type="title"/>
          </p:nvPr>
        </p:nvSpPr>
        <p:spPr/>
        <p:txBody>
          <a:bodyPr>
            <a:normAutofit/>
          </a:bodyPr>
          <a:lstStyle/>
          <a:p>
            <a:pPr marL="342900" lvl="0" indent="-342900">
              <a:spcBef>
                <a:spcPts val="1000"/>
              </a:spcBef>
            </a:pPr>
            <a:r>
              <a:rPr lang="ru-RU" sz="1600" b="1" dirty="0">
                <a:solidFill>
                  <a:prstClr val="black">
                    <a:lumMod val="75000"/>
                    <a:lumOff val="25000"/>
                  </a:prstClr>
                </a:solidFill>
                <a:latin typeface="Open Sans"/>
                <a:ea typeface="+mn-ea"/>
                <a:cs typeface="+mn-cs"/>
              </a:rPr>
              <a:t>Чем рисунки, выполненные на пленэре, будут отличаться от нарисованных в студии или дома?</a:t>
            </a:r>
            <a:br>
              <a:rPr lang="ru-RU" sz="1600" b="1" dirty="0">
                <a:solidFill>
                  <a:prstClr val="black">
                    <a:lumMod val="75000"/>
                    <a:lumOff val="25000"/>
                  </a:prstClr>
                </a:solidFill>
                <a:latin typeface="Open Sans"/>
                <a:ea typeface="+mn-ea"/>
                <a:cs typeface="+mn-cs"/>
              </a:rPr>
            </a:br>
            <a:endParaRPr lang="ru-RU" dirty="0"/>
          </a:p>
        </p:txBody>
      </p:sp>
      <p:sp>
        <p:nvSpPr>
          <p:cNvPr id="3" name="Объект 2">
            <a:extLst>
              <a:ext uri="{FF2B5EF4-FFF2-40B4-BE49-F238E27FC236}">
                <a16:creationId xmlns:a16="http://schemas.microsoft.com/office/drawing/2014/main" id="{5FCCF8CA-7CF4-43C1-853A-88CD2164D74D}"/>
              </a:ext>
            </a:extLst>
          </p:cNvPr>
          <p:cNvSpPr>
            <a:spLocks noGrp="1"/>
          </p:cNvSpPr>
          <p:nvPr>
            <p:ph idx="1"/>
          </p:nvPr>
        </p:nvSpPr>
        <p:spPr/>
        <p:txBody>
          <a:bodyPr>
            <a:normAutofit/>
          </a:bodyPr>
          <a:lstStyle/>
          <a:p>
            <a:r>
              <a:rPr lang="ru-RU" sz="1600" dirty="0">
                <a:solidFill>
                  <a:srgbClr val="181818"/>
                </a:solidFill>
                <a:latin typeface="Open Sans"/>
              </a:rPr>
              <a:t>Работы выполненные на пленэре как правило более эмоциональны и </a:t>
            </a:r>
            <a:r>
              <a:rPr lang="ru-RU" sz="1600" dirty="0" err="1">
                <a:solidFill>
                  <a:srgbClr val="181818"/>
                </a:solidFill>
                <a:latin typeface="Open Sans"/>
              </a:rPr>
              <a:t>обобщённы</a:t>
            </a:r>
            <a:r>
              <a:rPr lang="ru-RU" sz="1600" dirty="0">
                <a:solidFill>
                  <a:srgbClr val="181818"/>
                </a:solidFill>
                <a:latin typeface="Open Sans"/>
              </a:rPr>
              <a:t>, можно рассмотреть объект или явление в подробностях. Получить яркое впечатление и сразу передать его на листе бумаги. Пленэрные работы должны быть выполнены в течении короткого промежутка времени. Поэтому нужно научиться планировать время и фронт работ.</a:t>
            </a:r>
          </a:p>
          <a:p>
            <a:r>
              <a:rPr lang="ru-RU" sz="1600" dirty="0">
                <a:solidFill>
                  <a:srgbClr val="181818"/>
                </a:solidFill>
                <a:latin typeface="Open Sans"/>
              </a:rPr>
              <a:t>Начиная рисовать не нужно ставить перед собой невыполнимых и грандиозных задач. Сосредоточиться надо на чём-то одном. Работать в этюде или наброске над конкретной творческой задачей.</a:t>
            </a:r>
          </a:p>
          <a:p>
            <a:r>
              <a:rPr lang="ru-RU" sz="1600" dirty="0">
                <a:solidFill>
                  <a:srgbClr val="181818"/>
                </a:solidFill>
                <a:latin typeface="Open Sans"/>
              </a:rPr>
              <a:t>Главным в работе может стать форма предмета, его фактура ( какой предмет на ощупь- шершавый или мягкий), интересный колорит, необычное освещение, ландшафт ,перспектива, образ, ритм , движение.</a:t>
            </a:r>
          </a:p>
          <a:p>
            <a:pPr marL="0" indent="0">
              <a:buNone/>
            </a:pPr>
            <a:endParaRPr lang="ru-RU" sz="1600" dirty="0">
              <a:solidFill>
                <a:srgbClr val="181818"/>
              </a:solidFill>
              <a:latin typeface="Open Sans"/>
            </a:endParaRPr>
          </a:p>
        </p:txBody>
      </p:sp>
    </p:spTree>
    <p:extLst>
      <p:ext uri="{BB962C8B-B14F-4D97-AF65-F5344CB8AC3E}">
        <p14:creationId xmlns:p14="http://schemas.microsoft.com/office/powerpoint/2010/main" val="26145612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id="{44EE0A79-A1A1-4D6D-B1A7-5EE1AF346720}"/>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550113" y="490330"/>
            <a:ext cx="8240495" cy="6180371"/>
          </a:xfrm>
        </p:spPr>
      </p:pic>
    </p:spTree>
    <p:extLst>
      <p:ext uri="{BB962C8B-B14F-4D97-AF65-F5344CB8AC3E}">
        <p14:creationId xmlns:p14="http://schemas.microsoft.com/office/powerpoint/2010/main" val="21921070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3E96028-4C6B-4FCC-BC34-D86CFAFCF707}"/>
              </a:ext>
            </a:extLst>
          </p:cNvPr>
          <p:cNvSpPr>
            <a:spLocks noGrp="1"/>
          </p:cNvSpPr>
          <p:nvPr>
            <p:ph type="title"/>
          </p:nvPr>
        </p:nvSpPr>
        <p:spPr>
          <a:xfrm>
            <a:off x="677333" y="458680"/>
            <a:ext cx="8525647" cy="810827"/>
          </a:xfrm>
        </p:spPr>
        <p:txBody>
          <a:bodyPr>
            <a:normAutofit fontScale="90000"/>
          </a:bodyPr>
          <a:lstStyle/>
          <a:p>
            <a:pPr marL="342900" lvl="0" indent="-342900">
              <a:spcBef>
                <a:spcPts val="1000"/>
              </a:spcBef>
            </a:pPr>
            <a:r>
              <a:rPr lang="ru-RU" sz="1700" b="1" dirty="0">
                <a:solidFill>
                  <a:srgbClr val="181818"/>
                </a:solidFill>
                <a:latin typeface="Open Sans"/>
                <a:ea typeface="+mn-ea"/>
                <a:cs typeface="+mn-cs"/>
              </a:rPr>
              <a:t>Чем лучше рисовать на пленэре?</a:t>
            </a:r>
            <a:br>
              <a:rPr lang="ru-RU" sz="1700" dirty="0">
                <a:solidFill>
                  <a:srgbClr val="181818"/>
                </a:solidFill>
                <a:latin typeface="Open Sans"/>
                <a:ea typeface="+mn-ea"/>
                <a:cs typeface="+mn-cs"/>
              </a:rPr>
            </a:br>
            <a:endParaRPr lang="ru-RU" dirty="0"/>
          </a:p>
        </p:txBody>
      </p:sp>
      <p:sp>
        <p:nvSpPr>
          <p:cNvPr id="3" name="Объект 2">
            <a:extLst>
              <a:ext uri="{FF2B5EF4-FFF2-40B4-BE49-F238E27FC236}">
                <a16:creationId xmlns:a16="http://schemas.microsoft.com/office/drawing/2014/main" id="{90E0C45C-F735-43EA-BD46-2880779E2458}"/>
              </a:ext>
            </a:extLst>
          </p:cNvPr>
          <p:cNvSpPr>
            <a:spLocks noGrp="1"/>
          </p:cNvSpPr>
          <p:nvPr>
            <p:ph idx="1"/>
          </p:nvPr>
        </p:nvSpPr>
        <p:spPr/>
        <p:txBody>
          <a:bodyPr>
            <a:normAutofit fontScale="92500" lnSpcReduction="10000"/>
          </a:bodyPr>
          <a:lstStyle/>
          <a:p>
            <a:r>
              <a:rPr lang="ru-RU" dirty="0">
                <a:solidFill>
                  <a:srgbClr val="181818"/>
                </a:solidFill>
                <a:latin typeface="Open Sans"/>
              </a:rPr>
              <a:t>Для зарисовок подойдёт уголь, сангина, мягкий карандаш, чёрный фломастер. Удобно работать на пленэре пастелью -художественной и масляной. Особенно интересно смотрится пастель на тонированной бумаге.</a:t>
            </a:r>
          </a:p>
          <a:p>
            <a:r>
              <a:rPr lang="ru-RU" dirty="0">
                <a:solidFill>
                  <a:srgbClr val="181818"/>
                </a:solidFill>
                <a:latin typeface="Open Sans"/>
              </a:rPr>
              <a:t>Для работы в цвете смело берём с собой гуашь или акварель. Акриловые художественные краски и темпера тоже подойдут. Но этих красок основой должен служить картон.</a:t>
            </a:r>
          </a:p>
          <a:p>
            <a:r>
              <a:rPr lang="ru-RU" dirty="0">
                <a:solidFill>
                  <a:srgbClr val="000000"/>
                </a:solidFill>
                <a:latin typeface="Open Sans"/>
                <a:ea typeface="Times New Roman" panose="02020603050405020304" pitchFamily="18" charset="0"/>
              </a:rPr>
              <a:t>Рисовать красками пейзаж довольно сложно, поэтому не все будет получаться сразу. Акварелью рисовать сложнее, гуашевые краски разные по прозрачности, и можно перекрыть одной другую. Зато акварель легко позволяет размыть края, но нужно сразу следить, чтобы не было резких границ. Рисуем, вернее, слабо намечаем контуры нашего будущего пейзажа карандашом. Далее делается предварительная прорисовка. Она может быть выполнена как карандашом, так и краской. После этого начинается более тщательная работа с учётом переднего плана и дальнего, тоновых отношений, цвета, общего колорита. </a:t>
            </a:r>
            <a:endParaRPr lang="ru-RU" dirty="0">
              <a:latin typeface="Open Sans"/>
            </a:endParaRPr>
          </a:p>
          <a:p>
            <a:endParaRPr lang="ru-RU" dirty="0"/>
          </a:p>
        </p:txBody>
      </p:sp>
    </p:spTree>
    <p:extLst>
      <p:ext uri="{BB962C8B-B14F-4D97-AF65-F5344CB8AC3E}">
        <p14:creationId xmlns:p14="http://schemas.microsoft.com/office/powerpoint/2010/main" val="4952831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B24C341-B103-4DF2-A980-898B8C5A62FF}"/>
              </a:ext>
            </a:extLst>
          </p:cNvPr>
          <p:cNvSpPr>
            <a:spLocks noGrp="1"/>
          </p:cNvSpPr>
          <p:nvPr>
            <p:ph type="title"/>
          </p:nvPr>
        </p:nvSpPr>
        <p:spPr>
          <a:xfrm>
            <a:off x="615190" y="156238"/>
            <a:ext cx="8596668" cy="926838"/>
          </a:xfrm>
        </p:spPr>
        <p:txBody>
          <a:bodyPr/>
          <a:lstStyle/>
          <a:p>
            <a:endParaRPr lang="ru-RU" dirty="0"/>
          </a:p>
        </p:txBody>
      </p:sp>
      <p:sp>
        <p:nvSpPr>
          <p:cNvPr id="3" name="Объект 2">
            <a:extLst>
              <a:ext uri="{FF2B5EF4-FFF2-40B4-BE49-F238E27FC236}">
                <a16:creationId xmlns:a16="http://schemas.microsoft.com/office/drawing/2014/main" id="{9D798B30-56E4-4E56-B501-43041790DFE5}"/>
              </a:ext>
            </a:extLst>
          </p:cNvPr>
          <p:cNvSpPr>
            <a:spLocks noGrp="1"/>
          </p:cNvSpPr>
          <p:nvPr>
            <p:ph idx="1"/>
          </p:nvPr>
        </p:nvSpPr>
        <p:spPr>
          <a:xfrm>
            <a:off x="677334" y="1429305"/>
            <a:ext cx="8596668" cy="4612057"/>
          </a:xfrm>
        </p:spPr>
        <p:txBody>
          <a:bodyPr>
            <a:normAutofit fontScale="77500" lnSpcReduction="20000"/>
          </a:bodyPr>
          <a:lstStyle/>
          <a:p>
            <a:pPr>
              <a:lnSpc>
                <a:spcPct val="115000"/>
              </a:lnSpc>
              <a:spcAft>
                <a:spcPts val="1000"/>
              </a:spcAft>
            </a:pPr>
            <a:r>
              <a:rPr lang="ru-RU" sz="1900" dirty="0">
                <a:solidFill>
                  <a:srgbClr val="000000"/>
                </a:solidFill>
                <a:latin typeface="Open Sans"/>
                <a:ea typeface="Times New Roman" panose="02020603050405020304" pitchFamily="18" charset="0"/>
                <a:cs typeface="Times New Roman" panose="02020603050405020304" pitchFamily="18" charset="0"/>
              </a:rPr>
              <a:t>Очень важно научиться вести работу параллельно, то есть изображать предметы в цвете не последовательно один за другим, а в комплексе написания всех предметов по отношению друг к другу. Один этюд желательно выполнять за один сеанс, не оставлять на другой день. Работу надо стараться делать быстро, но при этом стремиться не упустить интересных деталей первого плана, поскольку может произойти перемена состояния природы. Например, день сменил вечер, или после солнечной погоды устанавливается дождливая, пасмурная.</a:t>
            </a:r>
          </a:p>
          <a:p>
            <a:pPr algn="just">
              <a:spcBef>
                <a:spcPts val="1200"/>
              </a:spcBef>
              <a:spcAft>
                <a:spcPts val="1200"/>
              </a:spcAft>
            </a:pPr>
            <a:r>
              <a:rPr lang="ru-RU" sz="1900" dirty="0">
                <a:solidFill>
                  <a:srgbClr val="181818"/>
                </a:solidFill>
                <a:latin typeface="Open Sans"/>
              </a:rPr>
              <a:t>Чтобы научиться искусству рисования на пленэре, нужно научиться видеть, наблюдать. Это большое умение, оно дается не сразу. Надо попробовать нарисовать какой-нибудь простой предмет. Или, например, бабочка. Хоть мы и не раз ее видели, будет трудно точно изобразить по памяти строение ее тельца. Точно так же едва ли мы сможем верно передать цвет дальнего леса в пейзаже, если предварительно не будете внимательно наблюдать его и сравнивать с цветом ближних деревьев, травы, а также неба. Найдите самое светлое, самое темное; что желтее, синее, краснее всего остального.</a:t>
            </a:r>
          </a:p>
          <a:p>
            <a:pPr algn="just">
              <a:spcBef>
                <a:spcPts val="1200"/>
              </a:spcBef>
              <a:spcAft>
                <a:spcPts val="1200"/>
              </a:spcAft>
            </a:pPr>
            <a:r>
              <a:rPr lang="ru-RU" sz="1900" dirty="0">
                <a:solidFill>
                  <a:srgbClr val="181818"/>
                </a:solidFill>
                <a:latin typeface="Open Sans"/>
              </a:rPr>
              <a:t>Наблюдать надо так, чтобы видеть все сразу, целиком. Наблюдая, например, дерево, старайтесь увидеть его в общих очертаниях, как бы в силуэте. Очень важно уметь выбрать из всего, что мы видим перед собой, ту часть, которая будет интереснее для изображения, лучше разместится на листе бумаги. </a:t>
            </a:r>
          </a:p>
          <a:p>
            <a:pPr>
              <a:lnSpc>
                <a:spcPct val="115000"/>
              </a:lnSpc>
              <a:spcAft>
                <a:spcPts val="1000"/>
              </a:spcAft>
            </a:pPr>
            <a:endParaRPr lang="ru-RU" sz="1400" dirty="0">
              <a:latin typeface="Calibri" panose="020F0502020204030204" pitchFamily="34" charset="0"/>
              <a:ea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24737474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AD5B06-2166-4DFA-81F2-618A39A9EB21}"/>
              </a:ext>
            </a:extLst>
          </p:cNvPr>
          <p:cNvSpPr>
            <a:spLocks noGrp="1"/>
          </p:cNvSpPr>
          <p:nvPr>
            <p:ph type="title"/>
          </p:nvPr>
        </p:nvSpPr>
        <p:spPr/>
        <p:txBody>
          <a:bodyPr/>
          <a:lstStyle/>
          <a:p>
            <a:endParaRPr lang="ru-RU" dirty="0"/>
          </a:p>
        </p:txBody>
      </p:sp>
      <p:sp>
        <p:nvSpPr>
          <p:cNvPr id="3" name="Объект 2">
            <a:extLst>
              <a:ext uri="{FF2B5EF4-FFF2-40B4-BE49-F238E27FC236}">
                <a16:creationId xmlns:a16="http://schemas.microsoft.com/office/drawing/2014/main" id="{F78EABC3-D722-4C12-A239-D0D75F2D6732}"/>
              </a:ext>
            </a:extLst>
          </p:cNvPr>
          <p:cNvSpPr>
            <a:spLocks noGrp="1"/>
          </p:cNvSpPr>
          <p:nvPr>
            <p:ph idx="1"/>
          </p:nvPr>
        </p:nvSpPr>
        <p:spPr>
          <a:xfrm>
            <a:off x="677334" y="2160589"/>
            <a:ext cx="8596668" cy="4488786"/>
          </a:xfrm>
        </p:spPr>
        <p:txBody>
          <a:bodyPr>
            <a:normAutofit fontScale="92500" lnSpcReduction="20000"/>
          </a:bodyPr>
          <a:lstStyle/>
          <a:p>
            <a:r>
              <a:rPr lang="ru-RU" dirty="0">
                <a:solidFill>
                  <a:srgbClr val="181818"/>
                </a:solidFill>
                <a:latin typeface="Open Sans"/>
              </a:rPr>
              <a:t>Планируя что-либо нарисовать, надо  понять, что именно, тебя заинтересовало, что является  отличительной чертой увиденного и над чем в результате ты будешь работать.</a:t>
            </a:r>
          </a:p>
          <a:p>
            <a:r>
              <a:rPr lang="ru-RU" dirty="0">
                <a:solidFill>
                  <a:srgbClr val="181818"/>
                </a:solidFill>
                <a:latin typeface="Open Sans"/>
              </a:rPr>
              <a:t>В пейзаже это могут быть ландшафт,  интересное освещение, живописное время суток или года. Красота стихии или простор в морском пейзаже, индивидуальность и характер, интересные внешние данные или движение в человеке. Повадки грациозность, ритм и пропорции в животных.</a:t>
            </a:r>
          </a:p>
          <a:p>
            <a:r>
              <a:rPr lang="ru-RU" dirty="0">
                <a:solidFill>
                  <a:srgbClr val="181818"/>
                </a:solidFill>
                <a:latin typeface="Open Sans"/>
              </a:rPr>
              <a:t>Особенности эпохи, масштаб, линии, перспектива в архитектуре.</a:t>
            </a:r>
          </a:p>
          <a:p>
            <a:r>
              <a:rPr lang="ru-RU" sz="1700" dirty="0">
                <a:solidFill>
                  <a:srgbClr val="181818"/>
                </a:solidFill>
                <a:latin typeface="Open Sans"/>
              </a:rPr>
              <a:t>Главным в работе может стать форма предмета, его фактура ( какой предмет на ощупь- шершавый или мягкий), интересный колорит, необычное освещение, ландшафт ,перспектива, образ, ритм , движение.</a:t>
            </a:r>
            <a:endParaRPr lang="ru-RU" sz="1700" dirty="0">
              <a:solidFill>
                <a:srgbClr val="000000"/>
              </a:solidFill>
              <a:latin typeface="Open Sans"/>
              <a:ea typeface="Times New Roman" panose="02020603050405020304" pitchFamily="18" charset="0"/>
              <a:cs typeface="Times New Roman" panose="02020603050405020304" pitchFamily="18" charset="0"/>
            </a:endParaRPr>
          </a:p>
          <a:p>
            <a:pPr>
              <a:lnSpc>
                <a:spcPct val="115000"/>
              </a:lnSpc>
              <a:spcAft>
                <a:spcPts val="1000"/>
              </a:spcAft>
            </a:pPr>
            <a:r>
              <a:rPr lang="ru-RU" sz="1700" dirty="0">
                <a:solidFill>
                  <a:srgbClr val="000000"/>
                </a:solidFill>
                <a:latin typeface="Open Sans"/>
                <a:ea typeface="Times New Roman" panose="02020603050405020304" pitchFamily="18" charset="0"/>
                <a:cs typeface="Times New Roman" panose="02020603050405020304" pitchFamily="18" charset="0"/>
              </a:rPr>
              <a:t>Надо обратить внимание на то, что работа станет более интересной, если какой-либо фрагмент, например ветки деревьев, будет выполнен несколько раз различными материалами (карандаш, тушь, акварель). При этом следует помнить о специфике работы с различными материалами, например, о том, что при выполнении зарисовок простым карандашом или цветными мелками по акварельной бумаге получается интересный фактурный узор. </a:t>
            </a:r>
            <a:endParaRPr lang="ru-RU" sz="1700" dirty="0">
              <a:latin typeface="Open Sans"/>
              <a:ea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38669160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2CCF09A-D562-4DA8-A55B-39123B27D5BD}"/>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7F0D9789-6549-442A-891F-3875C3FD7FC9}"/>
              </a:ext>
            </a:extLst>
          </p:cNvPr>
          <p:cNvSpPr>
            <a:spLocks noGrp="1"/>
          </p:cNvSpPr>
          <p:nvPr>
            <p:ph idx="1"/>
          </p:nvPr>
        </p:nvSpPr>
        <p:spPr/>
        <p:txBody>
          <a:bodyPr>
            <a:normAutofit fontScale="92500" lnSpcReduction="20000"/>
          </a:bodyPr>
          <a:lstStyle/>
          <a:p>
            <a:pPr>
              <a:lnSpc>
                <a:spcPct val="115000"/>
              </a:lnSpc>
              <a:spcAft>
                <a:spcPts val="1000"/>
              </a:spcAft>
            </a:pPr>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Таким образом, от работы к работе живописная техника  на пленэре будет совершенствоваться. Собранный в процессе пленэрной практики художественный материал является основой для создания новых композиций. Например, на тему: «Как я провёл лето?», можно смело выложить все свои пленэрные зарисовки и, выбирая самые интересные, скомпоновать их, превратив в сложную композицию на заданную тему. Пленэрные этюды могут быть использованы при построении композиций на любую тему: иллюстрация к прочитанной книге, к услышанной песне или стихотворению, в других тематических работах. Летние пленэрные зарисовки необходимо сложить в папку с файлами или оформить любым другим способом. Таким образом, за несколько лет занятий по пленэру, будет собрана целая коллекция собственных зарисовок.</a:t>
            </a:r>
            <a:endParaRPr lang="ru-RU" sz="1400" dirty="0">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1000"/>
              </a:spcAft>
            </a:pPr>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Полученный комплект может использоваться для работы над более глобальными темами по композиции, живописи и графике.</a:t>
            </a:r>
            <a:endParaRPr lang="ru-RU" sz="1400" dirty="0">
              <a:latin typeface="Calibri" panose="020F0502020204030204" pitchFamily="34" charset="0"/>
              <a:ea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8191103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129B57E-81FE-4247-896E-55B6F5C7550B}"/>
              </a:ext>
            </a:extLst>
          </p:cNvPr>
          <p:cNvSpPr>
            <a:spLocks noGrp="1"/>
          </p:cNvSpPr>
          <p:nvPr>
            <p:ph type="title"/>
          </p:nvPr>
        </p:nvSpPr>
        <p:spPr/>
        <p:txBody>
          <a:bodyPr/>
          <a:lstStyle/>
          <a:p>
            <a:r>
              <a:rPr lang="en-US" sz="3200" b="1" dirty="0">
                <a:solidFill>
                  <a:srgbClr val="99CB38"/>
                </a:solidFill>
                <a:latin typeface="Times New Roman" panose="02020603050405020304" pitchFamily="18" charset="0"/>
                <a:ea typeface="Times New Roman" panose="02020603050405020304" pitchFamily="18" charset="0"/>
                <a:cs typeface="Times New Roman" panose="02020603050405020304" pitchFamily="18" charset="0"/>
              </a:rPr>
              <a:t>V</a:t>
            </a:r>
            <a:r>
              <a:rPr lang="ru-RU" sz="3200" b="1" dirty="0">
                <a:solidFill>
                  <a:srgbClr val="99CB38"/>
                </a:solidFill>
                <a:latin typeface="Times New Roman" panose="02020603050405020304" pitchFamily="18" charset="0"/>
                <a:ea typeface="Times New Roman" panose="02020603050405020304" pitchFamily="18" charset="0"/>
                <a:cs typeface="Times New Roman" panose="02020603050405020304" pitchFamily="18" charset="0"/>
              </a:rPr>
              <a:t>.  Подведение итогов урока, выставление оценок, просмотр работ.</a:t>
            </a:r>
            <a:endParaRPr lang="ru-RU" dirty="0"/>
          </a:p>
        </p:txBody>
      </p:sp>
      <p:sp>
        <p:nvSpPr>
          <p:cNvPr id="3" name="Объект 2">
            <a:extLst>
              <a:ext uri="{FF2B5EF4-FFF2-40B4-BE49-F238E27FC236}">
                <a16:creationId xmlns:a16="http://schemas.microsoft.com/office/drawing/2014/main" id="{B0B0BF67-2AFD-4276-AE8E-9D58F7C0D115}"/>
              </a:ext>
            </a:extLst>
          </p:cNvPr>
          <p:cNvSpPr>
            <a:spLocks noGrp="1"/>
          </p:cNvSpPr>
          <p:nvPr>
            <p:ph idx="1"/>
          </p:nvPr>
        </p:nvSpPr>
        <p:spPr>
          <a:xfrm>
            <a:off x="677334" y="1700785"/>
            <a:ext cx="8596668" cy="4340578"/>
          </a:xfrm>
        </p:spPr>
        <p:txBody>
          <a:bodyPr/>
          <a:lstStyle/>
          <a:p>
            <a:pPr>
              <a:lnSpc>
                <a:spcPct val="115000"/>
              </a:lnSpc>
            </a:pPr>
            <a:r>
              <a:rPr lang="ru-RU" b="1" dirty="0">
                <a:latin typeface="Times New Roman" panose="02020603050405020304" pitchFamily="18" charset="0"/>
                <a:ea typeface="Times New Roman" panose="02020603050405020304" pitchFamily="18" charset="0"/>
              </a:rPr>
              <a:t>Самостоятельная работа учащихся. </a:t>
            </a:r>
            <a:endParaRPr lang="ru-RU" sz="1600" dirty="0">
              <a:latin typeface="Times New Roman" panose="02020603050405020304" pitchFamily="18" charset="0"/>
              <a:ea typeface="Times New Roman" panose="02020603050405020304" pitchFamily="18" charset="0"/>
            </a:endParaRPr>
          </a:p>
          <a:p>
            <a:pPr>
              <a:lnSpc>
                <a:spcPct val="115000"/>
              </a:lnSpc>
            </a:pPr>
            <a:r>
              <a:rPr lang="ru-RU" b="1" dirty="0">
                <a:latin typeface="Times New Roman" panose="02020603050405020304" pitchFamily="18" charset="0"/>
                <a:ea typeface="Times New Roman" panose="02020603050405020304" pitchFamily="18" charset="0"/>
              </a:rPr>
              <a:t>Критерии оценивания работ учащихся</a:t>
            </a:r>
            <a:r>
              <a:rPr lang="ru-RU" dirty="0">
                <a:latin typeface="Times New Roman" panose="02020603050405020304" pitchFamily="18" charset="0"/>
                <a:ea typeface="Times New Roman" panose="02020603050405020304" pitchFamily="18" charset="0"/>
              </a:rPr>
              <a:t>:</a:t>
            </a:r>
          </a:p>
          <a:p>
            <a:pPr marL="0" indent="0">
              <a:lnSpc>
                <a:spcPct val="115000"/>
              </a:lnSpc>
              <a:buNone/>
            </a:pPr>
            <a:r>
              <a:rPr lang="ru-RU" dirty="0">
                <a:latin typeface="Times New Roman" panose="02020603050405020304" pitchFamily="18" charset="0"/>
                <a:ea typeface="Times New Roman" panose="02020603050405020304" pitchFamily="18" charset="0"/>
              </a:rPr>
              <a:t> -Аккуратность выполнения работ. </a:t>
            </a:r>
            <a:endParaRPr lang="ru-RU" sz="1600" dirty="0">
              <a:latin typeface="Times New Roman" panose="02020603050405020304" pitchFamily="18" charset="0"/>
              <a:ea typeface="Times New Roman" panose="02020603050405020304" pitchFamily="18" charset="0"/>
            </a:endParaRPr>
          </a:p>
          <a:p>
            <a:pPr marL="0" indent="0">
              <a:lnSpc>
                <a:spcPct val="115000"/>
              </a:lnSpc>
              <a:buNone/>
            </a:pPr>
            <a:r>
              <a:rPr lang="ru-RU" dirty="0">
                <a:latin typeface="Times New Roman" panose="02020603050405020304" pitchFamily="18" charset="0"/>
                <a:ea typeface="Times New Roman" panose="02020603050405020304" pitchFamily="18" charset="0"/>
              </a:rPr>
              <a:t>-Компоновка рисунка на формате и целостность композиции. </a:t>
            </a:r>
            <a:endParaRPr lang="ru-RU" sz="1600" dirty="0">
              <a:latin typeface="Times New Roman" panose="02020603050405020304" pitchFamily="18" charset="0"/>
              <a:ea typeface="Times New Roman" panose="02020603050405020304" pitchFamily="18" charset="0"/>
            </a:endParaRPr>
          </a:p>
          <a:p>
            <a:pPr marL="0" indent="0">
              <a:lnSpc>
                <a:spcPct val="115000"/>
              </a:lnSpc>
              <a:buNone/>
            </a:pPr>
            <a:r>
              <a:rPr lang="ru-RU" dirty="0">
                <a:latin typeface="Times New Roman" panose="02020603050405020304" pitchFamily="18" charset="0"/>
                <a:ea typeface="Times New Roman" panose="02020603050405020304" pitchFamily="18" charset="0"/>
              </a:rPr>
              <a:t>-Цветовое решение</a:t>
            </a:r>
            <a:endParaRPr lang="ru-RU" sz="1600" dirty="0">
              <a:latin typeface="Times New Roman" panose="02020603050405020304" pitchFamily="18" charset="0"/>
              <a:ea typeface="Times New Roman" panose="02020603050405020304" pitchFamily="18" charset="0"/>
            </a:endParaRPr>
          </a:p>
          <a:p>
            <a:endParaRPr lang="ru-RU" dirty="0"/>
          </a:p>
        </p:txBody>
      </p:sp>
      <p:pic>
        <p:nvPicPr>
          <p:cNvPr id="5" name="Рисунок 4">
            <a:extLst>
              <a:ext uri="{FF2B5EF4-FFF2-40B4-BE49-F238E27FC236}">
                <a16:creationId xmlns:a16="http://schemas.microsoft.com/office/drawing/2014/main" id="{8F194381-E7E1-4BBD-B074-78F27089DA7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62150" y="3429000"/>
            <a:ext cx="5024850" cy="3337560"/>
          </a:xfrm>
          <a:prstGeom prst="rect">
            <a:avLst/>
          </a:prstGeom>
        </p:spPr>
      </p:pic>
    </p:spTree>
    <p:extLst>
      <p:ext uri="{BB962C8B-B14F-4D97-AF65-F5344CB8AC3E}">
        <p14:creationId xmlns:p14="http://schemas.microsoft.com/office/powerpoint/2010/main" val="42129134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C83BB00-3142-4F6E-AF9E-A90F8637F0E6}"/>
              </a:ext>
            </a:extLst>
          </p:cNvPr>
          <p:cNvSpPr>
            <a:spLocks noGrp="1"/>
          </p:cNvSpPr>
          <p:nvPr>
            <p:ph type="title"/>
          </p:nvPr>
        </p:nvSpPr>
        <p:spPr/>
        <p:txBody>
          <a:bodyPr>
            <a:normAutofit/>
          </a:bodyPr>
          <a:lstStyle/>
          <a:p>
            <a:pPr>
              <a:spcAft>
                <a:spcPts val="0"/>
              </a:spcAft>
            </a:pPr>
            <a:br>
              <a:rPr lang="ru-RU" sz="2800" dirty="0">
                <a:latin typeface="Calibri" panose="020F0502020204030204" pitchFamily="34" charset="0"/>
                <a:ea typeface="Times New Roman" panose="02020603050405020304" pitchFamily="18" charset="0"/>
                <a:cs typeface="Times New Roman" panose="02020603050405020304" pitchFamily="18" charset="0"/>
              </a:rPr>
            </a:br>
            <a:endParaRPr lang="ru-RU" dirty="0"/>
          </a:p>
        </p:txBody>
      </p:sp>
      <p:sp>
        <p:nvSpPr>
          <p:cNvPr id="3" name="Объект 2">
            <a:extLst>
              <a:ext uri="{FF2B5EF4-FFF2-40B4-BE49-F238E27FC236}">
                <a16:creationId xmlns:a16="http://schemas.microsoft.com/office/drawing/2014/main" id="{23D58083-8A48-426F-9430-DDF4135D99F7}"/>
              </a:ext>
            </a:extLst>
          </p:cNvPr>
          <p:cNvSpPr>
            <a:spLocks noGrp="1"/>
          </p:cNvSpPr>
          <p:nvPr>
            <p:ph idx="1"/>
          </p:nvPr>
        </p:nvSpPr>
        <p:spPr>
          <a:xfrm>
            <a:off x="677334" y="713233"/>
            <a:ext cx="8596668" cy="5328130"/>
          </a:xfrm>
        </p:spPr>
        <p:txBody>
          <a:bodyPr/>
          <a:lstStyle/>
          <a:p>
            <a:pPr>
              <a:lnSpc>
                <a:spcPct val="115000"/>
              </a:lnSpc>
            </a:pPr>
            <a:r>
              <a:rPr lang="ru-RU" b="1" dirty="0">
                <a:latin typeface="Times New Roman" panose="02020603050405020304" pitchFamily="18" charset="0"/>
                <a:ea typeface="Times New Roman" panose="02020603050405020304" pitchFamily="18" charset="0"/>
              </a:rPr>
              <a:t>Подведение итогов.      </a:t>
            </a:r>
            <a:r>
              <a:rPr lang="ru-RU" dirty="0">
                <a:latin typeface="Times New Roman" panose="02020603050405020304" pitchFamily="18" charset="0"/>
                <a:ea typeface="Times New Roman" panose="02020603050405020304" pitchFamily="18" charset="0"/>
              </a:rPr>
              <a:t>Сегодня на уроке вы</a:t>
            </a:r>
            <a:r>
              <a:rPr lang="ru-RU" dirty="0">
                <a:solidFill>
                  <a:srgbClr val="000000"/>
                </a:solidFill>
                <a:latin typeface="Times New Roman" panose="02020603050405020304" pitchFamily="18" charset="0"/>
                <a:ea typeface="Times New Roman" panose="02020603050405020304" pitchFamily="18" charset="0"/>
              </a:rPr>
              <a:t> </a:t>
            </a:r>
            <a:r>
              <a:rPr lang="ru-RU" dirty="0">
                <a:latin typeface="Times New Roman" panose="02020603050405020304" pitchFamily="18" charset="0"/>
                <a:ea typeface="Times New Roman" panose="02020603050405020304" pitchFamily="18" charset="0"/>
              </a:rPr>
              <a:t>открыли для себя понятие "пленэр". Ваши работы оцениваются. Ваши работы радуют своим творчеством. В каком-то рисунке чувствуешь загадочность, другие создают волшебство, третьи завораживают. Но, все они отличаются большим разнообразием настроений, которые вы хотели передать. Но главное, что ни одна из ваших работ не оставляет зрителя равнодушным</a:t>
            </a:r>
            <a:r>
              <a:rPr lang="ru-RU" sz="1600" dirty="0">
                <a:latin typeface="Times New Roman" panose="02020603050405020304" pitchFamily="18" charset="0"/>
                <a:ea typeface="Times New Roman" panose="02020603050405020304" pitchFamily="18" charset="0"/>
              </a:rPr>
              <a:t>.</a:t>
            </a:r>
          </a:p>
          <a:p>
            <a:endParaRPr lang="ru-RU" dirty="0"/>
          </a:p>
        </p:txBody>
      </p:sp>
      <p:pic>
        <p:nvPicPr>
          <p:cNvPr id="5" name="Рисунок 4">
            <a:extLst>
              <a:ext uri="{FF2B5EF4-FFF2-40B4-BE49-F238E27FC236}">
                <a16:creationId xmlns:a16="http://schemas.microsoft.com/office/drawing/2014/main" id="{5B79F438-8F34-4AB9-8E6A-E868B34D2E7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20745" y="2620072"/>
            <a:ext cx="5114122" cy="3835592"/>
          </a:xfrm>
          <a:prstGeom prst="rect">
            <a:avLst/>
          </a:prstGeom>
        </p:spPr>
      </p:pic>
    </p:spTree>
    <p:extLst>
      <p:ext uri="{BB962C8B-B14F-4D97-AF65-F5344CB8AC3E}">
        <p14:creationId xmlns:p14="http://schemas.microsoft.com/office/powerpoint/2010/main" val="22026158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456D5B4-BAE8-464A-891D-A4EBEC6BCD54}"/>
              </a:ext>
            </a:extLst>
          </p:cNvPr>
          <p:cNvSpPr>
            <a:spLocks noGrp="1"/>
          </p:cNvSpPr>
          <p:nvPr>
            <p:ph type="title"/>
          </p:nvPr>
        </p:nvSpPr>
        <p:spPr/>
        <p:txBody>
          <a:bodyPr/>
          <a:lstStyle/>
          <a:p>
            <a:r>
              <a:rPr lang="ru-RU" dirty="0"/>
              <a:t>Работа на пленэре моих учеников</a:t>
            </a:r>
          </a:p>
        </p:txBody>
      </p:sp>
      <p:pic>
        <p:nvPicPr>
          <p:cNvPr id="5" name="Объект 4">
            <a:extLst>
              <a:ext uri="{FF2B5EF4-FFF2-40B4-BE49-F238E27FC236}">
                <a16:creationId xmlns:a16="http://schemas.microsoft.com/office/drawing/2014/main" id="{3DE002D9-47C5-4369-AFF4-52319CBFBDA1}"/>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497351" y="2059669"/>
            <a:ext cx="4731565" cy="3508012"/>
          </a:xfrm>
          <a:prstGeom prst="rect">
            <a:avLst/>
          </a:prstGeom>
        </p:spPr>
      </p:pic>
      <p:pic>
        <p:nvPicPr>
          <p:cNvPr id="7" name="Рисунок 6">
            <a:extLst>
              <a:ext uri="{FF2B5EF4-FFF2-40B4-BE49-F238E27FC236}">
                <a16:creationId xmlns:a16="http://schemas.microsoft.com/office/drawing/2014/main" id="{CEB46272-3CA1-4AEB-951D-81704513379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86536" y="1635761"/>
            <a:ext cx="2915302" cy="3931920"/>
          </a:xfrm>
          <a:prstGeom prst="rect">
            <a:avLst/>
          </a:prstGeom>
        </p:spPr>
      </p:pic>
    </p:spTree>
    <p:extLst>
      <p:ext uri="{BB962C8B-B14F-4D97-AF65-F5344CB8AC3E}">
        <p14:creationId xmlns:p14="http://schemas.microsoft.com/office/powerpoint/2010/main" val="23738272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A5B76B4-CEEC-42C7-B1C5-816A2814B209}"/>
              </a:ext>
            </a:extLst>
          </p:cNvPr>
          <p:cNvSpPr>
            <a:spLocks noGrp="1"/>
          </p:cNvSpPr>
          <p:nvPr>
            <p:ph type="title"/>
          </p:nvPr>
        </p:nvSpPr>
        <p:spPr>
          <a:xfrm>
            <a:off x="677334" y="609600"/>
            <a:ext cx="8596668" cy="487680"/>
          </a:xfrm>
        </p:spPr>
        <p:txBody>
          <a:bodyPr>
            <a:normAutofit fontScale="90000"/>
          </a:bodyPr>
          <a:lstStyle/>
          <a:p>
            <a:endParaRPr lang="ru-RU" dirty="0"/>
          </a:p>
        </p:txBody>
      </p:sp>
      <p:pic>
        <p:nvPicPr>
          <p:cNvPr id="4" name="Объект 3">
            <a:extLst>
              <a:ext uri="{FF2B5EF4-FFF2-40B4-BE49-F238E27FC236}">
                <a16:creationId xmlns:a16="http://schemas.microsoft.com/office/drawing/2014/main" id="{EF2510C9-F207-4E2D-8A0F-F9AF40CD7420}"/>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410729" y="1488281"/>
            <a:ext cx="5235236" cy="3881437"/>
          </a:xfrm>
          <a:prstGeom prst="rect">
            <a:avLst/>
          </a:prstGeom>
        </p:spPr>
      </p:pic>
      <p:pic>
        <p:nvPicPr>
          <p:cNvPr id="5" name="Рисунок 4">
            <a:extLst>
              <a:ext uri="{FF2B5EF4-FFF2-40B4-BE49-F238E27FC236}">
                <a16:creationId xmlns:a16="http://schemas.microsoft.com/office/drawing/2014/main" id="{213CD5F5-59F7-4624-8E5C-21BC711A6E8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12118" y="1488281"/>
            <a:ext cx="3694976" cy="4983480"/>
          </a:xfrm>
          <a:prstGeom prst="rect">
            <a:avLst/>
          </a:prstGeom>
        </p:spPr>
      </p:pic>
    </p:spTree>
    <p:extLst>
      <p:ext uri="{BB962C8B-B14F-4D97-AF65-F5344CB8AC3E}">
        <p14:creationId xmlns:p14="http://schemas.microsoft.com/office/powerpoint/2010/main" val="25729075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5919834-ABC5-46A2-B00A-F8781F1B60CC}"/>
              </a:ext>
            </a:extLst>
          </p:cNvPr>
          <p:cNvSpPr>
            <a:spLocks noGrp="1"/>
          </p:cNvSpPr>
          <p:nvPr>
            <p:ph type="title"/>
          </p:nvPr>
        </p:nvSpPr>
        <p:spPr>
          <a:xfrm>
            <a:off x="677334" y="609600"/>
            <a:ext cx="8596668" cy="176784"/>
          </a:xfrm>
        </p:spPr>
        <p:txBody>
          <a:bodyPr>
            <a:normAutofit fontScale="90000"/>
          </a:bodyPr>
          <a:lstStyle/>
          <a:p>
            <a:endParaRPr lang="ru-RU" dirty="0"/>
          </a:p>
        </p:txBody>
      </p:sp>
      <p:pic>
        <p:nvPicPr>
          <p:cNvPr id="4" name="Объект 3">
            <a:extLst>
              <a:ext uri="{FF2B5EF4-FFF2-40B4-BE49-F238E27FC236}">
                <a16:creationId xmlns:a16="http://schemas.microsoft.com/office/drawing/2014/main" id="{B81F3F85-FE93-4D96-B3F9-5A1D1578A05E}"/>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677334" y="1419035"/>
            <a:ext cx="3469971" cy="4680013"/>
          </a:xfrm>
          <a:prstGeom prst="rect">
            <a:avLst/>
          </a:prstGeom>
        </p:spPr>
      </p:pic>
      <p:pic>
        <p:nvPicPr>
          <p:cNvPr id="5" name="Рисунок 4">
            <a:extLst>
              <a:ext uri="{FF2B5EF4-FFF2-40B4-BE49-F238E27FC236}">
                <a16:creationId xmlns:a16="http://schemas.microsoft.com/office/drawing/2014/main" id="{912149D2-6BF7-49BD-B77A-F8E4AA859C9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41780" y="1700784"/>
            <a:ext cx="5932326" cy="4398264"/>
          </a:xfrm>
          <a:prstGeom prst="rect">
            <a:avLst/>
          </a:prstGeom>
        </p:spPr>
      </p:pic>
    </p:spTree>
    <p:extLst>
      <p:ext uri="{BB962C8B-B14F-4D97-AF65-F5344CB8AC3E}">
        <p14:creationId xmlns:p14="http://schemas.microsoft.com/office/powerpoint/2010/main" val="37046605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FBC2F2F-2AEE-4751-8CF6-1ADA5FD1BE8E}"/>
              </a:ext>
            </a:extLst>
          </p:cNvPr>
          <p:cNvSpPr>
            <a:spLocks noGrp="1"/>
          </p:cNvSpPr>
          <p:nvPr>
            <p:ph type="title"/>
          </p:nvPr>
        </p:nvSpPr>
        <p:spPr>
          <a:xfrm>
            <a:off x="677334" y="609600"/>
            <a:ext cx="8596668" cy="377952"/>
          </a:xfrm>
        </p:spPr>
        <p:txBody>
          <a:bodyPr>
            <a:normAutofit fontScale="90000"/>
          </a:bodyPr>
          <a:lstStyle/>
          <a:p>
            <a:endParaRPr lang="ru-RU" dirty="0"/>
          </a:p>
        </p:txBody>
      </p:sp>
      <p:pic>
        <p:nvPicPr>
          <p:cNvPr id="4" name="Объект 3">
            <a:extLst>
              <a:ext uri="{FF2B5EF4-FFF2-40B4-BE49-F238E27FC236}">
                <a16:creationId xmlns:a16="http://schemas.microsoft.com/office/drawing/2014/main" id="{FAC62999-8500-4681-8324-D819FC2A2FDB}"/>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396854" y="1564926"/>
            <a:ext cx="5546481" cy="4112196"/>
          </a:xfrm>
          <a:prstGeom prst="rect">
            <a:avLst/>
          </a:prstGeom>
        </p:spPr>
      </p:pic>
      <p:pic>
        <p:nvPicPr>
          <p:cNvPr id="5" name="Рисунок 4">
            <a:extLst>
              <a:ext uri="{FF2B5EF4-FFF2-40B4-BE49-F238E27FC236}">
                <a16:creationId xmlns:a16="http://schemas.microsoft.com/office/drawing/2014/main" id="{20E3758C-CA45-4FF8-9DA8-F7EDFE76934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2900" y="702786"/>
            <a:ext cx="3688196" cy="4974336"/>
          </a:xfrm>
          <a:prstGeom prst="rect">
            <a:avLst/>
          </a:prstGeom>
        </p:spPr>
      </p:pic>
    </p:spTree>
    <p:extLst>
      <p:ext uri="{BB962C8B-B14F-4D97-AF65-F5344CB8AC3E}">
        <p14:creationId xmlns:p14="http://schemas.microsoft.com/office/powerpoint/2010/main" val="17879600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9F7748B-6169-4CFB-AD66-0166BA25CCA8}"/>
              </a:ext>
            </a:extLst>
          </p:cNvPr>
          <p:cNvSpPr>
            <a:spLocks noGrp="1"/>
          </p:cNvSpPr>
          <p:nvPr>
            <p:ph type="title"/>
          </p:nvPr>
        </p:nvSpPr>
        <p:spPr/>
        <p:txBody>
          <a:bodyPr/>
          <a:lstStyle/>
          <a:p>
            <a:r>
              <a:rPr lang="ru-RU" dirty="0"/>
              <a:t>Цели</a:t>
            </a:r>
          </a:p>
        </p:txBody>
      </p:sp>
      <p:sp>
        <p:nvSpPr>
          <p:cNvPr id="3" name="Объект 2">
            <a:extLst>
              <a:ext uri="{FF2B5EF4-FFF2-40B4-BE49-F238E27FC236}">
                <a16:creationId xmlns:a16="http://schemas.microsoft.com/office/drawing/2014/main" id="{D33C0D5A-C2AC-46AC-90C5-415A98AD6547}"/>
              </a:ext>
            </a:extLst>
          </p:cNvPr>
          <p:cNvSpPr>
            <a:spLocks noGrp="1"/>
          </p:cNvSpPr>
          <p:nvPr>
            <p:ph idx="1"/>
          </p:nvPr>
        </p:nvSpPr>
        <p:spPr>
          <a:xfrm>
            <a:off x="677334" y="1590261"/>
            <a:ext cx="8596668" cy="4451101"/>
          </a:xfrm>
        </p:spPr>
        <p:txBody>
          <a:bodyPr/>
          <a:lstStyle/>
          <a:p>
            <a:r>
              <a:rPr lang="ru-RU" dirty="0"/>
              <a:t>Основная цель пленэра состоит в углублении и закреплении </a:t>
            </a:r>
            <a:br>
              <a:rPr lang="ru-RU" dirty="0"/>
            </a:br>
            <a:r>
              <a:rPr lang="ru-RU" dirty="0"/>
              <a:t>знаний по художественным дисциплинам, полученным в процессе </a:t>
            </a:r>
            <a:br>
              <a:rPr lang="ru-RU" dirty="0"/>
            </a:br>
            <a:r>
              <a:rPr lang="ru-RU" dirty="0"/>
              <a:t>обучения.</a:t>
            </a:r>
          </a:p>
          <a:p>
            <a:pPr marL="0" indent="0">
              <a:buNone/>
            </a:pPr>
            <a:endParaRPr lang="ru-RU" dirty="0"/>
          </a:p>
        </p:txBody>
      </p:sp>
      <p:pic>
        <p:nvPicPr>
          <p:cNvPr id="5" name="Рисунок 4">
            <a:extLst>
              <a:ext uri="{FF2B5EF4-FFF2-40B4-BE49-F238E27FC236}">
                <a16:creationId xmlns:a16="http://schemas.microsoft.com/office/drawing/2014/main" id="{7B6F4538-6D0D-4728-AD79-A1189A39408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73357" y="2423260"/>
            <a:ext cx="5533093" cy="4149819"/>
          </a:xfrm>
          <a:prstGeom prst="rect">
            <a:avLst/>
          </a:prstGeom>
        </p:spPr>
      </p:pic>
    </p:spTree>
    <p:extLst>
      <p:ext uri="{BB962C8B-B14F-4D97-AF65-F5344CB8AC3E}">
        <p14:creationId xmlns:p14="http://schemas.microsoft.com/office/powerpoint/2010/main" val="1269191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DB78025-F7B2-4BE9-B202-D6430738E097}"/>
              </a:ext>
            </a:extLst>
          </p:cNvPr>
          <p:cNvSpPr>
            <a:spLocks noGrp="1"/>
          </p:cNvSpPr>
          <p:nvPr>
            <p:ph type="title"/>
          </p:nvPr>
        </p:nvSpPr>
        <p:spPr>
          <a:xfrm>
            <a:off x="677334" y="609600"/>
            <a:ext cx="8596668" cy="505968"/>
          </a:xfrm>
        </p:spPr>
        <p:txBody>
          <a:bodyPr>
            <a:normAutofit fontScale="90000"/>
          </a:bodyPr>
          <a:lstStyle/>
          <a:p>
            <a:endParaRPr lang="ru-RU" dirty="0"/>
          </a:p>
        </p:txBody>
      </p:sp>
      <p:pic>
        <p:nvPicPr>
          <p:cNvPr id="4" name="Объект 3">
            <a:extLst>
              <a:ext uri="{FF2B5EF4-FFF2-40B4-BE49-F238E27FC236}">
                <a16:creationId xmlns:a16="http://schemas.microsoft.com/office/drawing/2014/main" id="{B0A30BF2-D899-4110-A827-E362CF750DD3}"/>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987553" y="1895098"/>
            <a:ext cx="3364992" cy="4538426"/>
          </a:xfrm>
          <a:prstGeom prst="rect">
            <a:avLst/>
          </a:prstGeom>
        </p:spPr>
      </p:pic>
      <p:pic>
        <p:nvPicPr>
          <p:cNvPr id="5" name="Рисунок 4">
            <a:extLst>
              <a:ext uri="{FF2B5EF4-FFF2-40B4-BE49-F238E27FC236}">
                <a16:creationId xmlns:a16="http://schemas.microsoft.com/office/drawing/2014/main" id="{19E378BF-8B93-47EA-B438-D8F62BF6D3E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66449" y="2046648"/>
            <a:ext cx="5916967" cy="4386876"/>
          </a:xfrm>
          <a:prstGeom prst="rect">
            <a:avLst/>
          </a:prstGeom>
        </p:spPr>
      </p:pic>
    </p:spTree>
    <p:extLst>
      <p:ext uri="{BB962C8B-B14F-4D97-AF65-F5344CB8AC3E}">
        <p14:creationId xmlns:p14="http://schemas.microsoft.com/office/powerpoint/2010/main" val="9380234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DA14A37-22CF-40AD-89C5-36873713F9F8}"/>
              </a:ext>
            </a:extLst>
          </p:cNvPr>
          <p:cNvSpPr>
            <a:spLocks noGrp="1"/>
          </p:cNvSpPr>
          <p:nvPr>
            <p:ph type="title"/>
          </p:nvPr>
        </p:nvSpPr>
        <p:spPr>
          <a:xfrm>
            <a:off x="677334" y="609600"/>
            <a:ext cx="8596668" cy="707136"/>
          </a:xfrm>
        </p:spPr>
        <p:txBody>
          <a:bodyPr/>
          <a:lstStyle/>
          <a:p>
            <a:pPr algn="ctr"/>
            <a:r>
              <a:rPr lang="ru-RU" dirty="0"/>
              <a:t>Спасибо за внимание</a:t>
            </a:r>
          </a:p>
        </p:txBody>
      </p:sp>
      <p:pic>
        <p:nvPicPr>
          <p:cNvPr id="4" name="Объект 3">
            <a:extLst>
              <a:ext uri="{FF2B5EF4-FFF2-40B4-BE49-F238E27FC236}">
                <a16:creationId xmlns:a16="http://schemas.microsoft.com/office/drawing/2014/main" id="{0F3E7CE6-C34D-4C84-968E-EDA1B13C0909}"/>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380744" y="1499616"/>
            <a:ext cx="7068312" cy="5065776"/>
          </a:xfrm>
          <a:prstGeom prst="rect">
            <a:avLst/>
          </a:prstGeom>
        </p:spPr>
      </p:pic>
    </p:spTree>
    <p:extLst>
      <p:ext uri="{BB962C8B-B14F-4D97-AF65-F5344CB8AC3E}">
        <p14:creationId xmlns:p14="http://schemas.microsoft.com/office/powerpoint/2010/main" val="11012127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FA5D262-46BE-446A-9D49-1700E5D96D3A}"/>
              </a:ext>
            </a:extLst>
          </p:cNvPr>
          <p:cNvSpPr>
            <a:spLocks noGrp="1"/>
          </p:cNvSpPr>
          <p:nvPr>
            <p:ph type="title"/>
          </p:nvPr>
        </p:nvSpPr>
        <p:spPr/>
        <p:txBody>
          <a:bodyPr/>
          <a:lstStyle/>
          <a:p>
            <a:r>
              <a:rPr lang="ru-RU" dirty="0"/>
              <a:t>Список литературы</a:t>
            </a:r>
            <a:br>
              <a:rPr lang="ru-RU" dirty="0"/>
            </a:br>
            <a:endParaRPr lang="ru-RU" dirty="0"/>
          </a:p>
        </p:txBody>
      </p:sp>
      <p:sp>
        <p:nvSpPr>
          <p:cNvPr id="3" name="Объект 2">
            <a:extLst>
              <a:ext uri="{FF2B5EF4-FFF2-40B4-BE49-F238E27FC236}">
                <a16:creationId xmlns:a16="http://schemas.microsoft.com/office/drawing/2014/main" id="{BAFE6128-A0AD-4997-9BEA-1E2E45C11E95}"/>
              </a:ext>
            </a:extLst>
          </p:cNvPr>
          <p:cNvSpPr>
            <a:spLocks noGrp="1"/>
          </p:cNvSpPr>
          <p:nvPr>
            <p:ph idx="1"/>
          </p:nvPr>
        </p:nvSpPr>
        <p:spPr>
          <a:xfrm>
            <a:off x="677334" y="1463041"/>
            <a:ext cx="8596668" cy="4578322"/>
          </a:xfrm>
        </p:spPr>
        <p:txBody>
          <a:bodyPr>
            <a:normAutofit fontScale="85000" lnSpcReduction="10000"/>
          </a:bodyPr>
          <a:lstStyle/>
          <a:p>
            <a:pPr>
              <a:buFont typeface="+mj-lt"/>
              <a:buAutoNum type="arabicPeriod"/>
            </a:pPr>
            <a:r>
              <a:rPr lang="ru-RU" dirty="0">
                <a:solidFill>
                  <a:prstClr val="black">
                    <a:lumMod val="75000"/>
                    <a:lumOff val="25000"/>
                  </a:prstClr>
                </a:solidFill>
              </a:rPr>
              <a:t>Г.П. </a:t>
            </a:r>
            <a:r>
              <a:rPr lang="ru-RU" dirty="0"/>
              <a:t>Беда Живопись и ее изобразительные средства. — М.: 2012 — 192 с.</a:t>
            </a:r>
          </a:p>
          <a:p>
            <a:pPr>
              <a:buFont typeface="+mj-lt"/>
              <a:buAutoNum type="arabicPeriod"/>
            </a:pPr>
            <a:r>
              <a:rPr lang="ru-RU" dirty="0">
                <a:solidFill>
                  <a:prstClr val="black">
                    <a:lumMod val="75000"/>
                    <a:lumOff val="25000"/>
                  </a:prstClr>
                </a:solidFill>
              </a:rPr>
              <a:t>К. </a:t>
            </a:r>
            <a:r>
              <a:rPr lang="ru-RU" dirty="0"/>
              <a:t>Лемон Рисуем без страха. — М.: 2014— 128 с.</a:t>
            </a:r>
          </a:p>
          <a:p>
            <a:pPr>
              <a:buFont typeface="+mj-lt"/>
              <a:buAutoNum type="arabicPeriod"/>
            </a:pPr>
            <a:r>
              <a:rPr lang="ru-RU" dirty="0">
                <a:solidFill>
                  <a:prstClr val="black">
                    <a:lumMod val="75000"/>
                    <a:lumOff val="25000"/>
                  </a:prstClr>
                </a:solidFill>
              </a:rPr>
              <a:t>М.Н. </a:t>
            </a:r>
            <a:r>
              <a:rPr lang="ru-RU" dirty="0"/>
              <a:t>Макарова Тайны бумажного листа. Искусство детям. — М.: изд-во Мозаика — синтез, 2010— 24 с.</a:t>
            </a:r>
          </a:p>
          <a:p>
            <a:pPr>
              <a:buFont typeface="+mj-lt"/>
              <a:buAutoNum type="arabicPeriod"/>
            </a:pPr>
            <a:r>
              <a:rPr lang="ru-RU" dirty="0"/>
              <a:t>Д.И. </a:t>
            </a:r>
            <a:r>
              <a:rPr lang="ru-RU" dirty="0" err="1"/>
              <a:t>Киплик</a:t>
            </a:r>
            <a:r>
              <a:rPr lang="ru-RU" dirty="0"/>
              <a:t>, Техника живописи - М., 1952 г. </a:t>
            </a:r>
          </a:p>
          <a:p>
            <a:pPr>
              <a:buFont typeface="+mj-lt"/>
              <a:buAutoNum type="arabicPeriod"/>
            </a:pPr>
            <a:r>
              <a:rPr lang="ru-RU" dirty="0"/>
              <a:t> </a:t>
            </a:r>
            <a:r>
              <a:rPr lang="ru-RU" dirty="0" err="1"/>
              <a:t>П.П.Ревякин</a:t>
            </a:r>
            <a:r>
              <a:rPr lang="ru-RU" dirty="0"/>
              <a:t>, Техника акварельной живописи - М.: </a:t>
            </a:r>
            <a:r>
              <a:rPr lang="ru-RU" dirty="0" err="1"/>
              <a:t>Госиздатстройлит</a:t>
            </a:r>
            <a:r>
              <a:rPr lang="ru-RU" dirty="0"/>
              <a:t>, 1959 г.</a:t>
            </a:r>
          </a:p>
          <a:p>
            <a:pPr>
              <a:buFont typeface="+mj-lt"/>
              <a:buAutoNum type="arabicPeriod"/>
            </a:pPr>
            <a:r>
              <a:rPr lang="ru-RU" dirty="0"/>
              <a:t>Т.В. Беда, Основы изобразительной грамоты. Рисунок. Живопись. Композиция. – М.: Просвещение, 1969.</a:t>
            </a:r>
          </a:p>
          <a:p>
            <a:pPr>
              <a:buFont typeface="+mj-lt"/>
              <a:buAutoNum type="arabicPeriod"/>
            </a:pPr>
            <a:r>
              <a:rPr lang="ru-RU" dirty="0"/>
              <a:t>Н.Н. Волков, Восприятие картины. – М.: Просвещение, 1976.</a:t>
            </a:r>
          </a:p>
          <a:p>
            <a:pPr>
              <a:buFont typeface="+mj-lt"/>
              <a:buAutoNum type="arabicPeriod"/>
            </a:pPr>
            <a:r>
              <a:rPr lang="ru-RU" dirty="0"/>
              <a:t>Н.Н. Волков, Композиция в живописи - Н. Н. Волков. — М., 1977. </a:t>
            </a:r>
          </a:p>
          <a:p>
            <a:pPr>
              <a:buFont typeface="+mj-lt"/>
              <a:buAutoNum type="arabicPeriod"/>
            </a:pPr>
            <a:r>
              <a:rPr lang="ru-RU" dirty="0"/>
              <a:t>Н.Н. Волков, Цвет в живописи - М., 1985. </a:t>
            </a:r>
          </a:p>
          <a:p>
            <a:pPr>
              <a:buFont typeface="+mj-lt"/>
              <a:buAutoNum type="arabicPeriod"/>
            </a:pPr>
            <a:r>
              <a:rPr lang="ru-RU" dirty="0"/>
              <a:t>А.А. </a:t>
            </a:r>
            <a:r>
              <a:rPr lang="ru-RU" dirty="0" err="1"/>
              <a:t>Унковский</a:t>
            </a:r>
            <a:r>
              <a:rPr lang="ru-RU" dirty="0"/>
              <a:t>, Живопись. Вопросы колорита - М., 1980. </a:t>
            </a:r>
          </a:p>
          <a:p>
            <a:pPr>
              <a:buFont typeface="+mj-lt"/>
              <a:buAutoNum type="arabicPeriod"/>
            </a:pPr>
            <a:r>
              <a:rPr lang="ru-RU" dirty="0"/>
              <a:t> В.С. Кузин, Наброски и зарисовки. – М.: Просвещение, 1981. </a:t>
            </a:r>
          </a:p>
          <a:p>
            <a:pPr>
              <a:buFont typeface="+mj-lt"/>
              <a:buAutoNum type="arabicPeriod"/>
            </a:pPr>
            <a:r>
              <a:rPr lang="ru-RU" dirty="0"/>
              <a:t>Н.Я. Маслов, Пленэр: Практика по изобразительному искусству. – М.: Просвещение, 1984.</a:t>
            </a:r>
          </a:p>
        </p:txBody>
      </p:sp>
    </p:spTree>
    <p:extLst>
      <p:ext uri="{BB962C8B-B14F-4D97-AF65-F5344CB8AC3E}">
        <p14:creationId xmlns:p14="http://schemas.microsoft.com/office/powerpoint/2010/main" val="1080543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8257578-8425-46EE-9C96-3BAE28943313}"/>
              </a:ext>
            </a:extLst>
          </p:cNvPr>
          <p:cNvSpPr>
            <a:spLocks noGrp="1"/>
          </p:cNvSpPr>
          <p:nvPr>
            <p:ph type="title"/>
          </p:nvPr>
        </p:nvSpPr>
        <p:spPr/>
        <p:txBody>
          <a:bodyPr/>
          <a:lstStyle/>
          <a:p>
            <a:r>
              <a:rPr lang="ru-RU" dirty="0"/>
              <a:t>Задачи</a:t>
            </a:r>
          </a:p>
        </p:txBody>
      </p:sp>
      <p:sp>
        <p:nvSpPr>
          <p:cNvPr id="3" name="Объект 2">
            <a:extLst>
              <a:ext uri="{FF2B5EF4-FFF2-40B4-BE49-F238E27FC236}">
                <a16:creationId xmlns:a16="http://schemas.microsoft.com/office/drawing/2014/main" id="{8D99BFBA-A0DD-4543-BA1A-D436CE5EE7FB}"/>
              </a:ext>
            </a:extLst>
          </p:cNvPr>
          <p:cNvSpPr>
            <a:spLocks noGrp="1"/>
          </p:cNvSpPr>
          <p:nvPr>
            <p:ph idx="1"/>
          </p:nvPr>
        </p:nvSpPr>
        <p:spPr>
          <a:xfrm>
            <a:off x="677334" y="1757779"/>
            <a:ext cx="8596668" cy="4283583"/>
          </a:xfrm>
        </p:spPr>
        <p:txBody>
          <a:bodyPr>
            <a:normAutofit fontScale="92500" lnSpcReduction="20000"/>
          </a:bodyPr>
          <a:lstStyle/>
          <a:p>
            <a:r>
              <a:rPr lang="ru-RU" dirty="0"/>
              <a:t>выполнение графических и живописных зарисовок ландшафта, растительных форм, фигуры человека, живой и неживой природы.</a:t>
            </a:r>
          </a:p>
          <a:p>
            <a:r>
              <a:rPr lang="ru-RU" b="1" dirty="0"/>
              <a:t>Обучающие задачи:</a:t>
            </a:r>
          </a:p>
          <a:p>
            <a:pPr marL="0" indent="0">
              <a:buNone/>
            </a:pPr>
            <a:r>
              <a:rPr lang="ru-RU" sz="1900" dirty="0">
                <a:latin typeface="Times New Roman" panose="02020603050405020304" pitchFamily="18" charset="0"/>
                <a:ea typeface="Times New Roman" panose="02020603050405020304" pitchFamily="18" charset="0"/>
                <a:cs typeface="Times New Roman" panose="02020603050405020304" pitchFamily="18" charset="0"/>
              </a:rPr>
              <a:t> -формирование практических навыков в изображении живописных пейзажей; </a:t>
            </a:r>
            <a:endParaRPr lang="ru-RU" sz="1900" dirty="0">
              <a:latin typeface="Calibri" panose="020F0502020204030204" pitchFamily="34" charset="0"/>
              <a:ea typeface="Times New Roman" panose="02020603050405020304" pitchFamily="18" charset="0"/>
              <a:cs typeface="Times New Roman" panose="02020603050405020304" pitchFamily="18" charset="0"/>
            </a:endParaRPr>
          </a:p>
          <a:p>
            <a:pPr marL="0" indent="0">
              <a:buNone/>
            </a:pPr>
            <a:r>
              <a:rPr lang="ru-RU" sz="1900" dirty="0">
                <a:latin typeface="Times New Roman" panose="02020603050405020304" pitchFamily="18" charset="0"/>
                <a:ea typeface="Times New Roman" panose="02020603050405020304" pitchFamily="18" charset="0"/>
                <a:cs typeface="Times New Roman" panose="02020603050405020304" pitchFamily="18" charset="0"/>
              </a:rPr>
              <a:t>-формирование и совершенствование цветоощущения. </a:t>
            </a:r>
          </a:p>
          <a:p>
            <a:r>
              <a:rPr lang="ru-RU" b="1" dirty="0"/>
              <a:t>Развивающие:</a:t>
            </a:r>
            <a:endParaRPr lang="ru-RU" dirty="0"/>
          </a:p>
          <a:p>
            <a:pPr marL="0" indent="0">
              <a:buNone/>
            </a:pPr>
            <a:r>
              <a:rPr lang="ru-RU" dirty="0"/>
              <a:t>-развитие чувства пространства и плановости, глазомера, творческой и познавательной активности;</a:t>
            </a:r>
          </a:p>
          <a:p>
            <a:pPr marL="0" indent="0">
              <a:buNone/>
            </a:pPr>
            <a:r>
              <a:rPr lang="ru-RU" dirty="0"/>
              <a:t>-развитие чувства прекрасного;</a:t>
            </a:r>
          </a:p>
          <a:p>
            <a:pPr marL="0" indent="0">
              <a:buNone/>
            </a:pPr>
            <a:r>
              <a:rPr lang="ru-RU" dirty="0"/>
              <a:t> -совершенствование навыков живописной работы над пейзажем; </a:t>
            </a:r>
          </a:p>
          <a:p>
            <a:r>
              <a:rPr lang="ru-RU" b="1" dirty="0"/>
              <a:t>Воспитывающие:</a:t>
            </a:r>
            <a:endParaRPr lang="ru-RU" dirty="0"/>
          </a:p>
          <a:p>
            <a:pPr marL="0" indent="0">
              <a:buNone/>
            </a:pPr>
            <a:r>
              <a:rPr lang="ru-RU" dirty="0"/>
              <a:t> -воспитание и укрепление любви и интереса к искусству; </a:t>
            </a:r>
          </a:p>
          <a:p>
            <a:pPr marL="0" indent="0">
              <a:buNone/>
            </a:pPr>
            <a:r>
              <a:rPr lang="ru-RU" dirty="0"/>
              <a:t> -воспитание усидчивости и трудолюбия.</a:t>
            </a:r>
          </a:p>
          <a:p>
            <a:pPr marL="0" indent="0">
              <a:buNone/>
            </a:pPr>
            <a:endParaRPr lang="ru-RU"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endParaRPr lang="ru-RU"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endParaRPr lang="ru-RU"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endParaRPr lang="ru-RU" dirty="0"/>
          </a:p>
        </p:txBody>
      </p:sp>
    </p:spTree>
    <p:extLst>
      <p:ext uri="{BB962C8B-B14F-4D97-AF65-F5344CB8AC3E}">
        <p14:creationId xmlns:p14="http://schemas.microsoft.com/office/powerpoint/2010/main" val="7832674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80FE3E6-A48B-4520-8597-0160FDCDA4BD}"/>
              </a:ext>
            </a:extLst>
          </p:cNvPr>
          <p:cNvSpPr>
            <a:spLocks noGrp="1"/>
          </p:cNvSpPr>
          <p:nvPr>
            <p:ph type="title"/>
          </p:nvPr>
        </p:nvSpPr>
        <p:spPr/>
        <p:txBody>
          <a:bodyPr/>
          <a:lstStyle/>
          <a:p>
            <a:r>
              <a:rPr lang="ru-RU" b="1" dirty="0">
                <a:latin typeface="Times New Roman" panose="02020603050405020304" pitchFamily="18" charset="0"/>
                <a:ea typeface="Times New Roman" panose="02020603050405020304" pitchFamily="18" charset="0"/>
              </a:rPr>
              <a:t>Методы, используемые на уроке: </a:t>
            </a:r>
            <a:endParaRPr lang="ru-RU" dirty="0"/>
          </a:p>
        </p:txBody>
      </p:sp>
      <p:sp>
        <p:nvSpPr>
          <p:cNvPr id="3" name="Объект 2">
            <a:extLst>
              <a:ext uri="{FF2B5EF4-FFF2-40B4-BE49-F238E27FC236}">
                <a16:creationId xmlns:a16="http://schemas.microsoft.com/office/drawing/2014/main" id="{D1AD5EFE-5F59-498C-835E-740CC8D1C684}"/>
              </a:ext>
            </a:extLst>
          </p:cNvPr>
          <p:cNvSpPr>
            <a:spLocks noGrp="1"/>
          </p:cNvSpPr>
          <p:nvPr>
            <p:ph idx="1"/>
          </p:nvPr>
        </p:nvSpPr>
        <p:spPr>
          <a:xfrm>
            <a:off x="677334" y="1683027"/>
            <a:ext cx="8596668" cy="4358336"/>
          </a:xfrm>
        </p:spPr>
        <p:txBody>
          <a:bodyPr>
            <a:normAutofit/>
          </a:bodyPr>
          <a:lstStyle/>
          <a:p>
            <a:r>
              <a:rPr lang="ru-RU" sz="2000" dirty="0"/>
              <a:t>словесный, практический, наглядный.</a:t>
            </a:r>
          </a:p>
        </p:txBody>
      </p:sp>
      <p:pic>
        <p:nvPicPr>
          <p:cNvPr id="5" name="Рисунок 4">
            <a:extLst>
              <a:ext uri="{FF2B5EF4-FFF2-40B4-BE49-F238E27FC236}">
                <a16:creationId xmlns:a16="http://schemas.microsoft.com/office/drawing/2014/main" id="{1104421D-EDA6-425C-B4DB-0BFAA754308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106665" y="2936188"/>
            <a:ext cx="4088292" cy="3066219"/>
          </a:xfrm>
          <a:prstGeom prst="rect">
            <a:avLst/>
          </a:prstGeom>
        </p:spPr>
      </p:pic>
      <p:pic>
        <p:nvPicPr>
          <p:cNvPr id="7" name="Рисунок 6">
            <a:extLst>
              <a:ext uri="{FF2B5EF4-FFF2-40B4-BE49-F238E27FC236}">
                <a16:creationId xmlns:a16="http://schemas.microsoft.com/office/drawing/2014/main" id="{7E007519-0251-4E45-A650-17A0557FAF7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09450" y="2425151"/>
            <a:ext cx="5128533" cy="3846400"/>
          </a:xfrm>
          <a:prstGeom prst="rect">
            <a:avLst/>
          </a:prstGeom>
        </p:spPr>
      </p:pic>
    </p:spTree>
    <p:extLst>
      <p:ext uri="{BB962C8B-B14F-4D97-AF65-F5344CB8AC3E}">
        <p14:creationId xmlns:p14="http://schemas.microsoft.com/office/powerpoint/2010/main" val="18525219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FD967C2-830F-4B23-BEC2-5B8A0437C91E}"/>
              </a:ext>
            </a:extLst>
          </p:cNvPr>
          <p:cNvSpPr>
            <a:spLocks noGrp="1"/>
          </p:cNvSpPr>
          <p:nvPr>
            <p:ph type="title"/>
          </p:nvPr>
        </p:nvSpPr>
        <p:spPr/>
        <p:txBody>
          <a:bodyPr/>
          <a:lstStyle/>
          <a:p>
            <a:pPr>
              <a:spcAft>
                <a:spcPts val="0"/>
              </a:spcAft>
            </a:pPr>
            <a:r>
              <a:rPr lang="ru-RU" b="1" dirty="0">
                <a:latin typeface="Times New Roman" panose="02020603050405020304" pitchFamily="18" charset="0"/>
                <a:ea typeface="Times New Roman" panose="02020603050405020304" pitchFamily="18" charset="0"/>
                <a:cs typeface="Times New Roman" panose="02020603050405020304" pitchFamily="18" charset="0"/>
              </a:rPr>
              <a:t>План урока</a:t>
            </a:r>
            <a:br>
              <a:rPr lang="ru-RU" sz="2800" dirty="0">
                <a:latin typeface="Calibri" panose="020F0502020204030204" pitchFamily="34" charset="0"/>
                <a:ea typeface="Times New Roman" panose="02020603050405020304" pitchFamily="18" charset="0"/>
                <a:cs typeface="Times New Roman" panose="02020603050405020304" pitchFamily="18" charset="0"/>
              </a:rPr>
            </a:br>
            <a:endParaRPr lang="ru-RU" dirty="0"/>
          </a:p>
        </p:txBody>
      </p:sp>
      <p:sp>
        <p:nvSpPr>
          <p:cNvPr id="3" name="Объект 2">
            <a:extLst>
              <a:ext uri="{FF2B5EF4-FFF2-40B4-BE49-F238E27FC236}">
                <a16:creationId xmlns:a16="http://schemas.microsoft.com/office/drawing/2014/main" id="{71A3B0E7-7D1B-404A-BCD2-ED759CF1A11F}"/>
              </a:ext>
            </a:extLst>
          </p:cNvPr>
          <p:cNvSpPr>
            <a:spLocks noGrp="1"/>
          </p:cNvSpPr>
          <p:nvPr>
            <p:ph idx="1"/>
          </p:nvPr>
        </p:nvSpPr>
        <p:spPr>
          <a:xfrm>
            <a:off x="677334" y="1775791"/>
            <a:ext cx="8596668" cy="4265571"/>
          </a:xfrm>
        </p:spPr>
        <p:txBody>
          <a:bodyPr/>
          <a:lstStyle/>
          <a:p>
            <a:r>
              <a:rPr lang="ru-RU" dirty="0"/>
              <a:t>1. Организационный момент -2мин.</a:t>
            </a:r>
          </a:p>
          <a:p>
            <a:r>
              <a:rPr lang="ru-RU" dirty="0"/>
              <a:t>2. Понятие "Пленэр"-3мин.</a:t>
            </a:r>
          </a:p>
          <a:p>
            <a:r>
              <a:rPr lang="ru-RU" dirty="0"/>
              <a:t>3. Объяснение нового материала-10 мин.</a:t>
            </a:r>
          </a:p>
          <a:p>
            <a:r>
              <a:rPr lang="ru-RU" dirty="0"/>
              <a:t>4. Выполнение практического задания. </a:t>
            </a:r>
          </a:p>
          <a:p>
            <a:r>
              <a:rPr lang="ru-RU" dirty="0"/>
              <a:t>5.Подготовка к пленэру.</a:t>
            </a:r>
            <a:r>
              <a:rPr lang="ru-RU" b="1" dirty="0"/>
              <a:t> </a:t>
            </a:r>
          </a:p>
          <a:p>
            <a:pPr marL="0" indent="0">
              <a:buNone/>
            </a:pPr>
            <a:r>
              <a:rPr lang="ru-RU" dirty="0"/>
              <a:t>Самостоятельная работа учащихся-25 мин.</a:t>
            </a:r>
          </a:p>
          <a:p>
            <a:r>
              <a:rPr lang="ru-RU" dirty="0"/>
              <a:t>6. Подведение итогов урока-5 мин.</a:t>
            </a:r>
          </a:p>
          <a:p>
            <a:pPr marL="0" indent="0">
              <a:buNone/>
            </a:pPr>
            <a:r>
              <a:rPr lang="ru-RU" dirty="0"/>
              <a:t> </a:t>
            </a:r>
          </a:p>
          <a:p>
            <a:r>
              <a:rPr lang="ru-RU" b="1" dirty="0"/>
              <a:t>Объем учебного времени: 45 мин.</a:t>
            </a:r>
            <a:endParaRPr lang="ru-RU" dirty="0"/>
          </a:p>
          <a:p>
            <a:endParaRPr lang="ru-RU" dirty="0"/>
          </a:p>
        </p:txBody>
      </p:sp>
      <p:pic>
        <p:nvPicPr>
          <p:cNvPr id="5" name="Рисунок 4">
            <a:extLst>
              <a:ext uri="{FF2B5EF4-FFF2-40B4-BE49-F238E27FC236}">
                <a16:creationId xmlns:a16="http://schemas.microsoft.com/office/drawing/2014/main" id="{7D54FFEA-AEAC-4D3D-8E83-248BC959734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4962352" y="1581150"/>
            <a:ext cx="4927600" cy="3695700"/>
          </a:xfrm>
          <a:prstGeom prst="rect">
            <a:avLst/>
          </a:prstGeom>
        </p:spPr>
      </p:pic>
    </p:spTree>
    <p:extLst>
      <p:ext uri="{BB962C8B-B14F-4D97-AF65-F5344CB8AC3E}">
        <p14:creationId xmlns:p14="http://schemas.microsoft.com/office/powerpoint/2010/main" val="2413378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4A8CBC4-8188-4A5C-927D-90D87143225E}"/>
              </a:ext>
            </a:extLst>
          </p:cNvPr>
          <p:cNvSpPr>
            <a:spLocks noGrp="1"/>
          </p:cNvSpPr>
          <p:nvPr>
            <p:ph type="title"/>
          </p:nvPr>
        </p:nvSpPr>
        <p:spPr>
          <a:xfrm>
            <a:off x="677334" y="410817"/>
            <a:ext cx="8596668" cy="1519583"/>
          </a:xfrm>
        </p:spPr>
        <p:txBody>
          <a:bodyPr/>
          <a:lstStyle/>
          <a:p>
            <a:pPr>
              <a:spcAft>
                <a:spcPts val="0"/>
              </a:spcAft>
            </a:pPr>
            <a:r>
              <a:rPr lang="ru-RU" b="1" dirty="0">
                <a:latin typeface="Times New Roman" panose="02020603050405020304" pitchFamily="18" charset="0"/>
                <a:ea typeface="Times New Roman" panose="02020603050405020304" pitchFamily="18" charset="0"/>
                <a:cs typeface="Times New Roman" panose="02020603050405020304" pitchFamily="18" charset="0"/>
              </a:rPr>
              <a:t>Структура и ход урока</a:t>
            </a:r>
            <a:br>
              <a:rPr lang="ru-RU" sz="2800" dirty="0">
                <a:latin typeface="Calibri" panose="020F0502020204030204" pitchFamily="34" charset="0"/>
                <a:ea typeface="Times New Roman" panose="02020603050405020304" pitchFamily="18" charset="0"/>
                <a:cs typeface="Times New Roman" panose="02020603050405020304" pitchFamily="18" charset="0"/>
              </a:rPr>
            </a:br>
            <a:endParaRPr lang="ru-RU" dirty="0"/>
          </a:p>
        </p:txBody>
      </p:sp>
      <p:sp>
        <p:nvSpPr>
          <p:cNvPr id="3" name="Объект 2">
            <a:extLst>
              <a:ext uri="{FF2B5EF4-FFF2-40B4-BE49-F238E27FC236}">
                <a16:creationId xmlns:a16="http://schemas.microsoft.com/office/drawing/2014/main" id="{1BBD5FBF-A30F-4FB7-9143-301ADD3CD848}"/>
              </a:ext>
            </a:extLst>
          </p:cNvPr>
          <p:cNvSpPr>
            <a:spLocks noGrp="1"/>
          </p:cNvSpPr>
          <p:nvPr>
            <p:ph idx="1"/>
          </p:nvPr>
        </p:nvSpPr>
        <p:spPr>
          <a:xfrm>
            <a:off x="172278" y="1224197"/>
            <a:ext cx="9101724" cy="4817165"/>
          </a:xfrm>
        </p:spPr>
        <p:txBody>
          <a:bodyPr/>
          <a:lstStyle/>
          <a:p>
            <a:r>
              <a:rPr lang="en-US" b="1" dirty="0">
                <a:latin typeface="Times New Roman" panose="02020603050405020304" pitchFamily="18" charset="0"/>
                <a:ea typeface="Times New Roman" panose="02020603050405020304" pitchFamily="18" charset="0"/>
                <a:cs typeface="Times New Roman" panose="02020603050405020304" pitchFamily="18" charset="0"/>
              </a:rPr>
              <a:t>I</a:t>
            </a:r>
            <a:r>
              <a:rPr lang="ru-RU" b="1" dirty="0">
                <a:latin typeface="Times New Roman" panose="02020603050405020304" pitchFamily="18" charset="0"/>
                <a:ea typeface="Times New Roman" panose="02020603050405020304" pitchFamily="18" charset="0"/>
                <a:cs typeface="Times New Roman" panose="02020603050405020304" pitchFamily="18" charset="0"/>
              </a:rPr>
              <a:t>.  Организационный момент </a:t>
            </a:r>
            <a:endParaRPr lang="ru-RU" sz="1400" dirty="0">
              <a:latin typeface="Calibri" panose="020F0502020204030204" pitchFamily="34" charset="0"/>
              <a:ea typeface="Times New Roman" panose="02020603050405020304" pitchFamily="18" charset="0"/>
              <a:cs typeface="Times New Roman" panose="02020603050405020304" pitchFamily="18" charset="0"/>
            </a:endParaRPr>
          </a:p>
          <a:p>
            <a:pPr marL="0" indent="0">
              <a:buNone/>
            </a:pPr>
            <a:endParaRPr lang="ru-RU" sz="1400" dirty="0">
              <a:latin typeface="Calibri" panose="020F0502020204030204" pitchFamily="34" charset="0"/>
              <a:ea typeface="Times New Roman" panose="02020603050405020304" pitchFamily="18" charset="0"/>
              <a:cs typeface="Times New Roman" panose="02020603050405020304" pitchFamily="18" charset="0"/>
            </a:endParaRPr>
          </a:p>
          <a:p>
            <a:r>
              <a:rPr lang="ru-RU" dirty="0">
                <a:latin typeface="Times New Roman" panose="02020603050405020304" pitchFamily="18" charset="0"/>
                <a:ea typeface="Times New Roman" panose="02020603050405020304" pitchFamily="18" charset="0"/>
                <a:cs typeface="Times New Roman" panose="02020603050405020304" pitchFamily="18" charset="0"/>
              </a:rPr>
              <a:t>- отметить отсутствующих,</a:t>
            </a:r>
            <a:endParaRPr lang="ru-RU" sz="1400" dirty="0">
              <a:latin typeface="Calibri" panose="020F0502020204030204" pitchFamily="34" charset="0"/>
              <a:ea typeface="Times New Roman" panose="02020603050405020304" pitchFamily="18" charset="0"/>
              <a:cs typeface="Times New Roman" panose="02020603050405020304" pitchFamily="18" charset="0"/>
            </a:endParaRPr>
          </a:p>
          <a:p>
            <a:r>
              <a:rPr lang="ru-RU" dirty="0">
                <a:latin typeface="Times New Roman" panose="02020603050405020304" pitchFamily="18" charset="0"/>
                <a:ea typeface="Times New Roman" panose="02020603050405020304" pitchFamily="18" charset="0"/>
                <a:cs typeface="Times New Roman" panose="02020603050405020304" pitchFamily="18" charset="0"/>
              </a:rPr>
              <a:t>- озвучить тему урока,</a:t>
            </a:r>
            <a:endParaRPr lang="ru-RU" sz="1400" dirty="0">
              <a:latin typeface="Calibri" panose="020F0502020204030204" pitchFamily="34" charset="0"/>
              <a:ea typeface="Times New Roman" panose="02020603050405020304" pitchFamily="18" charset="0"/>
              <a:cs typeface="Times New Roman" panose="02020603050405020304" pitchFamily="18" charset="0"/>
            </a:endParaRPr>
          </a:p>
          <a:p>
            <a:r>
              <a:rPr lang="ru-RU" dirty="0">
                <a:latin typeface="Times New Roman" panose="02020603050405020304" pitchFamily="18" charset="0"/>
                <a:ea typeface="Times New Roman" panose="02020603050405020304" pitchFamily="18" charset="0"/>
                <a:cs typeface="Times New Roman" panose="02020603050405020304" pitchFamily="18" charset="0"/>
              </a:rPr>
              <a:t>- постановка цели и задач,</a:t>
            </a:r>
            <a:endParaRPr lang="ru-RU" sz="1400" dirty="0">
              <a:latin typeface="Calibri" panose="020F0502020204030204" pitchFamily="34" charset="0"/>
              <a:ea typeface="Times New Roman" panose="02020603050405020304" pitchFamily="18" charset="0"/>
              <a:cs typeface="Times New Roman" panose="02020603050405020304" pitchFamily="18" charset="0"/>
            </a:endParaRPr>
          </a:p>
          <a:p>
            <a:r>
              <a:rPr lang="ru-RU" dirty="0">
                <a:latin typeface="Times New Roman" panose="02020603050405020304" pitchFamily="18" charset="0"/>
                <a:ea typeface="Times New Roman" panose="02020603050405020304" pitchFamily="18" charset="0"/>
                <a:cs typeface="Times New Roman" panose="02020603050405020304" pitchFamily="18" charset="0"/>
              </a:rPr>
              <a:t>- наметить примерный план работы.</a:t>
            </a:r>
            <a:endParaRPr lang="ru-RU" sz="1400" dirty="0">
              <a:latin typeface="Calibri" panose="020F0502020204030204" pitchFamily="34" charset="0"/>
              <a:ea typeface="Times New Roman" panose="02020603050405020304" pitchFamily="18" charset="0"/>
              <a:cs typeface="Times New Roman" panose="02020603050405020304" pitchFamily="18" charset="0"/>
            </a:endParaRPr>
          </a:p>
          <a:p>
            <a:endParaRPr lang="ru-RU" dirty="0"/>
          </a:p>
        </p:txBody>
      </p:sp>
      <p:pic>
        <p:nvPicPr>
          <p:cNvPr id="5" name="Рисунок 4">
            <a:extLst>
              <a:ext uri="{FF2B5EF4-FFF2-40B4-BE49-F238E27FC236}">
                <a16:creationId xmlns:a16="http://schemas.microsoft.com/office/drawing/2014/main" id="{FEBD865A-8858-452A-BF86-28EE26DE0DE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178852" y="1431235"/>
            <a:ext cx="6146836" cy="4610127"/>
          </a:xfrm>
          <a:prstGeom prst="rect">
            <a:avLst/>
          </a:prstGeom>
        </p:spPr>
      </p:pic>
    </p:spTree>
    <p:extLst>
      <p:ext uri="{BB962C8B-B14F-4D97-AF65-F5344CB8AC3E}">
        <p14:creationId xmlns:p14="http://schemas.microsoft.com/office/powerpoint/2010/main" val="2514307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942DDDD-05C7-43F6-B092-A12E2EA7E6D7}"/>
              </a:ext>
            </a:extLst>
          </p:cNvPr>
          <p:cNvSpPr>
            <a:spLocks noGrp="1"/>
          </p:cNvSpPr>
          <p:nvPr>
            <p:ph type="title"/>
          </p:nvPr>
        </p:nvSpPr>
        <p:spPr/>
        <p:txBody>
          <a:bodyPr/>
          <a:lstStyle/>
          <a:p>
            <a:pPr>
              <a:spcAft>
                <a:spcPts val="0"/>
              </a:spcAft>
            </a:pPr>
            <a:r>
              <a:rPr lang="en-US" b="1" dirty="0">
                <a:latin typeface="Times New Roman" panose="02020603050405020304" pitchFamily="18" charset="0"/>
                <a:ea typeface="Times New Roman" panose="02020603050405020304" pitchFamily="18" charset="0"/>
                <a:cs typeface="Times New Roman" panose="02020603050405020304" pitchFamily="18" charset="0"/>
              </a:rPr>
              <a:t>II</a:t>
            </a:r>
            <a:r>
              <a:rPr lang="ru-RU" b="1" dirty="0">
                <a:latin typeface="Times New Roman" panose="02020603050405020304" pitchFamily="18" charset="0"/>
                <a:ea typeface="Times New Roman" panose="02020603050405020304" pitchFamily="18" charset="0"/>
                <a:cs typeface="Times New Roman" panose="02020603050405020304" pitchFamily="18" charset="0"/>
              </a:rPr>
              <a:t>. Актуализация знаний </a:t>
            </a:r>
            <a:br>
              <a:rPr lang="ru-RU" sz="2800" dirty="0">
                <a:latin typeface="Calibri" panose="020F0502020204030204" pitchFamily="34" charset="0"/>
                <a:ea typeface="Times New Roman" panose="02020603050405020304" pitchFamily="18" charset="0"/>
                <a:cs typeface="Times New Roman" panose="02020603050405020304" pitchFamily="18" charset="0"/>
              </a:rPr>
            </a:br>
            <a:endParaRPr lang="ru-RU" dirty="0"/>
          </a:p>
        </p:txBody>
      </p:sp>
      <p:sp>
        <p:nvSpPr>
          <p:cNvPr id="3" name="Объект 2">
            <a:extLst>
              <a:ext uri="{FF2B5EF4-FFF2-40B4-BE49-F238E27FC236}">
                <a16:creationId xmlns:a16="http://schemas.microsoft.com/office/drawing/2014/main" id="{9EE66FF3-08A4-46AC-90AD-59C326676595}"/>
              </a:ext>
            </a:extLst>
          </p:cNvPr>
          <p:cNvSpPr>
            <a:spLocks noGrp="1"/>
          </p:cNvSpPr>
          <p:nvPr>
            <p:ph idx="1"/>
          </p:nvPr>
        </p:nvSpPr>
        <p:spPr>
          <a:xfrm>
            <a:off x="677334" y="1656523"/>
            <a:ext cx="8596668" cy="4384840"/>
          </a:xfrm>
        </p:spPr>
        <p:txBody>
          <a:bodyPr/>
          <a:lstStyle/>
          <a:p>
            <a:r>
              <a:rPr lang="ru-RU"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-Что же такое пленэр?</a:t>
            </a:r>
            <a:br>
              <a:rPr lang="ru-RU" sz="2000" dirty="0">
                <a:solidFill>
                  <a:srgbClr val="000000"/>
                </a:solidFill>
                <a:latin typeface="Arial" panose="020B0604020202020204" pitchFamily="34" charset="0"/>
                <a:ea typeface="Times New Roman" panose="02020603050405020304" pitchFamily="18" charset="0"/>
                <a:cs typeface="Arial" panose="020B0604020202020204" pitchFamily="34" charset="0"/>
              </a:rPr>
            </a:br>
            <a:r>
              <a:rPr lang="ru-RU"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Пленэр – буквально (</a:t>
            </a:r>
            <a:r>
              <a:rPr lang="ru-RU" sz="20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франц</a:t>
            </a:r>
            <a:r>
              <a:rPr lang="ru-RU"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 . </a:t>
            </a:r>
            <a:r>
              <a:rPr lang="ru-RU" sz="20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plein</a:t>
            </a:r>
            <a:r>
              <a:rPr lang="ru-RU"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ru-RU" sz="20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air</a:t>
            </a:r>
            <a:r>
              <a:rPr lang="ru-RU"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 букв. - открытый воздух), </a:t>
            </a:r>
            <a:br>
              <a:rPr lang="ru-RU" sz="2000" dirty="0">
                <a:solidFill>
                  <a:srgbClr val="000000"/>
                </a:solidFill>
                <a:latin typeface="Arial" panose="020B0604020202020204" pitchFamily="34" charset="0"/>
                <a:ea typeface="Times New Roman" panose="02020603050405020304" pitchFamily="18" charset="0"/>
                <a:cs typeface="Arial" panose="020B0604020202020204" pitchFamily="34" charset="0"/>
              </a:rPr>
            </a:br>
            <a:r>
              <a:rPr lang="ru-RU"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в живописи - воспроизведение изменений воздушной среды, </a:t>
            </a:r>
            <a:br>
              <a:rPr lang="ru-RU" sz="2000" dirty="0">
                <a:solidFill>
                  <a:srgbClr val="000000"/>
                </a:solidFill>
                <a:latin typeface="Arial" panose="020B0604020202020204" pitchFamily="34" charset="0"/>
                <a:ea typeface="Times New Roman" panose="02020603050405020304" pitchFamily="18" charset="0"/>
                <a:cs typeface="Arial" panose="020B0604020202020204" pitchFamily="34" charset="0"/>
              </a:rPr>
            </a:br>
            <a:r>
              <a:rPr lang="ru-RU"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вызванных солнечным светом и состоянием атмосферы.</a:t>
            </a:r>
            <a:endParaRPr lang="ru-RU" sz="2000" dirty="0">
              <a:latin typeface="Arial" panose="020B0604020202020204" pitchFamily="34" charset="0"/>
              <a:ea typeface="Times New Roman" panose="02020603050405020304" pitchFamily="18" charset="0"/>
              <a:cs typeface="Arial" panose="020B0604020202020204" pitchFamily="34" charset="0"/>
            </a:endParaRPr>
          </a:p>
          <a:p>
            <a:endParaRPr lang="ru-RU" dirty="0"/>
          </a:p>
        </p:txBody>
      </p:sp>
      <p:pic>
        <p:nvPicPr>
          <p:cNvPr id="5" name="Рисунок 4">
            <a:extLst>
              <a:ext uri="{FF2B5EF4-FFF2-40B4-BE49-F238E27FC236}">
                <a16:creationId xmlns:a16="http://schemas.microsoft.com/office/drawing/2014/main" id="{3D5B6445-248E-4608-A6A7-2A6F9408055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4069" y="3319669"/>
            <a:ext cx="4717774" cy="3538331"/>
          </a:xfrm>
          <a:prstGeom prst="rect">
            <a:avLst/>
          </a:prstGeom>
        </p:spPr>
      </p:pic>
      <p:pic>
        <p:nvPicPr>
          <p:cNvPr id="7" name="Рисунок 6">
            <a:extLst>
              <a:ext uri="{FF2B5EF4-FFF2-40B4-BE49-F238E27FC236}">
                <a16:creationId xmlns:a16="http://schemas.microsoft.com/office/drawing/2014/main" id="{52BE65A1-A2A5-48A4-B78E-DA37815E136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5007114" y="3433696"/>
            <a:ext cx="3880677" cy="2910508"/>
          </a:xfrm>
          <a:prstGeom prst="rect">
            <a:avLst/>
          </a:prstGeom>
        </p:spPr>
      </p:pic>
    </p:spTree>
    <p:extLst>
      <p:ext uri="{BB962C8B-B14F-4D97-AF65-F5344CB8AC3E}">
        <p14:creationId xmlns:p14="http://schemas.microsoft.com/office/powerpoint/2010/main" val="2310942792"/>
      </p:ext>
    </p:extLst>
  </p:cSld>
  <p:clrMapOvr>
    <a:masterClrMapping/>
  </p:clrMapOvr>
</p:sld>
</file>

<file path=ppt/theme/theme1.xml><?xml version="1.0" encoding="utf-8"?>
<a:theme xmlns:a="http://schemas.openxmlformats.org/drawingml/2006/main" name="Аспект">
  <a:themeElements>
    <a:clrScheme name="Зеленый и желтый">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Аспект">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314</TotalTime>
  <Words>2283</Words>
  <Application>Microsoft Office PowerPoint</Application>
  <PresentationFormat>Широкоэкранный</PresentationFormat>
  <Paragraphs>145</Paragraphs>
  <Slides>42</Slides>
  <Notes>0</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42</vt:i4>
      </vt:variant>
    </vt:vector>
  </HeadingPairs>
  <TitlesOfParts>
    <vt:vector size="51" baseType="lpstr">
      <vt:lpstr>Arial</vt:lpstr>
      <vt:lpstr>Calibri</vt:lpstr>
      <vt:lpstr>Lucida Grande</vt:lpstr>
      <vt:lpstr>Open Sans</vt:lpstr>
      <vt:lpstr>roboto</vt:lpstr>
      <vt:lpstr>Times New Roman</vt:lpstr>
      <vt:lpstr>Trebuchet MS</vt:lpstr>
      <vt:lpstr>Wingdings 3</vt:lpstr>
      <vt:lpstr>Аспект</vt:lpstr>
      <vt:lpstr>Пленэр</vt:lpstr>
      <vt:lpstr>Пояснительная записка</vt:lpstr>
      <vt:lpstr>Презентация PowerPoint</vt:lpstr>
      <vt:lpstr>Цели</vt:lpstr>
      <vt:lpstr>Задачи</vt:lpstr>
      <vt:lpstr>Методы, используемые на уроке: </vt:lpstr>
      <vt:lpstr>План урока </vt:lpstr>
      <vt:lpstr>Структура и ход урока </vt:lpstr>
      <vt:lpstr>II. Актуализация знаний  </vt:lpstr>
      <vt:lpstr>Презентация PowerPoint</vt:lpstr>
      <vt:lpstr>Презентация PowerPoint</vt:lpstr>
      <vt:lpstr>Презентация PowerPoint</vt:lpstr>
      <vt:lpstr>Работа на пленэре в черте города включает: </vt:lpstr>
      <vt:lpstr>III. Изучение новой темы:   </vt:lpstr>
      <vt:lpstr>Презентация PowerPoint</vt:lpstr>
      <vt:lpstr>Историческая справка</vt:lpstr>
      <vt:lpstr>Презентация PowerPoint</vt:lpstr>
      <vt:lpstr>Презентация PowerPoint</vt:lpstr>
      <vt:lpstr>Презентация PowerPoint</vt:lpstr>
      <vt:lpstr>   </vt:lpstr>
      <vt:lpstr>Презентация PowerPoint</vt:lpstr>
      <vt:lpstr>Известные художники-пленэристы</vt:lpstr>
      <vt:lpstr>Презентация PowerPoint</vt:lpstr>
      <vt:lpstr>Презентация PowerPoint</vt:lpstr>
      <vt:lpstr>Презентация PowerPoint</vt:lpstr>
      <vt:lpstr>Презентация PowerPoint</vt:lpstr>
      <vt:lpstr>IV. Выполнение практического задания. Выход на улицу на пленэр. </vt:lpstr>
      <vt:lpstr>Что нужно взять с собой?</vt:lpstr>
      <vt:lpstr>Чем рисунки, выполненные на пленэре, будут отличаться от нарисованных в студии или дома? </vt:lpstr>
      <vt:lpstr>Чем лучше рисовать на пленэре? </vt:lpstr>
      <vt:lpstr>Презентация PowerPoint</vt:lpstr>
      <vt:lpstr>Презентация PowerPoint</vt:lpstr>
      <vt:lpstr>Презентация PowerPoint</vt:lpstr>
      <vt:lpstr>V.  Подведение итогов урока, выставление оценок, просмотр работ.</vt:lpstr>
      <vt:lpstr> </vt:lpstr>
      <vt:lpstr>Работа на пленэре моих учеников</vt:lpstr>
      <vt:lpstr>Презентация PowerPoint</vt:lpstr>
      <vt:lpstr>Презентация PowerPoint</vt:lpstr>
      <vt:lpstr>Презентация PowerPoint</vt:lpstr>
      <vt:lpstr>Презентация PowerPoint</vt:lpstr>
      <vt:lpstr>Спасибо за внимание</vt:lpstr>
      <vt:lpstr>Список литературы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Пленэр</dc:title>
  <dc:creator>User</dc:creator>
  <cp:lastModifiedBy>User</cp:lastModifiedBy>
  <cp:revision>51</cp:revision>
  <dcterms:created xsi:type="dcterms:W3CDTF">2022-06-03T15:18:43Z</dcterms:created>
  <dcterms:modified xsi:type="dcterms:W3CDTF">2022-11-02T10:30:29Z</dcterms:modified>
</cp:coreProperties>
</file>