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63" r:id="rId6"/>
    <p:sldId id="265" r:id="rId7"/>
    <p:sldId id="259" r:id="rId8"/>
    <p:sldId id="260" r:id="rId9"/>
    <p:sldId id="262" r:id="rId10"/>
    <p:sldId id="264" r:id="rId11"/>
    <p:sldId id="266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46" d="100"/>
          <a:sy n="46" d="100"/>
        </p:scale>
        <p:origin x="7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D88B49-95D5-4F05-B7D2-B42B1C72178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30CAC71C-4366-A34E-BE76-49A0CD9F7D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E0F44F6-7B9A-2B5C-EADB-23BF4C57A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190D1E-D6CA-2F2C-9CEF-70E01AA65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67EE25-69AF-27FC-3171-0C57044E4C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26203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41AC4-6874-9FCD-A603-1D81871038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B06489-8BC9-F815-F0B0-C87E8F648FD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B52ED5E-B2AA-D8BD-BE54-FD1B12B35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EAED210-F473-AA7F-BA5B-CC8B98EC8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8181B-14A0-B680-F30C-5BBB88CC64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907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8E42ACB-123D-F83A-C6CC-EE3F831D46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8EF6AAA-65F5-E8DA-A696-0B2646663B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81861A8-F9F7-C4B2-8430-93E77D5C3B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E0F410-2E68-7CAF-588A-A09EFBB210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5301D0C-47E5-4203-EBEF-9D817F252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70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2B0271B-3191-8F0A-8EC6-454CB369FC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5477F5-C04B-3096-87CD-0614DA0C6B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8C8117B-3BC0-D14B-3C97-123D692B9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407321-340C-4073-99A0-9EF8E211A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5862FE-91DB-C6C4-15E7-8680A948FC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32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C08B2E-CA8A-B623-250B-3C09A6EE6F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8B6381C-1BB5-667C-7568-3752D90DB7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C5EA285-E632-8623-EBEC-3612C9C7BE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909B06D-0189-A173-F0AC-FCFB8097EC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B56AB86-D242-0130-C322-4517F99ED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345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3C1BBDC-D068-E593-4822-EF2A1B2E27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255C2D-8429-E01B-471D-F1724A63E74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42391A6-E69A-CBC2-3590-CEE3B1003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F42E338-EA81-B573-A4BF-95BEFE8FD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93F190-A322-197A-D455-BF22C31F33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9770C3-71B8-4A38-F90B-B43B31713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5748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722B60F-26AE-D70E-2F14-01167550EC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CFEE764-1004-3D20-FB8E-107A8C0782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1223F46A-4D63-CEE7-16AA-827A1AFAD9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2858FD4-D020-C0C6-FE7A-FA6646B3E9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22268AA-2CFB-E8C3-6DCE-19BA18DBB5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5E4C0143-B7EC-5E31-01CD-BB63A007F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88DB7FF2-9B64-B1A5-BFDE-E69A9D9ED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B56B26F-3F5D-C582-A1C1-C3AEF5240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9426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90CC91-CE3B-8415-1149-1B2B82965C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499DDCC-92B9-3156-FC9B-C6240768B9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1B981DB-FC3A-F4C3-3CD0-944B61B0D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1F15A63-A9A9-5059-CBF1-68BA026E8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1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FF424E-00F6-9500-A366-8FCF523DE7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BE9FDF8-56CE-22AB-4753-3B52334125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DB1CD49-0EC4-C3D1-A60F-61AB56B75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94832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74D1CF-79A1-DACD-4CB6-6009B7755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EA43700-31B5-1B87-2686-3CE6F06F7D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057260C-373D-B7FF-82A4-12BE117F54A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A282C23-612E-1126-D18F-47F01DD13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A6475DE-D56C-1A91-8B5A-CE99C434D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721F2A-F1FD-C200-CF22-F511456750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26477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BE6301-2E0E-5C1D-EF23-103F0FE31E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6CFD30D-8405-14AB-9F18-BA95BA03E8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A3996AE-3FE1-CE29-C66B-EBE7C1084D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601748B-07B6-17D9-2AB5-D7C61C8F4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C681E0-F315-6CD3-AEFF-65F0CFB128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D7D39F0-CB62-5FD8-6F2B-CC971D753B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1342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5FBEFC-70C0-1479-13F6-E0C51EDE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6AEAA72-4661-879C-AE20-69DEDE6E1C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30069B-FC18-84B8-598B-9B21B92AC0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3AE60-9E96-4965-94A8-53CF22F454F4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9A1D1C0-E838-882B-82D1-766F83A7A10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DAAA15-70AB-E1BD-796E-17541C73D6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4CFE86-E00E-480C-A9B4-9B4B6C46797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9574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yandex.ru/video/preview/?text=%D0%A1%D0%BA%D0%B0%D0%B7%D0%BA%D0%B0%20%D0%B3%D0%BB%D0%B0%D1%81%D0%BD%D1%8B%D0%B5%20%D0%B8%20%D1%81%D0%BE%D0%B3%D0%BB%D0%B0%D1%81%D0%BD%D1%8B%D0%B5%20%D0%B7%D0%B2%D1%83%D0%BA%D0%B8%20-%20%D0%BF%D0%BE%D0%B8%D1%81%D0%BA%20%D0%AF%D0%BD%D0%B4%D0%B5%D0%BA%D1%81%D0%B0%20%D0%BF%D0%BE%20%D0%B2%D0%B8%D0%B4%D0%B5%D0%BE%20(yandex.ru)&amp;path=yandex_search&amp;parent-reqid=1661102260953592-18164930310479020485-vla1-1487-vla-l7-balancer-8080-BAL-5537&amp;from_type=vast&amp;filmId=17129997675542779597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s://yandex.ru/video/preview/?text=%D1%84%D0%B8%D0%B7%D0%BC%D0%B8%D0%BD%D1%83%D1%82%D0%BA%D0%B0%20%D0%B4%D0%BB%D1%8F%20%D0%B4%D0%B5%D1%82%D0%B5%D0%B9%20%D1%81%20%D0%B4%D0%B2%D0%B8%D0%B6%D0%B5%D0%BD%D0%B8%D1%8F%D0%BC%D0%B8%20%D0%B8%20%D0%BC%D1%83%D0%B7%D1%8B%D0%BA%D0%BE%D0%B9%20%D0%BA%D1%80%D0%B0%D0%B1&amp;path=yandex_search&amp;parent-reqid=1661095289615614-3809787904070519224-sas3-0686-21f-sas-l7-balancer-8080-BAL-2532&amp;from_type=vast&amp;filmId=8671201348082537859" TargetMode="Externa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788F381-45D4-D202-01A2-8EA38929C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rgbClr val="000000"/>
                </a:solidFill>
                <a:latin typeface="LiberationSerif"/>
              </a:rPr>
              <a:t>Звукландия</a:t>
            </a:r>
            <a:r>
              <a:rPr lang="ru-RU" dirty="0" smtClean="0">
                <a:solidFill>
                  <a:srgbClr val="000000"/>
                </a:solidFill>
                <a:latin typeface="LiberationSerif"/>
              </a:rPr>
              <a:t> - волшебная страна.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4BCB44F9-D05A-B35A-F133-70F98149D7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203575"/>
          </a:xfrm>
        </p:spPr>
        <p:txBody>
          <a:bodyPr/>
          <a:lstStyle/>
          <a:p>
            <a:pPr algn="ctr"/>
            <a:r>
              <a:rPr lang="ru-RU" sz="4400" dirty="0" smtClean="0"/>
              <a:t>Подготовила: </a:t>
            </a:r>
            <a:r>
              <a:rPr lang="ru-RU" sz="4400" dirty="0" err="1" smtClean="0"/>
              <a:t>Сулягина</a:t>
            </a:r>
            <a:r>
              <a:rPr lang="ru-RU" sz="4400" dirty="0" smtClean="0"/>
              <a:t> Юлия Юрьевна</a:t>
            </a:r>
          </a:p>
          <a:p>
            <a:pPr algn="ctr"/>
            <a:r>
              <a:rPr lang="ru-RU" sz="4400" dirty="0" smtClean="0"/>
              <a:t>Воспитатель группы продленного дня </a:t>
            </a:r>
          </a:p>
          <a:p>
            <a:pPr algn="ctr"/>
            <a:r>
              <a:rPr lang="ru-RU" sz="4400" dirty="0" smtClean="0"/>
              <a:t>ГБОУ № 444 Фрунзенского района </a:t>
            </a:r>
          </a:p>
          <a:p>
            <a:pPr algn="ctr"/>
            <a:r>
              <a:rPr lang="ru-RU" sz="4400" dirty="0" smtClean="0"/>
              <a:t>Г.Санкт-Петербург</a:t>
            </a:r>
            <a:r>
              <a:rPr lang="ru-RU" dirty="0" smtClean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2701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E6F40-ADE5-9FFE-839C-4C7E729F8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419"/>
          </a:xfrm>
        </p:spPr>
        <p:txBody>
          <a:bodyPr>
            <a:normAutofit fontScale="90000"/>
          </a:bodyPr>
          <a:lstStyle/>
          <a:p>
            <a:r>
              <a:rPr lang="ru-RU" dirty="0"/>
              <a:t>Итоги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751820-B352-22CD-8D93-E2683001DD4E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Итак ребята подведем итоги:</a:t>
            </a:r>
          </a:p>
          <a:p>
            <a:r>
              <a:rPr lang="ru-RU" dirty="0"/>
              <a:t>Как называется наука изучающая звуки? </a:t>
            </a:r>
          </a:p>
          <a:p>
            <a:r>
              <a:rPr lang="ru-RU" dirty="0"/>
              <a:t>Какие бывают звуки?</a:t>
            </a:r>
          </a:p>
          <a:p>
            <a:r>
              <a:rPr lang="ru-RU" dirty="0"/>
              <a:t>Как отличить согласный звук от гласного?</a:t>
            </a:r>
          </a:p>
          <a:p>
            <a:r>
              <a:rPr lang="ru-RU" dirty="0"/>
              <a:t>Чем отличаются звуки от букв?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0E40E7F-A544-5653-06F9-065D2DE5A449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71607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46E19F-1291-4490-F590-420D78F471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1419"/>
          </a:xfrm>
        </p:spPr>
        <p:txBody>
          <a:bodyPr>
            <a:normAutofit fontScale="90000"/>
          </a:bodyPr>
          <a:lstStyle/>
          <a:p>
            <a:r>
              <a:rPr lang="ru-RU" b="1" i="0" dirty="0">
                <a:solidFill>
                  <a:srgbClr val="FF0000"/>
                </a:solidFill>
                <a:effectLst/>
                <a:latin typeface="LiberationSerif"/>
              </a:rPr>
              <a:t>Рисование полуовалов и кругов .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4C762197-8F65-B35D-351E-75064BB32B1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0391" y="1825625"/>
            <a:ext cx="355721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F208AD82-F5C3-048B-ED68-7219C37CE353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8241" y="1825625"/>
            <a:ext cx="5565559" cy="4351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77457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4AA028-3547-BED3-B63A-981F77A51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04887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Самоопределение к деятельности.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7CEAA96-9805-3285-DE58-C5027AB103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118586"/>
            <a:ext cx="5181600" cy="5058377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Здравствуйте ребята, сегодня мы с Вами совершим невероятное путешествие в страну </a:t>
            </a:r>
            <a:r>
              <a:rPr lang="ru-RU" dirty="0" err="1"/>
              <a:t>Звукландию</a:t>
            </a:r>
            <a:r>
              <a:rPr lang="ru-RU" dirty="0"/>
              <a:t>!</a:t>
            </a:r>
          </a:p>
          <a:p>
            <a:r>
              <a:rPr lang="ru-RU" dirty="0"/>
              <a:t>Это очень непростая страна, она очень похожа на страну Букв, но мало кто знает, что необычного скрывается за каждой буквой!</a:t>
            </a:r>
          </a:p>
          <a:p>
            <a:r>
              <a:rPr lang="ru-RU" dirty="0"/>
              <a:t>Ребята, а как Вы думаете, что же скрывается за каждой буквой?</a:t>
            </a:r>
          </a:p>
          <a:p>
            <a:r>
              <a:rPr lang="ru-RU" dirty="0"/>
              <a:t>Может быть волшебный стих поможет нам найти ответ на этот вопрос?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56028D74-FCD5-F249-36B2-54B25D2C8D1A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704975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0134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32BE7D-7AE7-5CF8-E445-1556BF31F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02541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Различия между буквой и звуком.</a:t>
            </a:r>
          </a:p>
        </p:txBody>
      </p:sp>
      <p:pic>
        <p:nvPicPr>
          <p:cNvPr id="5124" name="Picture 4">
            <a:extLst>
              <a:ext uri="{FF2B5EF4-FFF2-40B4-BE49-F238E27FC236}">
                <a16:creationId xmlns:a16="http://schemas.microsoft.com/office/drawing/2014/main" id="{CA3B1441-0131-CA31-03D7-B86A7715DE74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367161"/>
            <a:ext cx="5181600" cy="4809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32CE086E-6635-49EF-684C-D67CB1A3BB66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367161"/>
            <a:ext cx="5181600" cy="4714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86910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6ACB541-BF4D-100E-E1BD-AF18353A3A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0" dirty="0">
                <a:solidFill>
                  <a:srgbClr val="FF0000"/>
                </a:solidFill>
                <a:effectLst/>
                <a:latin typeface="LiberationSerif"/>
              </a:rPr>
              <a:t>Звуки речи.</a:t>
            </a:r>
            <a:endParaRPr lang="ru-RU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46544600-E520-3AEE-42E2-22C98A449F6D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8CFDF88F-5433-E60E-A154-7411F315661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2054815"/>
            <a:ext cx="5181600" cy="3892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78686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0C8BD225-43A1-D28D-F579-FD74712EE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13764"/>
          </a:xfrm>
        </p:spPr>
        <p:txBody>
          <a:bodyPr>
            <a:noAutofit/>
          </a:bodyPr>
          <a:lstStyle/>
          <a:p>
            <a:r>
              <a:rPr lang="ru-RU" sz="1050">
                <a:hlinkClick r:id="rId2"/>
              </a:rPr>
              <a:t>Сказка-игра "Гласные и согласные звуки" - поиск Яндекса по видео (yandex.ru)</a:t>
            </a:r>
            <a:endParaRPr lang="ru-RU" sz="2400" dirty="0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2FF2DA2-D2BC-0A95-DEB8-C1E0C773EF1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005" y="1189608"/>
            <a:ext cx="9171486" cy="530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64576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E1D267-FCFA-7A8E-5799-6D7848881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Физкультминутка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D400FC-84AB-4F39-7AF6-723DFA337E12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/>
              <a:t>Ребята мы с Вами хорошо потрудились и сейчас   мы немножко отдохнем с веселым </a:t>
            </a:r>
          </a:p>
          <a:p>
            <a:r>
              <a:rPr lang="ru-RU" dirty="0"/>
              <a:t>Капитаном Крабом!</a:t>
            </a:r>
          </a:p>
          <a:p>
            <a:r>
              <a:rPr lang="ru-RU" dirty="0">
                <a:hlinkClick r:id="rId2"/>
              </a:rPr>
              <a:t>Капитан Краб: "Делай так!" (</a:t>
            </a:r>
            <a:r>
              <a:rPr lang="ru-RU" dirty="0" err="1">
                <a:hlinkClick r:id="rId2"/>
              </a:rPr>
              <a:t>Физминутка</a:t>
            </a:r>
            <a:r>
              <a:rPr lang="ru-RU" dirty="0">
                <a:hlinkClick r:id="rId2"/>
              </a:rPr>
              <a:t> для детей) - поиск Яндекса по видео (yandex.ru)</a:t>
            </a:r>
            <a:endParaRPr lang="ru-RU" dirty="0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B55FDF44-30F2-1898-DDBB-40F0B5C6FBA2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690689"/>
            <a:ext cx="5181600" cy="4486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04985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>
            <a:extLst>
              <a:ext uri="{FF2B5EF4-FFF2-40B4-BE49-F238E27FC236}">
                <a16:creationId xmlns:a16="http://schemas.microsoft.com/office/drawing/2014/main" id="{DA2C6D61-56C5-043B-39CB-2D7712E1F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9477"/>
          </a:xfrm>
        </p:spPr>
        <p:txBody>
          <a:bodyPr>
            <a:normAutofit fontScale="90000"/>
          </a:bodyPr>
          <a:lstStyle/>
          <a:p>
            <a:r>
              <a:rPr lang="ru-RU" dirty="0"/>
              <a:t>Почему букв меньше чем звуков?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968B6B04-74A3-095B-FEC7-AC4A8A18538D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5332" y="1100831"/>
            <a:ext cx="8433786" cy="5299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75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311D0A-3B50-8BD9-2A93-AD182BA3FE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7380" y="250825"/>
            <a:ext cx="10515600" cy="108082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FF0000"/>
                </a:solidFill>
              </a:rPr>
              <a:t>Гласные и согласные звуки и как отличить их от букв</a:t>
            </a:r>
            <a:br>
              <a:rPr lang="ru-RU" sz="3600" b="1" dirty="0">
                <a:solidFill>
                  <a:srgbClr val="FF0000"/>
                </a:solidFill>
              </a:rPr>
            </a:br>
            <a:endParaRPr lang="ru-RU" sz="3600" b="1" dirty="0">
              <a:solidFill>
                <a:srgbClr val="FF0000"/>
              </a:solidFill>
            </a:endParaRPr>
          </a:p>
        </p:txBody>
      </p:sp>
      <p:pic>
        <p:nvPicPr>
          <p:cNvPr id="4104" name="Picture 8">
            <a:extLst>
              <a:ext uri="{FF2B5EF4-FFF2-40B4-BE49-F238E27FC236}">
                <a16:creationId xmlns:a16="http://schemas.microsoft.com/office/drawing/2014/main" id="{94DC72FA-09A9-03AD-AE65-BCDC8A3EA6E5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8200" y="2058194"/>
            <a:ext cx="5181600" cy="3886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Объект 9">
            <a:extLst>
              <a:ext uri="{FF2B5EF4-FFF2-40B4-BE49-F238E27FC236}">
                <a16:creationId xmlns:a16="http://schemas.microsoft.com/office/drawing/2014/main" id="{A13F58DE-B759-A8AD-75C4-BCE50C30B3AB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/>
              <a:t>Для того, чтобы не путать звук с буквой нужно понимать что их имена отличаются</a:t>
            </a:r>
          </a:p>
          <a:p>
            <a:r>
              <a:rPr lang="ru-RU" dirty="0"/>
              <a:t>Когда-то давно, один волшебник так запутался в звуках и буквах, что очень разозлился на них и заключил звуки в квадратные скобки. С тех пор у звуков все имена заключены в квадратные скобки их еще называют (транскрипциями) этим они и отличаются от букв!</a:t>
            </a:r>
          </a:p>
          <a:p>
            <a:r>
              <a:rPr lang="ru-RU" dirty="0"/>
              <a:t>Давайте теперь попробуем поработать с табличкой звуков.</a:t>
            </a:r>
          </a:p>
        </p:txBody>
      </p:sp>
    </p:spTree>
    <p:extLst>
      <p:ext uri="{BB962C8B-B14F-4D97-AF65-F5344CB8AC3E}">
        <p14:creationId xmlns:p14="http://schemas.microsoft.com/office/powerpoint/2010/main" val="212798000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2D8159-DDE5-9389-FCCF-43066F555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60498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Буква и ее произношение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092D075B-1D8F-E501-E101-EA82E72E74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004482" y="1296140"/>
            <a:ext cx="4349318" cy="488082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  <a:p>
            <a:r>
              <a:rPr lang="ru-RU" dirty="0"/>
              <a:t>Давайте поработаем с табличкой и запомним имена букв.</a:t>
            </a:r>
          </a:p>
          <a:p>
            <a:r>
              <a:rPr lang="ru-RU" dirty="0"/>
              <a:t>Графическое изображение буквы мы будем писать и в таком же виде буквы будут в наших учебниках и книгах.</a:t>
            </a:r>
          </a:p>
          <a:p>
            <a:endParaRPr lang="ru-RU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22C687A-F7A5-F12A-881E-9DF687BF03D7}"/>
              </a:ext>
            </a:extLst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296141"/>
            <a:ext cx="5334000" cy="4880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31323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302</Words>
  <Application>Microsoft Office PowerPoint</Application>
  <PresentationFormat>Широкоэкранный</PresentationFormat>
  <Paragraphs>33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LiberationSerif</vt:lpstr>
      <vt:lpstr>Тема Office</vt:lpstr>
      <vt:lpstr>Звукландия - волшебная страна.</vt:lpstr>
      <vt:lpstr>Самоопределение к деятельности.</vt:lpstr>
      <vt:lpstr>Различия между буквой и звуком.</vt:lpstr>
      <vt:lpstr>Звуки речи.</vt:lpstr>
      <vt:lpstr>Сказка-игра "Гласные и согласные звуки" - поиск Яндекса по видео (yandex.ru)</vt:lpstr>
      <vt:lpstr>Физкультминутка</vt:lpstr>
      <vt:lpstr>Почему букв меньше чем звуков?</vt:lpstr>
      <vt:lpstr>Гласные и согласные звуки и как отличить их от букв </vt:lpstr>
      <vt:lpstr>Буква и ее произношение</vt:lpstr>
      <vt:lpstr>Итоги</vt:lpstr>
      <vt:lpstr>Рисование полуовалов и кругов 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Звуки речи. Рисование полуовалов и кругов.</dc:title>
  <dc:creator>Елена</dc:creator>
  <cp:lastModifiedBy>Елена Павлова</cp:lastModifiedBy>
  <cp:revision>5</cp:revision>
  <dcterms:created xsi:type="dcterms:W3CDTF">2022-08-21T16:40:43Z</dcterms:created>
  <dcterms:modified xsi:type="dcterms:W3CDTF">2022-11-02T11:21:16Z</dcterms:modified>
</cp:coreProperties>
</file>