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2"/>
  </p:sldMasterIdLst>
  <p:notesMasterIdLst>
    <p:notesMasterId r:id="rId19"/>
  </p:notesMasterIdLst>
  <p:sldIdLst>
    <p:sldId id="256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73" r:id="rId17"/>
    <p:sldId id="268" r:id="rId18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47" autoAdjust="0"/>
  </p:normalViewPr>
  <p:slideViewPr>
    <p:cSldViewPr>
      <p:cViewPr varScale="1">
        <p:scale>
          <a:sx n="91" d="100"/>
          <a:sy n="91" d="100"/>
        </p:scale>
        <p:origin x="58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9D9C842-07D5-4A7B-A359-6EDF2E852E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5394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C26FF5-3B81-44F4-A4C7-4A5AF25F5140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783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30EE8-6E0A-4FF4-953D-B157E72BCB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370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1A8B4-F5F1-4DD0-A16E-EF45339E0E4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525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47E69-E1B5-4432-8673-FB2D35923E3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270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B0B85-6F4D-407E-BFA2-724E20457C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234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CE2B6-EB37-4C57-A408-2FC54DAE75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362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27F2B-03BA-4CC7-A543-F768FC297D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158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9B2AA-65F6-4A1A-8414-D07771D8FF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776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F3B6D-2904-47C7-B249-2CF2FE93BC4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743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3C72E-D820-44CB-8E6A-D2CB2BE50A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703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E2B8F-CA4E-4474-BBF9-B66B1764A7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003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1616-1B5E-4E16-A947-0EFB3353E3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654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0790">
              <a:schemeClr val="accent1"/>
            </a:gs>
            <a:gs pos="37000">
              <a:srgbClr val="BCC2CA"/>
            </a:gs>
            <a:gs pos="18000">
              <a:srgbClr val="B3B2B5"/>
            </a:gs>
            <a:gs pos="0">
              <a:schemeClr val="bg2">
                <a:lumMod val="7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73F88E-B336-4126-A471-BCB45DA9A3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806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files.utinet.ru/photo/ic92fb82ykuh.jpg" TargetMode="External"/><Relationship Id="rId7" Type="http://schemas.openxmlformats.org/officeDocument/2006/relationships/hyperlink" Target="http://www.dom43.ru/pictures/news10/11042014_a10.jpg" TargetMode="External"/><Relationship Id="rId2" Type="http://schemas.openxmlformats.org/officeDocument/2006/relationships/hyperlink" Target="http://player.myshared.ru/999666/data/images/img22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studiohm.ru/images/products/235_image1_476x570.jpg" TargetMode="External"/><Relationship Id="rId5" Type="http://schemas.openxmlformats.org/officeDocument/2006/relationships/hyperlink" Target="http://dymka.teploruk.ru/i/resize/?c" TargetMode="External"/><Relationship Id="rId4" Type="http://schemas.openxmlformats.org/officeDocument/2006/relationships/hyperlink" Target="http://muza.ucoz.net/_ph/24/176557381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91681" y="4275861"/>
            <a:ext cx="7235164" cy="2262781"/>
          </a:xfrm>
        </p:spPr>
        <p:txBody>
          <a:bodyPr>
            <a:normAutofit/>
          </a:bodyPr>
          <a:lstStyle/>
          <a:p>
            <a:pPr algn="r"/>
            <a:r>
              <a:rPr lang="ru-RU" sz="2800" dirty="0" smtClean="0"/>
              <a:t>Выполнила </a:t>
            </a:r>
            <a:br>
              <a:rPr lang="ru-RU" sz="2800" dirty="0" smtClean="0"/>
            </a:br>
            <a:r>
              <a:rPr lang="ru-RU" sz="2800" dirty="0" smtClean="0"/>
              <a:t>Ченцова Ирина Валентиновна</a:t>
            </a:r>
            <a:br>
              <a:rPr lang="ru-RU" sz="2800" dirty="0" smtClean="0"/>
            </a:br>
            <a:r>
              <a:rPr lang="ru-RU" sz="2800" dirty="0" smtClean="0"/>
              <a:t>Воспитатель группы продленного дня</a:t>
            </a:r>
            <a:br>
              <a:rPr lang="ru-RU" sz="2800" dirty="0" smtClean="0"/>
            </a:br>
            <a:r>
              <a:rPr lang="ru-RU" sz="2800" dirty="0" smtClean="0"/>
              <a:t>ГБОУ СОШ №283</a:t>
            </a:r>
            <a:br>
              <a:rPr lang="ru-RU" sz="2800" dirty="0" smtClean="0"/>
            </a:br>
            <a:r>
              <a:rPr lang="ru-RU" sz="2800" dirty="0" smtClean="0"/>
              <a:t>Кировского района</a:t>
            </a:r>
            <a:endParaRPr lang="en-US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637459" y="548680"/>
            <a:ext cx="7750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Гжельская посуда</a:t>
            </a:r>
            <a:endParaRPr lang="ru-RU" sz="3200" b="1" dirty="0" smtClean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129581"/>
            <a:ext cx="4680520" cy="3120347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332656"/>
            <a:ext cx="40328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F0"/>
                </a:solidFill>
              </a:rPr>
              <a:t>Основные элементы Хохломы</a:t>
            </a:r>
            <a:endParaRPr lang="ru-RU" sz="2400" b="1" dirty="0">
              <a:solidFill>
                <a:srgbClr val="00B0F0"/>
              </a:solidFill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2339752" y="1163653"/>
            <a:ext cx="936104" cy="68117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827584" y="1826151"/>
            <a:ext cx="25929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Красные ягоды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Рябины и земляники</a:t>
            </a:r>
            <a:endParaRPr lang="ru-RU" b="1" dirty="0">
              <a:solidFill>
                <a:srgbClr val="002060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4644008" y="1181073"/>
            <a:ext cx="0" cy="81357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912382" y="1154942"/>
            <a:ext cx="792088" cy="66249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792493" y="2012070"/>
            <a:ext cx="1836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Цветы и ветки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08426" y="1844824"/>
            <a:ext cx="2549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Птицы, рыбы, звери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490" y="3148010"/>
            <a:ext cx="4560664" cy="223845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2380" y="3068960"/>
            <a:ext cx="2692529" cy="289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40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03848" y="404664"/>
            <a:ext cx="31691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Хохломская посуда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699792" y="980728"/>
            <a:ext cx="792088" cy="50405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580112" y="980728"/>
            <a:ext cx="792873" cy="50405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051720" y="1628800"/>
            <a:ext cx="1823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Ковши, блюда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62180" y="1599183"/>
            <a:ext cx="1747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Ложки, чашки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0" name="Правая фигурная скобка 9"/>
          <p:cNvSpPr/>
          <p:nvPr/>
        </p:nvSpPr>
        <p:spPr>
          <a:xfrm rot="5400000">
            <a:off x="4581919" y="1176427"/>
            <a:ext cx="576064" cy="2160240"/>
          </a:xfrm>
          <a:prstGeom prst="righ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095836" y="2688594"/>
            <a:ext cx="4004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Делают (точат) из сырого дерева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066" y="3778005"/>
            <a:ext cx="2311770" cy="231177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1611" y="3271391"/>
            <a:ext cx="2009015" cy="120540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168" y="4563530"/>
            <a:ext cx="2828925" cy="161925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4099" y="4985936"/>
            <a:ext cx="2090896" cy="156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849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 animBg="1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476672"/>
            <a:ext cx="44841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Виды орнаментов Хохломы</a:t>
            </a:r>
            <a:endParaRPr lang="ru-RU" sz="2400" b="1" dirty="0">
              <a:solidFill>
                <a:srgbClr val="7030A0"/>
              </a:solidFill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1619672" y="1124744"/>
            <a:ext cx="720080" cy="50405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4355976" y="1052736"/>
            <a:ext cx="0" cy="64807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6444208" y="1052736"/>
            <a:ext cx="648072" cy="50405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043608" y="1815207"/>
            <a:ext cx="193425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«Пряник» (</a:t>
            </a:r>
            <a:r>
              <a:rPr lang="ru-RU" dirty="0" smtClean="0">
                <a:solidFill>
                  <a:srgbClr val="002060"/>
                </a:solidFill>
              </a:rPr>
              <a:t>квадрат или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ромб, украшенный</a:t>
            </a:r>
          </a:p>
          <a:p>
            <a:r>
              <a:rPr lang="ru-RU" dirty="0">
                <a:solidFill>
                  <a:srgbClr val="002060"/>
                </a:solidFill>
              </a:rPr>
              <a:t>т</a:t>
            </a:r>
            <a:r>
              <a:rPr lang="ru-RU" dirty="0" smtClean="0">
                <a:solidFill>
                  <a:srgbClr val="002060"/>
                </a:solidFill>
              </a:rPr>
              <a:t>равкой, ягодами или </a:t>
            </a:r>
          </a:p>
          <a:p>
            <a:r>
              <a:rPr lang="ru-RU" dirty="0">
                <a:solidFill>
                  <a:srgbClr val="002060"/>
                </a:solidFill>
              </a:rPr>
              <a:t>ц</a:t>
            </a:r>
            <a:r>
              <a:rPr lang="ru-RU" dirty="0" smtClean="0">
                <a:solidFill>
                  <a:srgbClr val="002060"/>
                </a:solidFill>
              </a:rPr>
              <a:t>ветами.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20968" y="1815207"/>
            <a:ext cx="19216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«Травка»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(узор из мелких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или крупных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травинок)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50414" y="1700808"/>
            <a:ext cx="246830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«Кудрина»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(листья и цветы</a:t>
            </a:r>
          </a:p>
          <a:p>
            <a:r>
              <a:rPr lang="ru-RU" dirty="0">
                <a:solidFill>
                  <a:srgbClr val="002060"/>
                </a:solidFill>
              </a:rPr>
              <a:t>в</a:t>
            </a:r>
            <a:r>
              <a:rPr lang="ru-RU" dirty="0" smtClean="0">
                <a:solidFill>
                  <a:srgbClr val="002060"/>
                </a:solidFill>
              </a:rPr>
              <a:t> виде золотых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завитков на красном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или чёрном фоне»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4000837"/>
            <a:ext cx="2010799" cy="268106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872" y="3356992"/>
            <a:ext cx="2919778" cy="243314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2158" y="3869978"/>
            <a:ext cx="1936369" cy="267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0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404664"/>
            <a:ext cx="6482680" cy="86067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Дымковская игрушка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265338"/>
            <a:ext cx="7704856" cy="4971974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Дымковская игрушка </a:t>
            </a:r>
            <a:r>
              <a:rPr lang="ru-RU" dirty="0"/>
              <a:t> </a:t>
            </a:r>
            <a:r>
              <a:rPr lang="ru-RU" dirty="0" smtClean="0">
                <a:solidFill>
                  <a:srgbClr val="002060"/>
                </a:solidFill>
              </a:rPr>
              <a:t>- русский народный глиняный художественный промысел, возникший в местечке Дымково около города Вятка около 400 лет назад. Возникновение связано с весенним праздником  Свистунья, к которому женщины и девочки лепили свистульки в виде коней, баранов, уток, козлов. Для изготовления использовалась ярко – красная глина, смешанная с коричневым речным песком.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3750964"/>
            <a:ext cx="2430270" cy="24724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112" y="3693951"/>
            <a:ext cx="2702455" cy="2529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81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260648"/>
            <a:ext cx="34562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Сюжеты для игрушек</a:t>
            </a:r>
            <a:endParaRPr lang="ru-RU" sz="2400" b="1" dirty="0">
              <a:solidFill>
                <a:srgbClr val="002060"/>
              </a:solidFill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2195736" y="722313"/>
            <a:ext cx="648072" cy="25841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3707904" y="722313"/>
            <a:ext cx="0" cy="61845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932040" y="722313"/>
            <a:ext cx="0" cy="61845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084168" y="722313"/>
            <a:ext cx="0" cy="61845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732122" y="620688"/>
            <a:ext cx="648190" cy="41085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356926" y="1031540"/>
            <a:ext cx="12827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Няньки с 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детьми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9649" y="1330879"/>
            <a:ext cx="13329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Бараны с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золотыми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рогами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54423" y="1479267"/>
            <a:ext cx="15552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Индюшки и 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петухи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86991" y="1479267"/>
            <a:ext cx="914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Олени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56217" y="1248434"/>
            <a:ext cx="14201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Молодые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люди, 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барыни,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скоморохи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7810" y="3241569"/>
            <a:ext cx="1698604" cy="2034043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815" y="2402577"/>
            <a:ext cx="1958687" cy="235875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1605" y="2402577"/>
            <a:ext cx="1786120" cy="193411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3157" y="4965018"/>
            <a:ext cx="1778948" cy="170779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48668" y="4588188"/>
            <a:ext cx="1535500" cy="2121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14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404664"/>
            <a:ext cx="51055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Элементы дымковской росписи</a:t>
            </a:r>
            <a:endParaRPr lang="ru-RU" sz="2400" b="1" dirty="0">
              <a:solidFill>
                <a:srgbClr val="7030A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907704" y="866329"/>
            <a:ext cx="720080" cy="33042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3923928" y="866329"/>
            <a:ext cx="0" cy="69046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652120" y="866329"/>
            <a:ext cx="0" cy="61845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7170351" y="866329"/>
            <a:ext cx="576064" cy="34523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331640" y="1556792"/>
            <a:ext cx="13989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Сочетание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кругов,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ромбы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59832" y="1556792"/>
            <a:ext cx="15462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Волнистые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и прямые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линии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16717" y="1556792"/>
            <a:ext cx="11352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Зигзаги,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клетки,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точки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89614" y="1327994"/>
            <a:ext cx="203029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Используются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яркие цвета,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строгий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геометрический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орнамент</a:t>
            </a:r>
          </a:p>
          <a:p>
            <a:endParaRPr lang="ru-RU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523" y="3246379"/>
            <a:ext cx="1947985" cy="215645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2856" y="3789040"/>
            <a:ext cx="3126465" cy="239827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2850" y="3112698"/>
            <a:ext cx="2091066" cy="2829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717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548680"/>
            <a:ext cx="6624736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player.myshared.ru/999666/data/images/img22.jpg</a:t>
            </a:r>
            <a:endParaRPr lang="ru-RU" dirty="0" smtClean="0"/>
          </a:p>
          <a:p>
            <a:endParaRPr lang="ru-RU" dirty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files.utinet.ru/photo/ic92fb82ykuh.jpg</a:t>
            </a:r>
            <a:endParaRPr lang="ru-RU" dirty="0" smtClean="0"/>
          </a:p>
          <a:p>
            <a:endParaRPr lang="ru-RU" dirty="0"/>
          </a:p>
          <a:p>
            <a:r>
              <a:rPr lang="en-US" dirty="0">
                <a:hlinkClick r:id="rId4"/>
              </a:rPr>
              <a:t>http://muza.ucoz.net/_</a:t>
            </a:r>
            <a:r>
              <a:rPr lang="en-US" dirty="0" smtClean="0">
                <a:hlinkClick r:id="rId4"/>
              </a:rPr>
              <a:t>ph/24/176557381.jpg</a:t>
            </a:r>
            <a:endParaRPr lang="ru-RU" dirty="0" smtClean="0"/>
          </a:p>
          <a:p>
            <a:endParaRPr lang="ru-RU" dirty="0"/>
          </a:p>
          <a:p>
            <a:r>
              <a:rPr lang="en-US" dirty="0">
                <a:hlinkClick r:id="rId5"/>
              </a:rPr>
              <a:t>http://dymka.teploruk.ru/i/resize/?</a:t>
            </a:r>
            <a:r>
              <a:rPr lang="en-US" dirty="0" smtClean="0">
                <a:hlinkClick r:id="rId5"/>
              </a:rPr>
              <a:t>c</a:t>
            </a:r>
            <a:endParaRPr lang="ru-RU" dirty="0" smtClean="0"/>
          </a:p>
          <a:p>
            <a:endParaRPr lang="ru-RU" dirty="0"/>
          </a:p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www.studiohm.ru/images/products/235_image1_476x570.jpg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www.dom43.ru/pictures/news10/11042014_a10.jpg</a:t>
            </a:r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652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672" y="188640"/>
            <a:ext cx="6589199" cy="936104"/>
          </a:xfrm>
        </p:spPr>
        <p:txBody>
          <a:bodyPr/>
          <a:lstStyle/>
          <a:p>
            <a:pPr algn="ctr"/>
            <a:r>
              <a:rPr lang="ru-RU" b="1" dirty="0" smtClean="0"/>
              <a:t>Гжельская посуда</a:t>
            </a:r>
            <a:endParaRPr lang="en-US" b="1" dirty="0">
              <a:latin typeface="Bernard MT Condensed" panose="02050806060905020404" pitchFamily="18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5796136" y="908720"/>
            <a:ext cx="2738264" cy="3456384"/>
          </a:xfrm>
        </p:spPr>
        <p:txBody>
          <a:bodyPr>
            <a:normAutofit fontScale="70000" lnSpcReduction="20000"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Гжель </a:t>
            </a:r>
            <a:r>
              <a:rPr lang="ru-RU" dirty="0" smtClean="0"/>
              <a:t>– </a:t>
            </a:r>
            <a:r>
              <a:rPr lang="ru-RU" sz="2400" dirty="0" smtClean="0"/>
              <a:t>старинное русское село на берегу реки Гжелки (</a:t>
            </a:r>
            <a:r>
              <a:rPr lang="ru-RU" sz="2400" dirty="0" err="1" smtClean="0"/>
              <a:t>Агжелы</a:t>
            </a:r>
            <a:r>
              <a:rPr lang="ru-RU" sz="2400" dirty="0" smtClean="0"/>
              <a:t>, </a:t>
            </a:r>
            <a:r>
              <a:rPr lang="ru-RU" sz="2400" dirty="0" err="1" smtClean="0"/>
              <a:t>Гжельки</a:t>
            </a:r>
            <a:r>
              <a:rPr lang="ru-RU" sz="2400" dirty="0" smtClean="0"/>
              <a:t>). Считают, что своё название село получило от слова «гжель» – «жечь», «обжечь». С давних пор Гжель славится своей посудой, которую стали изготавливать </a:t>
            </a:r>
            <a:r>
              <a:rPr lang="ru-RU" sz="2400" b="1" dirty="0" smtClean="0">
                <a:solidFill>
                  <a:srgbClr val="FF0000"/>
                </a:solidFill>
              </a:rPr>
              <a:t>гончары</a:t>
            </a:r>
            <a:r>
              <a:rPr lang="ru-RU" sz="2400" dirty="0" smtClean="0"/>
              <a:t> из белой глины – «</a:t>
            </a:r>
            <a:r>
              <a:rPr lang="ru-RU" sz="2400" dirty="0" err="1" smtClean="0"/>
              <a:t>мыловки</a:t>
            </a:r>
            <a:r>
              <a:rPr lang="ru-RU" sz="2400" dirty="0" smtClean="0"/>
              <a:t>», самой лучшей среди других видов глин. Такую посуду делают около 670 лет. </a:t>
            </a:r>
            <a:endParaRPr lang="en-US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8720"/>
            <a:ext cx="5796136" cy="547260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Словарик</a:t>
            </a:r>
            <a:endParaRPr lang="en-US" b="1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1691680" y="1294744"/>
            <a:ext cx="6447969" cy="4942568"/>
          </a:xfrm>
        </p:spPr>
        <p:txBody>
          <a:bodyPr/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Гончар</a:t>
            </a:r>
            <a:r>
              <a:rPr lang="ru-RU" dirty="0" smtClean="0"/>
              <a:t> – </a:t>
            </a:r>
            <a:r>
              <a:rPr lang="ru-RU" sz="2400" dirty="0" smtClean="0"/>
              <a:t>мастер, изготовляющий глиняную посуду, керамику.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2050" name="Picture 2" descr="http://img2.board.com.ua/a/2000136180/wm/2-posuda-keramicheska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356992"/>
            <a:ext cx="4470175" cy="288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01" y="332656"/>
            <a:ext cx="6589199" cy="864096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/>
              <a:t>Особенности гжельской посуды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1720" y="1268760"/>
            <a:ext cx="6300969" cy="5328592"/>
          </a:xfrm>
        </p:spPr>
        <p:txBody>
          <a:bodyPr>
            <a:normAutofit/>
          </a:bodyPr>
          <a:lstStyle/>
          <a:p>
            <a:r>
              <a:rPr lang="ru-RU" dirty="0" smtClean="0"/>
              <a:t>В давние времена гончарам посуду помогали делать дети. Готовое изделие мальчики обливали глазурью, а девочки расписывали. Секреты мастерства передавались из поколения в поколение. Раньше гжель была разноцветной: жёлтой, зелёной, красной.</a:t>
            </a:r>
          </a:p>
          <a:p>
            <a:endParaRPr lang="ru-RU" dirty="0"/>
          </a:p>
        </p:txBody>
      </p:sp>
      <p:pic>
        <p:nvPicPr>
          <p:cNvPr id="3074" name="Picture 2" descr="http://wernisage.ru/sites/default/files/imagecache/product_full/%252Fhome/u19133/wernisage.ru/www/img/photo/507-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501008"/>
            <a:ext cx="1800200" cy="2578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ya-zemlyak.ru/images/photoarhiv/%D0%9F%D1%80%D0%BE%D0%BC%D1%8B%D1%81%D0%BB%D1%8B/%D0%93%D0%B6%D0%B5%D0%BB%D1%8C%D0%98%D1%81%D1%82%D0%BE%D1%80%D0%B8%D1%8F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031" y="3645024"/>
            <a:ext cx="3169100" cy="278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439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2415" y="620688"/>
            <a:ext cx="6591985" cy="1004690"/>
          </a:xfrm>
        </p:spPr>
        <p:txBody>
          <a:bodyPr/>
          <a:lstStyle/>
          <a:p>
            <a:pPr algn="ctr"/>
            <a:r>
              <a:rPr lang="ru-RU" b="1" dirty="0" smtClean="0"/>
              <a:t>Современная гжель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3808" y="1621626"/>
            <a:ext cx="5690592" cy="4903717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 1933 </a:t>
            </a:r>
            <a:r>
              <a:rPr lang="ru-RU" dirty="0" smtClean="0"/>
              <a:t>году художница </a:t>
            </a:r>
            <a:r>
              <a:rPr lang="ru-RU" b="1" dirty="0" smtClean="0">
                <a:solidFill>
                  <a:srgbClr val="FF0000"/>
                </a:solidFill>
              </a:rPr>
              <a:t>Наталья Бессарабова </a:t>
            </a:r>
            <a:r>
              <a:rPr lang="ru-RU" dirty="0" smtClean="0"/>
              <a:t>впервые расписала гжель </a:t>
            </a:r>
            <a:r>
              <a:rPr lang="ru-RU" b="1" dirty="0" smtClean="0">
                <a:solidFill>
                  <a:srgbClr val="FF0000"/>
                </a:solidFill>
              </a:rPr>
              <a:t>синими узорами </a:t>
            </a:r>
            <a:r>
              <a:rPr lang="ru-RU" dirty="0" smtClean="0"/>
              <a:t>на белом фоне. Сейчас у гжельских мастеров насчитывается около </a:t>
            </a:r>
            <a:r>
              <a:rPr lang="ru-RU" b="1" dirty="0" smtClean="0">
                <a:solidFill>
                  <a:srgbClr val="FF0000"/>
                </a:solidFill>
              </a:rPr>
              <a:t>20 оттенков синего </a:t>
            </a:r>
            <a:r>
              <a:rPr lang="ru-RU" dirty="0" smtClean="0"/>
              <a:t>цвета.</a:t>
            </a:r>
          </a:p>
          <a:p>
            <a:endParaRPr lang="ru-RU" dirty="0"/>
          </a:p>
        </p:txBody>
      </p:sp>
      <p:pic>
        <p:nvPicPr>
          <p:cNvPr id="4098" name="Picture 2" descr="http://city23.ru/uploads/iboard/18id75849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212976"/>
            <a:ext cx="271869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bodrova.rusedu.net/gallery/5349/0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823" y="4073484"/>
            <a:ext cx="2376264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83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5856" y="836712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Сюжеты гжели</a:t>
            </a:r>
            <a:endParaRPr lang="ru-RU" sz="3200" b="1" dirty="0">
              <a:solidFill>
                <a:srgbClr val="0070C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065221" y="1556792"/>
            <a:ext cx="1066620" cy="2880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3545886" y="1556792"/>
            <a:ext cx="450050" cy="5760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2" idx="2"/>
          </p:cNvCxnSpPr>
          <p:nvPr/>
        </p:nvCxnSpPr>
        <p:spPr>
          <a:xfrm>
            <a:off x="5040052" y="1421487"/>
            <a:ext cx="0" cy="5673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066167" y="1393116"/>
            <a:ext cx="36004" cy="9034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516216" y="1277471"/>
            <a:ext cx="1152128" cy="2793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256806" y="1973364"/>
            <a:ext cx="11780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Явления </a:t>
            </a:r>
          </a:p>
          <a:p>
            <a:r>
              <a:rPr lang="ru-RU" dirty="0" smtClean="0"/>
              <a:t>природы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786268" y="2132856"/>
            <a:ext cx="13549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Времена </a:t>
            </a:r>
          </a:p>
          <a:p>
            <a:r>
              <a:rPr lang="ru-RU" dirty="0" smtClean="0"/>
              <a:t>года (чаще</a:t>
            </a:r>
          </a:p>
          <a:p>
            <a:r>
              <a:rPr lang="ru-RU" dirty="0" smtClean="0"/>
              <a:t>Зима)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364293" y="2006262"/>
            <a:ext cx="9476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Птицы,</a:t>
            </a:r>
          </a:p>
          <a:p>
            <a:r>
              <a:rPr lang="ru-RU" dirty="0" smtClean="0"/>
              <a:t>звери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5344276" y="2296530"/>
            <a:ext cx="13926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Персонажи</a:t>
            </a:r>
          </a:p>
          <a:p>
            <a:r>
              <a:rPr lang="ru-RU" dirty="0" smtClean="0"/>
              <a:t> сказок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856350" y="1639557"/>
            <a:ext cx="20367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Сценки из жизни </a:t>
            </a:r>
          </a:p>
          <a:p>
            <a:r>
              <a:rPr lang="ru-RU" dirty="0" smtClean="0"/>
              <a:t>города и села</a:t>
            </a:r>
            <a:endParaRPr lang="ru-RU" dirty="0"/>
          </a:p>
        </p:txBody>
      </p:sp>
      <p:pic>
        <p:nvPicPr>
          <p:cNvPr id="5122" name="Picture 2" descr="http://i01.fotocdn.net/s1/8/gallery_m/120/120656/1206562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319" y="4065415"/>
            <a:ext cx="2284423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gorod70.ru/upload/files/04/ea/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957" y="3732781"/>
            <a:ext cx="2372672" cy="2816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vpodarok.ru/uploads/GiftsData/gift_11675/img_11675_lar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276" y="2876675"/>
            <a:ext cx="2832249" cy="237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5472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548680"/>
            <a:ext cx="45725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Элементы гжельских узоров</a:t>
            </a:r>
            <a:endParaRPr lang="ru-RU" sz="2400" b="1" dirty="0">
              <a:solidFill>
                <a:srgbClr val="002060"/>
              </a:solidFill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1331640" y="1124744"/>
            <a:ext cx="1152128" cy="5040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3995936" y="1010345"/>
            <a:ext cx="0" cy="7624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508104" y="1010345"/>
            <a:ext cx="42690" cy="7411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6588224" y="1124744"/>
            <a:ext cx="792088" cy="5040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81144" y="1680483"/>
            <a:ext cx="10663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Штрихи,</a:t>
            </a:r>
          </a:p>
          <a:p>
            <a:r>
              <a:rPr lang="ru-RU" dirty="0"/>
              <a:t>л</a:t>
            </a:r>
            <a:r>
              <a:rPr lang="ru-RU" dirty="0" smtClean="0"/>
              <a:t>инии, </a:t>
            </a:r>
          </a:p>
          <a:p>
            <a:r>
              <a:rPr lang="ru-RU" dirty="0" smtClean="0"/>
              <a:t>точки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3179819" y="1757434"/>
            <a:ext cx="12549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Бордюры 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210873" y="1729711"/>
            <a:ext cx="12375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Цветочки,</a:t>
            </a:r>
          </a:p>
          <a:p>
            <a:r>
              <a:rPr lang="ru-RU" dirty="0" smtClean="0"/>
              <a:t>капельки 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7200382" y="1582503"/>
            <a:ext cx="10839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Мазки с </a:t>
            </a:r>
          </a:p>
          <a:p>
            <a:r>
              <a:rPr lang="ru-RU" dirty="0" smtClean="0"/>
              <a:t>тенью</a:t>
            </a:r>
            <a:endParaRPr lang="ru-RU" dirty="0"/>
          </a:p>
        </p:txBody>
      </p:sp>
      <p:pic>
        <p:nvPicPr>
          <p:cNvPr id="1030" name="Picture 6" descr="http://mmedia.ozon.ru/multimedia/soft_other/10007956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077072"/>
            <a:ext cx="2395461" cy="2395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0.liveinternet.ru/images/attach/c/4/84/2/84002846_3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308" y="2582100"/>
            <a:ext cx="2200356" cy="1602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u-sovenka.ru/images/stories/risovanie/urok-15-gzhel/urok-gzhel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456" y="3618871"/>
            <a:ext cx="2040161" cy="2018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5-bal.ru/pars_docs/refs/29/28742/28742_html_182de7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433948"/>
            <a:ext cx="1392089" cy="225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07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9872" y="404664"/>
            <a:ext cx="29629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Гжельская посуда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2339752" y="980728"/>
            <a:ext cx="1008112" cy="360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139952" y="866329"/>
            <a:ext cx="0" cy="6184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292080" y="866329"/>
            <a:ext cx="0" cy="6184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382799" y="866329"/>
            <a:ext cx="792088" cy="3092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740517" y="1340768"/>
            <a:ext cx="11984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Мелкие и</a:t>
            </a:r>
          </a:p>
          <a:p>
            <a:r>
              <a:rPr lang="ru-RU" dirty="0" smtClean="0"/>
              <a:t> глубокие</a:t>
            </a:r>
          </a:p>
          <a:p>
            <a:r>
              <a:rPr lang="ru-RU" dirty="0" smtClean="0"/>
              <a:t>тарелки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3275856" y="1481006"/>
            <a:ext cx="1261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Столовые</a:t>
            </a:r>
          </a:p>
          <a:p>
            <a:r>
              <a:rPr lang="ru-RU" dirty="0" smtClean="0"/>
              <a:t>сервизы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4919127" y="1568368"/>
            <a:ext cx="1010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Кружки 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586440" y="1340768"/>
            <a:ext cx="1231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Кувшины </a:t>
            </a:r>
            <a:endParaRPr lang="ru-RU" dirty="0"/>
          </a:p>
        </p:txBody>
      </p:sp>
      <p:pic>
        <p:nvPicPr>
          <p:cNvPr id="2050" name="Picture 2" descr="http://900igr.net/datai/izo/Gzhelskaja-rospis/0002-011-CHto-my-khotim-vyjasn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600" y="3114791"/>
            <a:ext cx="214532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m2-tub-ru.yandex.net/i?id=969c6f6a922bd5d1446664adc05c9ab8&amp;n=33&amp;h=17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2042" y="3212976"/>
            <a:ext cx="1771650" cy="161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gzhel.ru/foto/big/816x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894" y="2443733"/>
            <a:ext cx="1582290" cy="2104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img1.liveinternet.ru/images/attach/b/4/103/710/103710947_large_0_6cfcb_25a0fb99_XXX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342" y="4638793"/>
            <a:ext cx="2733476" cy="181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2606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624110"/>
            <a:ext cx="6626696" cy="57264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Хохломская посуда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48022" y="1198458"/>
            <a:ext cx="21686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Хохлома</a:t>
            </a:r>
            <a:endParaRPr lang="ru-RU" sz="3600" b="1" dirty="0">
              <a:solidFill>
                <a:srgbClr val="7030A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699792" y="1844789"/>
            <a:ext cx="1008112" cy="57609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6045550" y="1736767"/>
            <a:ext cx="935124" cy="43208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43200" y="2317701"/>
            <a:ext cx="25202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>Старинный русский промысел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16216" y="2212170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>Деревня в Нижнем Новгороде (17 век)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3553517" y="2066404"/>
            <a:ext cx="288032" cy="1584194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411760" y="3612069"/>
            <a:ext cx="1800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>Декоративная роспись деревянной </a:t>
            </a:r>
            <a:r>
              <a:rPr lang="ru-RU" b="1" dirty="0">
                <a:solidFill>
                  <a:srgbClr val="00B0F0"/>
                </a:solidFill>
              </a:rPr>
              <a:t>п</a:t>
            </a:r>
            <a:r>
              <a:rPr lang="ru-RU" b="1" dirty="0" smtClean="0">
                <a:solidFill>
                  <a:srgbClr val="00B0F0"/>
                </a:solidFill>
              </a:rPr>
              <a:t>осуды и мебели масляными красками.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5653994" y="2021620"/>
            <a:ext cx="337021" cy="1545666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47344" y="3650598"/>
            <a:ext cx="23974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>Используются  зеленый, черный, красный тона на золотистом фоне.</a:t>
            </a:r>
            <a:endParaRPr lang="ru-RU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48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 animBg="1"/>
      <p:bldP spid="12" grpId="0"/>
      <p:bldP spid="13" grpId="0" animBg="1"/>
      <p:bldP spid="1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46A0BF94-1E59-4158-9D8E-D0AC035A758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491</TotalTime>
  <Words>443</Words>
  <Application>Microsoft Office PowerPoint</Application>
  <PresentationFormat>Экран (4:3)</PresentationFormat>
  <Paragraphs>119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Bernard MT Condensed</vt:lpstr>
      <vt:lpstr>Calibri</vt:lpstr>
      <vt:lpstr>Calibri Light</vt:lpstr>
      <vt:lpstr>Тема Office</vt:lpstr>
      <vt:lpstr>Выполнила  Ченцова Ирина Валентиновна Воспитатель группы продленного дня ГБОУ СОШ №283 Кировского района</vt:lpstr>
      <vt:lpstr>Гжельская посуда</vt:lpstr>
      <vt:lpstr>Словарик</vt:lpstr>
      <vt:lpstr>Особенности гжельской посуды</vt:lpstr>
      <vt:lpstr>Современная гжель</vt:lpstr>
      <vt:lpstr>Презентация PowerPoint</vt:lpstr>
      <vt:lpstr>Презентация PowerPoint</vt:lpstr>
      <vt:lpstr>Презентация PowerPoint</vt:lpstr>
      <vt:lpstr>Хохломская посуда</vt:lpstr>
      <vt:lpstr>Презентация PowerPoint</vt:lpstr>
      <vt:lpstr>Презентация PowerPoint</vt:lpstr>
      <vt:lpstr>Презентация PowerPoint</vt:lpstr>
      <vt:lpstr>Дымковская игрушка</vt:lpstr>
      <vt:lpstr>Презентация PowerPoint</vt:lpstr>
      <vt:lpstr>Презентация PowerPoint</vt:lpstr>
      <vt:lpstr>Презентация PowerPoint</vt:lpstr>
    </vt:vector>
  </TitlesOfParts>
  <Manager/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Лилия</dc:creator>
  <cp:keywords/>
  <dc:description/>
  <cp:lastModifiedBy>Ирина Валентиновна</cp:lastModifiedBy>
  <cp:revision>29</cp:revision>
  <dcterms:created xsi:type="dcterms:W3CDTF">2015-08-17T11:17:36Z</dcterms:created>
  <dcterms:modified xsi:type="dcterms:W3CDTF">2022-11-02T11:23:17Z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TC060874521049</vt:lpwstr>
  </property>
</Properties>
</file>