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6" r:id="rId2"/>
    <p:sldId id="300" r:id="rId3"/>
    <p:sldId id="282" r:id="rId4"/>
    <p:sldId id="302" r:id="rId5"/>
    <p:sldId id="318" r:id="rId6"/>
    <p:sldId id="303" r:id="rId7"/>
    <p:sldId id="293" r:id="rId8"/>
    <p:sldId id="305" r:id="rId9"/>
    <p:sldId id="304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9" r:id="rId23"/>
    <p:sldId id="320" r:id="rId24"/>
    <p:sldId id="32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  <c:pt idx="1">
                  <c:v>4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axId val="133683456"/>
        <c:axId val="138874240"/>
      </c:barChart>
      <c:catAx>
        <c:axId val="133683456"/>
        <c:scaling>
          <c:orientation val="minMax"/>
        </c:scaling>
        <c:axPos val="b"/>
        <c:tickLblPos val="nextTo"/>
        <c:crossAx val="138874240"/>
        <c:crosses val="autoZero"/>
        <c:auto val="1"/>
        <c:lblAlgn val="ctr"/>
        <c:lblOffset val="100"/>
      </c:catAx>
      <c:valAx>
        <c:axId val="138874240"/>
        <c:scaling>
          <c:orientation val="minMax"/>
        </c:scaling>
        <c:axPos val="l"/>
        <c:majorGridlines/>
        <c:numFmt formatCode="General" sourceLinked="1"/>
        <c:tickLblPos val="nextTo"/>
        <c:crossAx val="133683456"/>
        <c:crosses val="autoZero"/>
        <c:crossBetween val="between"/>
      </c:valAx>
    </c:plotArea>
    <c:legend>
      <c:legendPos val="r"/>
      <c:legendEntry>
        <c:idx val="1"/>
        <c:delete val="1"/>
      </c:legendEntry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отлично 10</c:v>
                </c:pt>
                <c:pt idx="1">
                  <c:v>хорошо 3</c:v>
                </c:pt>
                <c:pt idx="2">
                  <c:v>неудов. 9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</c:v>
                </c:pt>
                <c:pt idx="1">
                  <c:v>14</c:v>
                </c:pt>
                <c:pt idx="2">
                  <c:v>41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отлично 10</c:v>
                </c:pt>
                <c:pt idx="1">
                  <c:v>хорошо 3</c:v>
                </c:pt>
                <c:pt idx="2">
                  <c:v>неудов. 9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отлично 10</c:v>
                </c:pt>
                <c:pt idx="1">
                  <c:v>хорошо 3</c:v>
                </c:pt>
                <c:pt idx="2">
                  <c:v>неудов. 9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138593408"/>
        <c:axId val="138594944"/>
        <c:axId val="136974336"/>
      </c:bar3DChart>
      <c:catAx>
        <c:axId val="138593408"/>
        <c:scaling>
          <c:orientation val="minMax"/>
        </c:scaling>
        <c:axPos val="b"/>
        <c:tickLblPos val="nextTo"/>
        <c:crossAx val="138594944"/>
        <c:crosses val="autoZero"/>
        <c:auto val="1"/>
        <c:lblAlgn val="ctr"/>
        <c:lblOffset val="100"/>
      </c:catAx>
      <c:valAx>
        <c:axId val="138594944"/>
        <c:scaling>
          <c:orientation val="minMax"/>
        </c:scaling>
        <c:axPos val="l"/>
        <c:majorGridlines/>
        <c:numFmt formatCode="General" sourceLinked="1"/>
        <c:tickLblPos val="nextTo"/>
        <c:crossAx val="138593408"/>
        <c:crosses val="autoZero"/>
        <c:crossBetween val="between"/>
      </c:valAx>
      <c:serAx>
        <c:axId val="136974336"/>
        <c:scaling>
          <c:orientation val="minMax"/>
        </c:scaling>
        <c:delete val="1"/>
        <c:axPos val="b"/>
        <c:tickLblPos val="none"/>
        <c:crossAx val="138594944"/>
        <c:crosses val="autoZero"/>
      </c:ser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учащиеся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"4"</c:v>
                </c:pt>
                <c:pt idx="1">
                  <c:v>"3"</c:v>
                </c:pt>
                <c:pt idx="2">
                  <c:v>"2"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</c:v>
                </c:pt>
                <c:pt idx="1">
                  <c:v>14</c:v>
                </c:pt>
                <c:pt idx="2">
                  <c:v>1</c:v>
                </c:pt>
              </c:numCache>
            </c:numRef>
          </c:val>
        </c:ser>
        <c:axId val="149312256"/>
        <c:axId val="149313792"/>
      </c:barChart>
      <c:catAx>
        <c:axId val="149312256"/>
        <c:scaling>
          <c:orientation val="minMax"/>
        </c:scaling>
        <c:axPos val="b"/>
        <c:tickLblPos val="nextTo"/>
        <c:crossAx val="149313792"/>
        <c:crosses val="autoZero"/>
        <c:auto val="1"/>
        <c:lblAlgn val="ctr"/>
        <c:lblOffset val="100"/>
      </c:catAx>
      <c:valAx>
        <c:axId val="149313792"/>
        <c:scaling>
          <c:orientation val="minMax"/>
        </c:scaling>
        <c:axPos val="l"/>
        <c:majorGridlines/>
        <c:numFmt formatCode="General" sourceLinked="1"/>
        <c:tickLblPos val="nextTo"/>
        <c:crossAx val="14931225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учащиеся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12</c:v>
                </c:pt>
                <c:pt idx="2">
                  <c:v>16</c:v>
                </c:pt>
                <c:pt idx="3">
                  <c:v>1</c:v>
                </c:pt>
              </c:numCache>
            </c:numRef>
          </c:val>
        </c:ser>
        <c:axId val="136980736"/>
        <c:axId val="138889856"/>
      </c:barChart>
      <c:catAx>
        <c:axId val="136980736"/>
        <c:scaling>
          <c:orientation val="minMax"/>
        </c:scaling>
        <c:axPos val="b"/>
        <c:tickLblPos val="nextTo"/>
        <c:crossAx val="138889856"/>
        <c:crosses val="autoZero"/>
        <c:auto val="1"/>
        <c:lblAlgn val="ctr"/>
        <c:lblOffset val="100"/>
      </c:catAx>
      <c:valAx>
        <c:axId val="138889856"/>
        <c:scaling>
          <c:orientation val="minMax"/>
        </c:scaling>
        <c:axPos val="l"/>
        <c:majorGridlines/>
        <c:numFmt formatCode="General" sourceLinked="1"/>
        <c:tickLblPos val="nextTo"/>
        <c:crossAx val="13698073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учащиеся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</c:v>
                </c:pt>
                <c:pt idx="1">
                  <c:v>8</c:v>
                </c:pt>
                <c:pt idx="2">
                  <c:v>7</c:v>
                </c:pt>
              </c:numCache>
            </c:numRef>
          </c:val>
        </c:ser>
        <c:axId val="153413504"/>
        <c:axId val="153448448"/>
      </c:barChart>
      <c:catAx>
        <c:axId val="153413504"/>
        <c:scaling>
          <c:orientation val="minMax"/>
        </c:scaling>
        <c:axPos val="b"/>
        <c:tickLblPos val="nextTo"/>
        <c:crossAx val="153448448"/>
        <c:crosses val="autoZero"/>
        <c:auto val="1"/>
        <c:lblAlgn val="ctr"/>
        <c:lblOffset val="100"/>
      </c:catAx>
      <c:valAx>
        <c:axId val="153448448"/>
        <c:scaling>
          <c:orientation val="minMax"/>
        </c:scaling>
        <c:axPos val="l"/>
        <c:majorGridlines/>
        <c:numFmt formatCode="General" sourceLinked="1"/>
        <c:tickLblPos val="nextTo"/>
        <c:crossAx val="15341350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учащиеся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14</c:v>
                </c:pt>
                <c:pt idx="2">
                  <c:v>12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axId val="156161536"/>
        <c:axId val="156163072"/>
      </c:barChart>
      <c:catAx>
        <c:axId val="156161536"/>
        <c:scaling>
          <c:orientation val="minMax"/>
        </c:scaling>
        <c:axPos val="b"/>
        <c:tickLblPos val="nextTo"/>
        <c:crossAx val="156163072"/>
        <c:crosses val="autoZero"/>
        <c:auto val="1"/>
        <c:lblAlgn val="ctr"/>
        <c:lblOffset val="100"/>
      </c:catAx>
      <c:valAx>
        <c:axId val="156163072"/>
        <c:scaling>
          <c:orientation val="minMax"/>
        </c:scaling>
        <c:axPos val="l"/>
        <c:majorGridlines/>
        <c:numFmt formatCode="General" sourceLinked="1"/>
        <c:tickLblPos val="nextTo"/>
        <c:crossAx val="156161536"/>
        <c:crosses val="autoZero"/>
        <c:crossBetween val="between"/>
      </c:valAx>
    </c:plotArea>
    <c:legend>
      <c:legendPos val="r"/>
      <c:legendEntry>
        <c:idx val="1"/>
        <c:delete val="1"/>
      </c:legendEntry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учащиеся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10</c:v>
                </c:pt>
                <c:pt idx="2">
                  <c:v>18</c:v>
                </c:pt>
              </c:numCache>
            </c:numRef>
          </c:val>
        </c:ser>
        <c:axId val="157405184"/>
        <c:axId val="163519104"/>
      </c:barChart>
      <c:catAx>
        <c:axId val="157405184"/>
        <c:scaling>
          <c:orientation val="minMax"/>
        </c:scaling>
        <c:axPos val="b"/>
        <c:tickLblPos val="nextTo"/>
        <c:crossAx val="163519104"/>
        <c:crosses val="autoZero"/>
        <c:auto val="1"/>
        <c:lblAlgn val="ctr"/>
        <c:lblOffset val="100"/>
      </c:catAx>
      <c:valAx>
        <c:axId val="163519104"/>
        <c:scaling>
          <c:orientation val="minMax"/>
        </c:scaling>
        <c:axPos val="l"/>
        <c:majorGridlines/>
        <c:numFmt formatCode="General" sourceLinked="1"/>
        <c:tickLblPos val="nextTo"/>
        <c:crossAx val="15740518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хорошисты</c:v>
                </c:pt>
                <c:pt idx="1">
                  <c:v>с 1 тройкой</c:v>
                </c:pt>
                <c:pt idx="2">
                  <c:v>троечники</c:v>
                </c:pt>
                <c:pt idx="3">
                  <c:v>неуспевающие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</c:v>
                </c:pt>
                <c:pt idx="1">
                  <c:v>3</c:v>
                </c:pt>
                <c:pt idx="2">
                  <c:v>15</c:v>
                </c:pt>
                <c:pt idx="3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хорошисты</c:v>
                </c:pt>
                <c:pt idx="1">
                  <c:v>с 1 тройкой</c:v>
                </c:pt>
                <c:pt idx="2">
                  <c:v>троечники</c:v>
                </c:pt>
                <c:pt idx="3">
                  <c:v>неуспевающие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хорошисты</c:v>
                </c:pt>
                <c:pt idx="1">
                  <c:v>с 1 тройкой</c:v>
                </c:pt>
                <c:pt idx="2">
                  <c:v>троечники</c:v>
                </c:pt>
                <c:pt idx="3">
                  <c:v>неуспевающие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axId val="163574528"/>
        <c:axId val="163576064"/>
      </c:barChart>
      <c:catAx>
        <c:axId val="163574528"/>
        <c:scaling>
          <c:orientation val="minMax"/>
        </c:scaling>
        <c:axPos val="b"/>
        <c:tickLblPos val="nextTo"/>
        <c:crossAx val="163576064"/>
        <c:crosses val="autoZero"/>
        <c:auto val="1"/>
        <c:lblAlgn val="ctr"/>
        <c:lblOffset val="100"/>
      </c:catAx>
      <c:valAx>
        <c:axId val="163576064"/>
        <c:scaling>
          <c:orientation val="minMax"/>
        </c:scaling>
        <c:axPos val="l"/>
        <c:majorGridlines/>
        <c:numFmt formatCode="General" sourceLinked="1"/>
        <c:tickLblPos val="nextTo"/>
        <c:crossAx val="1635745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A625A4-1B84-49A4-96E5-D0A5192DE7F3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0D29AC-C517-4453-B5A5-385C7CB91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4640A05-621C-4EDA-9435-AAD4FC34C46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4AFC462-173F-43A8-9251-03E85BAC2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0A05-621C-4EDA-9435-AAD4FC34C46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C462-173F-43A8-9251-03E85BAC2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0A05-621C-4EDA-9435-AAD4FC34C46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C462-173F-43A8-9251-03E85BAC2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4640A05-621C-4EDA-9435-AAD4FC34C46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4AFC462-173F-43A8-9251-03E85BAC23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4640A05-621C-4EDA-9435-AAD4FC34C46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4AFC462-173F-43A8-9251-03E85BAC2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0A05-621C-4EDA-9435-AAD4FC34C46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C462-173F-43A8-9251-03E85BAC23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0A05-621C-4EDA-9435-AAD4FC34C46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C462-173F-43A8-9251-03E85BAC23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4640A05-621C-4EDA-9435-AAD4FC34C46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4AFC462-173F-43A8-9251-03E85BAC23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0A05-621C-4EDA-9435-AAD4FC34C46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C462-173F-43A8-9251-03E85BAC2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4640A05-621C-4EDA-9435-AAD4FC34C46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4AFC462-173F-43A8-9251-03E85BAC23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4640A05-621C-4EDA-9435-AAD4FC34C46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4AFC462-173F-43A8-9251-03E85BAC23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4640A05-621C-4EDA-9435-AAD4FC34C46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4AFC462-173F-43A8-9251-03E85BAC2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Родительское собрание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2021 -2022 учебный год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836712"/>
            <a:ext cx="7035675" cy="411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80920" cy="9361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cap="none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Итоги 1 четверти по русскому языку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352928" cy="9361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cap="none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5 часов в неделю</a:t>
            </a:r>
            <a:endParaRPr lang="ru-RU" b="1" cap="none" dirty="0">
              <a:ln w="1905"/>
              <a:solidFill>
                <a:schemeClr val="accent6">
                  <a:lumMod val="5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4" name="Picture 2" descr="C:\Users\Lena\Pictures\Saved Pictures\s120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251520" y="1268760"/>
            <a:ext cx="7848872" cy="54314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352928" cy="13010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cap="none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Должны уметь!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7601272" cy="506916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Решать задачи приведение к единице.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Выполнять арифметические действия с многозначными числами.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Сравнивать числа в пределах миллиарда.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Уметь под диктовку записывать многозначные числа. Для этого чётко знать классы и разряды чисел.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Решать уравнения.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Находить площадь и периметр геометрических фигур.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все учащиеся добросовестно выучили таблицу умножения в прошлом году, поэтому при решении примеров или работая у доски возникают проблемы.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352928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cap="none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Итоги 1 четверти по математике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352928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cap="none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4 часа в неделю</a:t>
            </a:r>
            <a:endParaRPr lang="ru-RU" b="1" cap="none" dirty="0">
              <a:ln w="1905">
                <a:solidFill>
                  <a:schemeClr val="accent6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7848872" cy="5346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24936" cy="13010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cap="none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Должны уметь!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Читать с выражением, соблюдая знаки препинания.</a:t>
            </a:r>
          </a:p>
          <a:p>
            <a:r>
              <a:rPr lang="ru-RU" dirty="0" smtClean="0"/>
              <a:t>Пересказывать текст.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8092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cap="none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Итоги 1 четверти по литературному чтению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280920" cy="13010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2 часа в неделю.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00200"/>
            <a:ext cx="7560840" cy="51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424936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cap="none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Итоги 1 четверти по окружающему миру.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352928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2 часа в неделю.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7831517" cy="365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496944" cy="113813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cap="none" dirty="0" smtClean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</a:rPr>
              <a:t>Итоги 1 четверти</a:t>
            </a:r>
            <a:endParaRPr lang="ru-RU" b="1" cap="none" dirty="0">
              <a:ln w="1905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4" name="Picture 2" descr="C:\Users\Lena\Pictures\Saved Pictures\hello_html_m6479b771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50424"/>
            <a:ext cx="6552728" cy="5207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352928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cap="none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Итоги 1 четверти по английскому языку.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24936" cy="13010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Итоги успеваемости класса </a:t>
            </a:r>
            <a:br>
              <a:rPr lang="ru-RU" dirty="0" smtClean="0"/>
            </a:br>
            <a:r>
              <a:rPr lang="ru-RU" dirty="0" smtClean="0"/>
              <a:t>за 1 четверть.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424936" cy="141763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cap="none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Очень важным моментом является</a:t>
            </a:r>
            <a:br>
              <a:rPr lang="ru-RU" b="1" cap="none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b="1" cap="none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выработка привычки к неукоснительному выполнению домашних заданий.</a:t>
            </a:r>
            <a:endParaRPr lang="ru-RU" b="1" cap="none" dirty="0">
              <a:ln w="1905">
                <a:solidFill>
                  <a:schemeClr val="accent6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Какая бы погода ни была</a:t>
            </a:r>
          </a:p>
          <a:p>
            <a:pPr>
              <a:buFont typeface="Wingdings" pitchFamily="2" charset="2"/>
              <a:buChar char="Ø"/>
            </a:pPr>
            <a:r>
              <a:rPr lang="ru-RU" sz="28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Какие бы не шли телепередачи</a:t>
            </a:r>
          </a:p>
          <a:p>
            <a:pPr>
              <a:buFont typeface="Wingdings" pitchFamily="2" charset="2"/>
              <a:buChar char="Ø"/>
            </a:pPr>
            <a:r>
              <a:rPr lang="ru-RU" sz="28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Чей бы день рождения </a:t>
            </a:r>
            <a:r>
              <a:rPr lang="ru-RU" sz="2800" b="1" spc="5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 отмечался</a:t>
            </a:r>
          </a:p>
          <a:p>
            <a:pPr>
              <a:buFont typeface="Wingdings" pitchFamily="2" charset="2"/>
              <a:buChar char="Ø"/>
            </a:pPr>
            <a:endParaRPr lang="ru-RU" sz="28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Уроки должны быть выполнены хорошо!</a:t>
            </a:r>
          </a:p>
          <a:p>
            <a:pPr>
              <a:buFont typeface="Wingdings" pitchFamily="2" charset="2"/>
              <a:buChar char="Ø"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352928" cy="9361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cap="none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ВЕДЕНИЕ ДНЕВНИКОВ В ШКОЛЕ</a:t>
            </a:r>
            <a:endParaRPr lang="ru-RU" b="1" cap="none" dirty="0">
              <a:ln w="1905">
                <a:solidFill>
                  <a:schemeClr val="accent6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268760"/>
            <a:ext cx="7776864" cy="5400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n w="190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Единые требования к их ведению: · записи выполняются аккуратно, разборчиво, грамотно, чернилами синего цвета; · требуется заполнение всех имеющихся разделов (пунктов) данного дневника (начиная с титульного листа);</a:t>
            </a:r>
          </a:p>
          <a:p>
            <a:r>
              <a:rPr lang="ru-RU" b="1" dirty="0" smtClean="0">
                <a:ln w="190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названия месяца и предметов следует писать с маленькой буквы. Допускается сокращенная запись (</a:t>
            </a:r>
            <a:r>
              <a:rPr lang="ru-RU" b="1" dirty="0" err="1" smtClean="0">
                <a:ln w="190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матем</a:t>
            </a:r>
            <a:r>
              <a:rPr lang="ru-RU" b="1" dirty="0" smtClean="0">
                <a:ln w="190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., лит. чт., рус. яз. , </a:t>
            </a:r>
            <a:r>
              <a:rPr lang="ru-RU" b="1" dirty="0" err="1" smtClean="0">
                <a:ln w="190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физ-ра</a:t>
            </a:r>
            <a:r>
              <a:rPr lang="ru-RU" b="1" dirty="0" smtClean="0">
                <a:ln w="190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); </a:t>
            </a:r>
            <a:r>
              <a:rPr lang="ru-RU" b="1" dirty="0" smtClean="0">
                <a:ln w="190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· запись домашнего задания производится в отведенной графе. образец: с.132, упр.453 ; с. 154-155 (пересказ); с. 29, №6, №8 Родители регулярно просматривают дневники и ставят свою подпись.</a:t>
            </a:r>
            <a:endParaRPr lang="ru-RU" dirty="0">
              <a:ln w="190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4365104"/>
            <a:ext cx="7920880" cy="230425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  <a:reflection blurRad="6350" stA="60000" endA="900" endPos="58000" dir="5400000" sy="-100000" algn="bl" rotWithShape="0"/>
                </a:effectLst>
              </a:rPr>
              <a:t>Желаю творческих успехов учащимся и родителям ! </a:t>
            </a:r>
            <a:endParaRPr lang="ru-RU" sz="3600" b="1" dirty="0" smtClean="0">
              <a:ln w="10541" cmpd="sng">
                <a:solidFill>
                  <a:schemeClr val="accent1">
                    <a:lumMod val="75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innerShdw blurRad="63500" dist="50800" dir="10800000">
                  <a:prstClr val="black">
                    <a:alpha val="50000"/>
                  </a:prstClr>
                </a:innerShdw>
                <a:reflection blurRad="6350" stA="60000" endA="900" endPos="58000" dir="5400000" sy="-100000" algn="bl" rotWithShape="0"/>
              </a:effectLst>
            </a:endParaRPr>
          </a:p>
          <a:p>
            <a:pPr algn="ctr">
              <a:buNone/>
            </a:pPr>
            <a:endParaRPr lang="ru-RU" sz="3600" b="1" dirty="0" smtClean="0">
              <a:ln w="10541" cmpd="sng">
                <a:solidFill>
                  <a:schemeClr val="accent1">
                    <a:lumMod val="75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innerShdw blurRad="63500" dist="50800" dir="10800000">
                  <a:prstClr val="black">
                    <a:alpha val="50000"/>
                  </a:prstClr>
                </a:innerShdw>
                <a:reflection blurRad="6350" stA="60000" endA="900" endPos="58000" dir="5400000" sy="-100000" algn="bl" rotWithShape="0"/>
              </a:effectLst>
            </a:endParaRPr>
          </a:p>
          <a:p>
            <a:pPr algn="ctr"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внимание !</a:t>
            </a: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buNone/>
            </a:pPr>
            <a:endParaRPr lang="ru-RU" sz="3600" b="1" dirty="0">
              <a:ln w="10541" cmpd="sng">
                <a:solidFill>
                  <a:schemeClr val="accent1">
                    <a:lumMod val="75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4" name="Picture 2" descr="C:\Users\Lena\Pictures\Saved Pictures\untitledе6к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568952" cy="4342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Lena\Pictures\Saved Pictures\img45ош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84969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496944" cy="11521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cap="none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</a:rPr>
              <a:t>Критерии оценивания техники чтения</a:t>
            </a:r>
            <a:r>
              <a:rPr lang="ru-RU" b="1" cap="none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  <a:endParaRPr lang="ru-RU" b="1" cap="none" dirty="0">
              <a:ln w="1905"/>
              <a:solidFill>
                <a:schemeClr val="accent6">
                  <a:lumMod val="5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79388" y="1600200"/>
          <a:ext cx="8496300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260"/>
                <a:gridCol w="2160240"/>
                <a:gridCol w="1713280"/>
                <a:gridCol w="1699260"/>
                <a:gridCol w="169926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Оценка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 </a:t>
                      </a:r>
                    </a:p>
                    <a:p>
                      <a:pPr algn="ctr"/>
                      <a:r>
                        <a:rPr lang="ru-RU" dirty="0" smtClean="0"/>
                        <a:t>четверть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II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четверть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III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четверть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IV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четверть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«5»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Больше 70 слов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Больше 75 слов</a:t>
                      </a:r>
                    </a:p>
                    <a:p>
                      <a:pPr algn="ctr"/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Больше 85 слов</a:t>
                      </a:r>
                    </a:p>
                    <a:p>
                      <a:pPr algn="ctr"/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Больше 90 слов</a:t>
                      </a:r>
                    </a:p>
                    <a:p>
                      <a:pPr algn="ctr"/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«4»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55 – 70</a:t>
                      </a:r>
                    </a:p>
                    <a:p>
                      <a:pPr algn="ctr"/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60 - 75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70 - 85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75 - 90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«3»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40 - 54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45 - 59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55 - 69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60 - 74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«2»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Меньше </a:t>
                      </a:r>
                    </a:p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40 слов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Меньше</a:t>
                      </a:r>
                    </a:p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45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Меньше</a:t>
                      </a:r>
                    </a:p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55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Меньше</a:t>
                      </a:r>
                    </a:p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60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08912" cy="144016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«5» – 20 ; «4» - 4; «3» -2; «2» – 3.</a:t>
            </a:r>
            <a:b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</a:br>
            <a:endParaRPr lang="ru-RU" sz="36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24936" cy="17281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cap="none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Скорость чтения – критерий, который указывает влияние на уровень успеваемости школьника.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C:\Users\Lena\Pictures\Saved Pictures\boy-reading-book-7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085" y="1916832"/>
            <a:ext cx="8070323" cy="4941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589240"/>
            <a:ext cx="6172200" cy="79251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Lena\Pictures\Saved Pictures\iETSENDB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685725"/>
            <a:ext cx="3997937" cy="3172276"/>
          </a:xfrm>
          <a:prstGeom prst="rect">
            <a:avLst/>
          </a:prstGeom>
          <a:noFill/>
        </p:spPr>
      </p:pic>
      <p:graphicFrame>
        <p:nvGraphicFramePr>
          <p:cNvPr id="7" name="Диаграмма 6"/>
          <p:cNvGraphicFramePr/>
          <p:nvPr/>
        </p:nvGraphicFramePr>
        <p:xfrm>
          <a:off x="1907704" y="0"/>
          <a:ext cx="7104112" cy="4252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96944" cy="13010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4 часа в неделю</a:t>
            </a:r>
            <a:endParaRPr lang="ru-RU" sz="4400" b="1" cap="none" dirty="0">
              <a:ln w="1905"/>
              <a:solidFill>
                <a:schemeClr val="accent6">
                  <a:lumMod val="5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3" name="Picture 2" descr="C:\Users\Lena\Pictures\Saved Pictures\нрек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7704856" cy="50832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352928" cy="9361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cap="none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Должны уметь!</a:t>
            </a:r>
            <a:endParaRPr lang="ru-RU" b="1" cap="none" dirty="0">
              <a:ln w="1905"/>
              <a:solidFill>
                <a:schemeClr val="accent6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196752"/>
            <a:ext cx="8280920" cy="5400600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Отличать звуки от букв( выполнять фонетический разбор слова).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Делить слова на слоги, ставить ударения.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Девять правил орфографии: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Прописная буква в именах собственных.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Проверяемые безударные гласные в корне слова.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Проверяемые парные по звонкости-глухости согласные в корне слова.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Непроверяемые гласные и согласные в корне слова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Правописание буквосочетаний </a:t>
            </a:r>
            <a:r>
              <a:rPr lang="ru-RU" sz="2000" b="1" dirty="0" err="1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жи-ши</a:t>
            </a: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ча-ща,чу-щу</a:t>
            </a: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чк</a:t>
            </a: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щн</a:t>
            </a: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чн</a:t>
            </a: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Непроизносимые согласные.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Разделительные твёрдый и мягкий знаки.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переноса.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Удвоенные согласные.</a:t>
            </a:r>
            <a:endParaRPr lang="ru-RU" sz="2000" dirty="0" smtClean="0">
              <a:ln w="1905">
                <a:solidFill>
                  <a:schemeClr val="accent3">
                    <a:lumMod val="50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991</TotalTime>
  <Words>465</Words>
  <Application>Microsoft Office PowerPoint</Application>
  <PresentationFormat>Экран (4:3)</PresentationFormat>
  <Paragraphs>91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Эркер</vt:lpstr>
      <vt:lpstr>Родительское собрание</vt:lpstr>
      <vt:lpstr>Итоги 1 четверти</vt:lpstr>
      <vt:lpstr>Слайд 3</vt:lpstr>
      <vt:lpstr>Критерии оценивания техники чтения.</vt:lpstr>
      <vt:lpstr>                  «5» – 20 ; «4» - 4; «3» -2; «2» – 3. </vt:lpstr>
      <vt:lpstr>Скорость чтения – критерий, который указывает влияние на уровень успеваемости школьника. </vt:lpstr>
      <vt:lpstr>Слайд 7</vt:lpstr>
      <vt:lpstr>4 часа в неделю</vt:lpstr>
      <vt:lpstr>Должны уметь!</vt:lpstr>
      <vt:lpstr>Итоги 1 четверти по русскому языку.</vt:lpstr>
      <vt:lpstr>5 часов в неделю</vt:lpstr>
      <vt:lpstr>Должны уметь!</vt:lpstr>
      <vt:lpstr>Итоги 1 четверти по математике.</vt:lpstr>
      <vt:lpstr>4 часа в неделю</vt:lpstr>
      <vt:lpstr>Должны уметь!</vt:lpstr>
      <vt:lpstr>Итоги 1 четверти по литературному чтению.</vt:lpstr>
      <vt:lpstr>2 часа в неделю.</vt:lpstr>
      <vt:lpstr>Итоги 1 четверти по окружающему миру.</vt:lpstr>
      <vt:lpstr>2 часа в неделю.</vt:lpstr>
      <vt:lpstr>Итоги 1 четверти по английскому языку.</vt:lpstr>
      <vt:lpstr>Итоги успеваемости класса  за 1 четверть.</vt:lpstr>
      <vt:lpstr>Очень важным моментом является выработка привычки к неукоснительному выполнению домашних заданий.</vt:lpstr>
      <vt:lpstr>ВЕДЕНИЕ ДНЕВНИКОВ В ШКОЛЕ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</dc:title>
  <dc:creator>Пользователь Windows</dc:creator>
  <cp:lastModifiedBy>Пользователь Windows</cp:lastModifiedBy>
  <cp:revision>67</cp:revision>
  <dcterms:created xsi:type="dcterms:W3CDTF">2018-11-07T16:07:00Z</dcterms:created>
  <dcterms:modified xsi:type="dcterms:W3CDTF">2022-11-02T11:15:00Z</dcterms:modified>
</cp:coreProperties>
</file>