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4" r:id="rId19"/>
    <p:sldId id="273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80000"/>
    <a:srgbClr val="7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396" y="-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9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9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539552" y="2204864"/>
            <a:ext cx="7772400" cy="1470025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solidFill>
                  <a:srgbClr val="7030A0"/>
                </a:solidFill>
                <a:latin typeface="Segoe Script" pitchFamily="34" charset="0"/>
              </a:rPr>
              <a:t>Польза рукоделия</a:t>
            </a:r>
            <a:endParaRPr lang="ru-RU" sz="9600" b="1" dirty="0">
              <a:solidFill>
                <a:srgbClr val="7030A0"/>
              </a:solidFill>
              <a:latin typeface="Segoe Script" pitchFamily="34" charset="0"/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051720" y="5013176"/>
            <a:ext cx="6904856" cy="1752600"/>
          </a:xfrm>
        </p:spPr>
        <p:txBody>
          <a:bodyPr>
            <a:normAutofit/>
          </a:bodyPr>
          <a:lstStyle/>
          <a:p>
            <a:pPr algn="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Разработала учитель технологии </a:t>
            </a:r>
          </a:p>
          <a:p>
            <a:pPr algn="r"/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МБОУ СОШ №7 </a:t>
            </a:r>
            <a:r>
              <a:rPr lang="ru-RU" b="1" dirty="0" err="1" smtClean="0">
                <a:solidFill>
                  <a:schemeClr val="accent2">
                    <a:lumMod val="75000"/>
                  </a:schemeClr>
                </a:solidFill>
              </a:rPr>
              <a:t>Радина</a:t>
            </a:r>
            <a:r>
              <a:rPr lang="ru-RU" b="1" smtClean="0">
                <a:solidFill>
                  <a:schemeClr val="accent2">
                    <a:lumMod val="75000"/>
                  </a:schemeClr>
                </a:solidFill>
              </a:rPr>
              <a:t> Н.А.</a:t>
            </a:r>
            <a:endParaRPr lang="ru-RU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1412776"/>
            <a:ext cx="4618856" cy="3046016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Улучшение мелкой моторики рук </a:t>
            </a:r>
            <a:r>
              <a:rPr lang="ru-RU" sz="2800" dirty="0" smtClean="0">
                <a:solidFill>
                  <a:srgbClr val="7030A0"/>
                </a:solidFill>
                <a:latin typeface="Georgia" pitchFamily="18" charset="0"/>
              </a:rPr>
              <a:t>ведет к улучшению речи, сообразительности и способности запоминать</a:t>
            </a:r>
            <a:endParaRPr lang="ru-RU" sz="2800" dirty="0">
              <a:solidFill>
                <a:srgbClr val="7030A0"/>
              </a:solidFill>
              <a:latin typeface="Georgia" pitchFamily="18" charset="0"/>
            </a:endParaRPr>
          </a:p>
        </p:txBody>
      </p:sp>
      <p:pic>
        <p:nvPicPr>
          <p:cNvPr id="7" name="Содержимое 6" descr="80146926_0006008Devochka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5364088" y="2060848"/>
            <a:ext cx="3323074" cy="395128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6461d843781408b14d68f0f9b7bcce9e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20299" r="20299"/>
          <a:stretch>
            <a:fillRect/>
          </a:stretch>
        </p:blipFill>
        <p:spPr>
          <a:xfrm>
            <a:off x="179512" y="2492896"/>
            <a:ext cx="3519728" cy="3898776"/>
          </a:xfrm>
        </p:spPr>
      </p:pic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3851920" y="1412776"/>
            <a:ext cx="5112568" cy="4464496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Georgia" pitchFamily="18" charset="0"/>
              </a:rPr>
              <a:t>Монотонные движения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избавляют от запястного синдрома:</a:t>
            </a:r>
          </a:p>
          <a:p>
            <a:pPr algn="ctr"/>
            <a:r>
              <a:rPr lang="ru-RU" sz="2800" b="1" dirty="0">
                <a:solidFill>
                  <a:srgbClr val="7030A0"/>
                </a:solidFill>
                <a:latin typeface="Georgia" pitchFamily="18" charset="0"/>
              </a:rPr>
              <a:t>б</a:t>
            </a:r>
            <a:r>
              <a:rPr lang="ru-RU" sz="2800" b="1" dirty="0" smtClean="0">
                <a:solidFill>
                  <a:srgbClr val="7030A0"/>
                </a:solidFill>
                <a:latin typeface="Georgia" pitchFamily="18" charset="0"/>
              </a:rPr>
              <a:t>ольшинство техник рукоделия можно сравнить с гимнастикой и зарядкой для рук, снимающей напряжение после длительной работы с клавиатурой</a:t>
            </a:r>
            <a:endParaRPr lang="ru-RU" sz="2800" b="1" dirty="0">
              <a:solidFill>
                <a:srgbClr val="7030A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160307051739fee7c46b0f95bc2f4407c47186041a8d.jpe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>
            <a:off x="4572000" y="1196752"/>
            <a:ext cx="4248472" cy="5423582"/>
          </a:xfrm>
        </p:spPr>
      </p:pic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467544" y="1340768"/>
            <a:ext cx="3888432" cy="4032448"/>
          </a:xfrm>
        </p:spPr>
        <p:txBody>
          <a:bodyPr>
            <a:norm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latin typeface="Georgia" pitchFamily="18" charset="0"/>
              </a:rPr>
              <a:t>Однообразная работа, когда процесс радует душу, а результат приятен глазу,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успокаивает нервную систему и предупреждает стресс</a:t>
            </a:r>
            <a:endParaRPr lang="ru-RU" sz="2800" b="1" dirty="0">
              <a:solidFill>
                <a:schemeClr val="accent2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вышивка крестом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5733" r="5733"/>
          <a:stretch>
            <a:fillRect/>
          </a:stretch>
        </p:blipFill>
        <p:spPr>
          <a:xfrm>
            <a:off x="323528" y="3356992"/>
            <a:ext cx="3278156" cy="2458617"/>
          </a:xfrm>
        </p:spPr>
      </p:pic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395536" y="1412776"/>
            <a:ext cx="8366720" cy="1152128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Рукоделие – прекрасное занятие, поскольку оно дает жаждущим творчества людям возможность самовыражения, даже если они не чувствуют за собой особенных художественных талантов</a:t>
            </a:r>
            <a:endParaRPr lang="ru-RU" sz="2400" b="1" dirty="0">
              <a:solidFill>
                <a:srgbClr val="7030A0"/>
              </a:solidFill>
              <a:latin typeface="Georgia" pitchFamily="18" charset="0"/>
            </a:endParaRPr>
          </a:p>
        </p:txBody>
      </p:sp>
      <p:pic>
        <p:nvPicPr>
          <p:cNvPr id="2050" name="Picture 2" descr="D:\Польза рукоделия\картинки\польза-рукоделия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95936" y="3140968"/>
            <a:ext cx="4826135" cy="342138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maaaaaa-1180x620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rcRect l="14972" r="14972"/>
          <a:stretch>
            <a:fillRect/>
          </a:stretch>
        </p:blipFill>
        <p:spPr>
          <a:xfrm>
            <a:off x="3347864" y="3043300"/>
            <a:ext cx="4752528" cy="3564396"/>
          </a:xfrm>
        </p:spPr>
      </p:pic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467544" y="1268760"/>
            <a:ext cx="7992888" cy="108012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Рукоделие дает возможность погрузиться в себя и расслабиться после рабочего дня. Голова должна отдыхать от интеллектуальной нагрузки. Мозгу необходим отдых</a:t>
            </a:r>
            <a:endParaRPr lang="ru-RU" sz="2400" b="1" dirty="0">
              <a:solidFill>
                <a:srgbClr val="7030A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Содержимое 8" descr="59aVYm4I7Hk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95736" y="320314"/>
            <a:ext cx="5328592" cy="6330999"/>
          </a:xfr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323528" y="1412776"/>
            <a:ext cx="8424936" cy="804862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Любое рукоделие требует определенного времени, но при этом его не жалко потратить</a:t>
            </a:r>
            <a:endParaRPr lang="ru-RU" sz="2400" b="1" dirty="0">
              <a:solidFill>
                <a:srgbClr val="7030A0"/>
              </a:solidFill>
              <a:latin typeface="Georgia" pitchFamily="18" charset="0"/>
            </a:endParaRPr>
          </a:p>
        </p:txBody>
      </p:sp>
      <p:sp>
        <p:nvSpPr>
          <p:cNvPr id="10" name="Заголовок 6"/>
          <p:cNvSpPr>
            <a:spLocks noGrp="1"/>
          </p:cNvSpPr>
          <p:nvPr>
            <p:ph type="title"/>
          </p:nvPr>
        </p:nvSpPr>
        <p:spPr>
          <a:xfrm>
            <a:off x="251520" y="2636912"/>
            <a:ext cx="8510736" cy="86409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  <a:latin typeface="Georgia" pitchFamily="18" charset="0"/>
              </a:rPr>
              <a:t>Для экономии времени рукоделие можно сочетать с просмотром любимого сериала, мультика или телепередачи</a:t>
            </a:r>
            <a:endParaRPr lang="ru-RU" sz="2800" dirty="0">
              <a:solidFill>
                <a:schemeClr val="accent6">
                  <a:lumMod val="50000"/>
                </a:schemeClr>
              </a:solidFill>
              <a:latin typeface="Georgia" pitchFamily="18" charset="0"/>
            </a:endParaRPr>
          </a:p>
        </p:txBody>
      </p:sp>
      <p:pic>
        <p:nvPicPr>
          <p:cNvPr id="3075" name="Picture 3" descr="D:\Польза рукоделия\картинки\h-721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39752" y="3573016"/>
            <a:ext cx="6174507" cy="2983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251520" y="1340768"/>
            <a:ext cx="8136904" cy="1080120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Georgia" pitchFamily="18" charset="0"/>
              </a:rPr>
              <a:t>Итак, </a:t>
            </a:r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рукоделие</a:t>
            </a:r>
            <a:r>
              <a:rPr lang="ru-RU" sz="2800" b="1" dirty="0" smtClean="0">
                <a:solidFill>
                  <a:srgbClr val="7030A0"/>
                </a:solidFill>
                <a:latin typeface="Georgia" pitchFamily="18" charset="0"/>
              </a:rPr>
              <a:t> – это не просто процесс создания какой-то вещи своими руками, но еще и способ улучшения психического и физического самочувствия</a:t>
            </a:r>
            <a:endParaRPr lang="ru-RU" sz="2800" b="1" dirty="0">
              <a:solidFill>
                <a:srgbClr val="7030A0"/>
              </a:solidFill>
              <a:latin typeface="Georgia" pitchFamily="18" charset="0"/>
            </a:endParaRPr>
          </a:p>
        </p:txBody>
      </p:sp>
      <p:pic>
        <p:nvPicPr>
          <p:cNvPr id="11" name="Рисунок 10" descr="unnamed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>
            <a:off x="3635896" y="3284984"/>
            <a:ext cx="4333551" cy="3322712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Польза рукоделия\картинки\009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 l="12476" r="5538" b="7333"/>
          <a:stretch>
            <a:fillRect/>
          </a:stretch>
        </p:blipFill>
        <p:spPr bwMode="auto">
          <a:xfrm>
            <a:off x="1979712" y="1124744"/>
            <a:ext cx="5688632" cy="482297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 descr="resize.jpg"/>
          <p:cNvPicPr>
            <a:picLocks noGrp="1" noChangeAspect="1"/>
          </p:cNvPicPr>
          <p:nvPr>
            <p:ph type="pic"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340768"/>
            <a:ext cx="5122912" cy="5122912"/>
          </a:xfrm>
        </p:spPr>
      </p:pic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5508104" y="1340768"/>
            <a:ext cx="3240360" cy="4923928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 smtClean="0">
                <a:solidFill>
                  <a:srgbClr val="B80000"/>
                </a:solidFill>
                <a:latin typeface="Georgia" pitchFamily="18" charset="0"/>
              </a:rPr>
              <a:t>Творите, украшайте себя и свой дом! </a:t>
            </a:r>
          </a:p>
          <a:p>
            <a:pPr algn="ctr"/>
            <a:r>
              <a:rPr lang="ru-RU" sz="3200" b="1" dirty="0" smtClean="0">
                <a:solidFill>
                  <a:srgbClr val="B80000"/>
                </a:solidFill>
                <a:latin typeface="Georgia" pitchFamily="18" charset="0"/>
              </a:rPr>
              <a:t>Тогда мир станет добрее, радостнее и счастливее!</a:t>
            </a:r>
            <a:endParaRPr lang="ru-RU" sz="3200" b="1" dirty="0">
              <a:solidFill>
                <a:srgbClr val="B80000"/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467544" y="1196752"/>
            <a:ext cx="7859216" cy="1533847"/>
          </a:xfrm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Рукоделие</a:t>
            </a:r>
            <a:r>
              <a:rPr lang="ru-RU" sz="2800" dirty="0" smtClean="0">
                <a:solidFill>
                  <a:srgbClr val="7030A0"/>
                </a:solidFill>
                <a:latin typeface="Georgia" pitchFamily="18" charset="0"/>
              </a:rPr>
              <a:t> – это деятельность по ручному изготовлению оригинальных, единичных полезных вещей</a:t>
            </a:r>
            <a:endParaRPr lang="ru-RU" sz="2800" dirty="0">
              <a:solidFill>
                <a:srgbClr val="7030A0"/>
              </a:solidFill>
              <a:latin typeface="Georgia" pitchFamily="18" charset="0"/>
            </a:endParaRPr>
          </a:p>
        </p:txBody>
      </p:sp>
      <p:pic>
        <p:nvPicPr>
          <p:cNvPr id="9" name="Содержимое 8" descr="IMG_4281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2633437" y="2780928"/>
            <a:ext cx="6268371" cy="3040782"/>
          </a:xfr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1000" r="-1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683568" y="116632"/>
            <a:ext cx="7772400" cy="1500187"/>
          </a:xfrm>
        </p:spPr>
        <p:txBody>
          <a:bodyPr>
            <a:normAutofit/>
          </a:bodyPr>
          <a:lstStyle/>
          <a:p>
            <a:r>
              <a:rPr lang="ru-RU" sz="6600" dirty="0" smtClean="0">
                <a:solidFill>
                  <a:srgbClr val="7030A0"/>
                </a:solidFill>
                <a:latin typeface="Monotype Corsiva" pitchFamily="66" charset="0"/>
              </a:rPr>
              <a:t>ДО НОВЫХ ВСТРЕЧ</a:t>
            </a:r>
            <a:endParaRPr lang="ru-RU" sz="6600" dirty="0">
              <a:solidFill>
                <a:srgbClr val="7030A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99592" y="1196752"/>
            <a:ext cx="7715200" cy="639762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Рукоделие</a:t>
            </a:r>
            <a:r>
              <a:rPr lang="ru-RU" sz="3200" dirty="0" smtClean="0">
                <a:solidFill>
                  <a:srgbClr val="7030A0"/>
                </a:solidFill>
                <a:latin typeface="Georgia" pitchFamily="18" charset="0"/>
              </a:rPr>
              <a:t> – это ручная работа – </a:t>
            </a:r>
            <a:endParaRPr lang="ru-RU" sz="3200" dirty="0">
              <a:solidFill>
                <a:srgbClr val="7030A0"/>
              </a:solidFill>
              <a:latin typeface="Georgia" pitchFamily="18" charset="0"/>
            </a:endParaRPr>
          </a:p>
        </p:txBody>
      </p:sp>
      <p:pic>
        <p:nvPicPr>
          <p:cNvPr id="8" name="Содержимое 7" descr="Рукоделие-для-детей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323528" y="1916832"/>
            <a:ext cx="5629092" cy="3982582"/>
          </a:xfrm>
        </p:spPr>
      </p:pic>
      <p:sp>
        <p:nvSpPr>
          <p:cNvPr id="11" name="Текст 10"/>
          <p:cNvSpPr>
            <a:spLocks noGrp="1"/>
          </p:cNvSpPr>
          <p:nvPr>
            <p:ph type="body" sz="quarter" idx="3"/>
          </p:nvPr>
        </p:nvSpPr>
        <p:spPr>
          <a:xfrm>
            <a:off x="6156176" y="2060848"/>
            <a:ext cx="2817639" cy="398212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7030A0"/>
                </a:solidFill>
                <a:latin typeface="Georgia" pitchFamily="18" charset="0"/>
              </a:rPr>
              <a:t>вышивка, шитье, вязание, ткачество, плетение и многое другое, что создается умелыми руками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268760"/>
            <a:ext cx="7920880" cy="1584176"/>
          </a:xfrm>
        </p:spPr>
        <p:txBody>
          <a:bodyPr>
            <a:normAutofit lnSpcReduction="10000"/>
          </a:bodyPr>
          <a:lstStyle/>
          <a:p>
            <a:r>
              <a:rPr lang="ru-RU" sz="3200" dirty="0" smtClean="0">
                <a:solidFill>
                  <a:srgbClr val="7030A0"/>
                </a:solidFill>
                <a:latin typeface="Georgia" pitchFamily="18" charset="0"/>
              </a:rPr>
              <a:t>В рукоделии создаются бытовые и декоративные </a:t>
            </a:r>
          </a:p>
          <a:p>
            <a:r>
              <a:rPr lang="ru-RU" sz="3200" dirty="0" smtClean="0">
                <a:solidFill>
                  <a:srgbClr val="7030A0"/>
                </a:solidFill>
                <a:latin typeface="Georgia" pitchFamily="18" charset="0"/>
              </a:rPr>
              <a:t>предметы </a:t>
            </a:r>
            <a:endParaRPr lang="ru-RU" sz="3200" dirty="0">
              <a:solidFill>
                <a:srgbClr val="7030A0"/>
              </a:solidFill>
              <a:latin typeface="Georgia" pitchFamily="18" charset="0"/>
            </a:endParaRPr>
          </a:p>
        </p:txBody>
      </p:sp>
      <p:pic>
        <p:nvPicPr>
          <p:cNvPr id="7" name="Содержимое 6" descr="квилт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179512" y="2996952"/>
            <a:ext cx="3810000" cy="3030141"/>
          </a:xfrm>
        </p:spPr>
      </p:pic>
      <p:pic>
        <p:nvPicPr>
          <p:cNvPr id="1026" name="Picture 2" descr="D:\Польза рукоделия\картинки\21a1995efebd76237ddf4da4b1xs-ukrasheniya-brosh-pero-iz-bisera-1024x834 - копи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4581128"/>
            <a:ext cx="2433311" cy="1981818"/>
          </a:xfrm>
          <a:prstGeom prst="rect">
            <a:avLst/>
          </a:prstGeom>
          <a:noFill/>
        </p:spPr>
      </p:pic>
      <p:pic>
        <p:nvPicPr>
          <p:cNvPr id="1027" name="Picture 3" descr="D:\Польза рукоделия\картинки\548c51c42e40f2bf82c089e8b300481d.jpg"/>
          <p:cNvPicPr>
            <a:picLocks noChangeAspect="1" noChangeArrowheads="1"/>
          </p:cNvPicPr>
          <p:nvPr/>
        </p:nvPicPr>
        <p:blipFill>
          <a:blip r:embed="rId4" cstate="print"/>
          <a:srcRect l="18175" r="9126"/>
          <a:stretch>
            <a:fillRect/>
          </a:stretch>
        </p:blipFill>
        <p:spPr bwMode="auto">
          <a:xfrm>
            <a:off x="6372200" y="1844824"/>
            <a:ext cx="2592288" cy="2335636"/>
          </a:xfrm>
          <a:prstGeom prst="rect">
            <a:avLst/>
          </a:prstGeom>
          <a:noFill/>
        </p:spPr>
      </p:pic>
      <p:pic>
        <p:nvPicPr>
          <p:cNvPr id="1028" name="Picture 4" descr="D:\Польза рукоделия\картинки\103689627_biserlo.jpg"/>
          <p:cNvPicPr>
            <a:picLocks noChangeAspect="1" noChangeArrowheads="1"/>
          </p:cNvPicPr>
          <p:nvPr/>
        </p:nvPicPr>
        <p:blipFill>
          <a:blip r:embed="rId5" cstate="print"/>
          <a:srcRect l="38374"/>
          <a:stretch>
            <a:fillRect/>
          </a:stretch>
        </p:blipFill>
        <p:spPr bwMode="auto">
          <a:xfrm>
            <a:off x="6228184" y="4365104"/>
            <a:ext cx="2659738" cy="2204269"/>
          </a:xfrm>
          <a:prstGeom prst="rect">
            <a:avLst/>
          </a:prstGeom>
          <a:noFill/>
        </p:spPr>
      </p:pic>
      <p:pic>
        <p:nvPicPr>
          <p:cNvPr id="1029" name="Picture 5" descr="D:\Польза рукоделия\картинки\oNs_iqhkRug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95936" y="2060848"/>
            <a:ext cx="2275731" cy="227573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412776"/>
            <a:ext cx="8496944" cy="2109911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rgbClr val="7030A0"/>
                </a:solidFill>
                <a:latin typeface="Georgia" pitchFamily="18" charset="0"/>
              </a:rPr>
              <a:t>В народе высоко почиталось рукоделие, именно через доброе сердце и руки, через терпеливую и смеренную душу создавались красивые и тоже «теплые» и «добрые» вещи</a:t>
            </a:r>
            <a:endParaRPr lang="ru-RU" sz="2800" dirty="0">
              <a:solidFill>
                <a:srgbClr val="7030A0"/>
              </a:solidFill>
              <a:latin typeface="Georgia" pitchFamily="18" charset="0"/>
            </a:endParaRPr>
          </a:p>
        </p:txBody>
      </p:sp>
      <p:pic>
        <p:nvPicPr>
          <p:cNvPr id="7" name="Содержимое 6" descr="21098_34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539552" y="3933056"/>
            <a:ext cx="3176092" cy="2382069"/>
          </a:xfrm>
        </p:spPr>
      </p:pic>
      <p:pic>
        <p:nvPicPr>
          <p:cNvPr id="8" name="Содержимое 7" descr="Frame 11 (3).jpg"/>
          <p:cNvPicPr>
            <a:picLocks noGrp="1" noChangeAspect="1"/>
          </p:cNvPicPr>
          <p:nvPr>
            <p:ph sz="quarter" idx="4"/>
          </p:nvPr>
        </p:nvPicPr>
        <p:blipFill>
          <a:blip r:embed="rId3" cstate="print"/>
          <a:stretch>
            <a:fillRect/>
          </a:stretch>
        </p:blipFill>
        <p:spPr>
          <a:xfrm>
            <a:off x="4211960" y="3140968"/>
            <a:ext cx="4401815" cy="3554465"/>
          </a:xfr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Содержимое 9" descr="80146925_510339426c82299c74a0d729e0956bc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484784"/>
            <a:ext cx="3829066" cy="3216416"/>
          </a:xfrm>
        </p:spPr>
      </p:pic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4283968" y="1484784"/>
            <a:ext cx="4618856" cy="4979095"/>
          </a:xfrm>
        </p:spPr>
        <p:txBody>
          <a:bodyPr>
            <a:noAutofit/>
          </a:bodyPr>
          <a:lstStyle/>
          <a:p>
            <a:r>
              <a:rPr lang="ru-RU" sz="2800" b="1" dirty="0" smtClean="0">
                <a:solidFill>
                  <a:srgbClr val="7030A0"/>
                </a:solidFill>
                <a:latin typeface="Georgia" pitchFamily="18" charset="0"/>
              </a:rPr>
              <a:t>В педагогике рукоделие применяется как вид деятельности, как метод воспитания, как способ подготовки молодежи к семейной жизни, как средство эстетического и трудового воспитания</a:t>
            </a:r>
            <a:endParaRPr lang="ru-RU" sz="2800" b="1" dirty="0">
              <a:solidFill>
                <a:srgbClr val="7030A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23528" y="1196752"/>
            <a:ext cx="4040188" cy="3550072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7030A0"/>
                </a:solidFill>
                <a:latin typeface="Georgia" pitchFamily="18" charset="0"/>
              </a:rPr>
              <a:t>Творческие занятия имеют прямое влияние на развитие личности, поэтому детское рукоделие и его значение в воспитании ребенка являются важным процессом</a:t>
            </a:r>
            <a:endParaRPr lang="ru-RU" dirty="0">
              <a:solidFill>
                <a:srgbClr val="7030A0"/>
              </a:solidFill>
              <a:latin typeface="Georgia" pitchFamily="18" charset="0"/>
            </a:endParaRPr>
          </a:p>
        </p:txBody>
      </p:sp>
      <p:pic>
        <p:nvPicPr>
          <p:cNvPr id="7" name="Содержимое 6" descr="5708588-rutiyuuo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tretch>
            <a:fillRect/>
          </a:stretch>
        </p:blipFill>
        <p:spPr>
          <a:xfrm>
            <a:off x="3995936" y="2204864"/>
            <a:ext cx="4977879" cy="2488940"/>
          </a:xfrm>
        </p:spPr>
      </p:pic>
      <p:sp>
        <p:nvSpPr>
          <p:cNvPr id="8" name="Текст 4"/>
          <p:cNvSpPr>
            <a:spLocks noGrp="1"/>
          </p:cNvSpPr>
          <p:nvPr>
            <p:ph type="body" sz="quarter" idx="3"/>
          </p:nvPr>
        </p:nvSpPr>
        <p:spPr>
          <a:xfrm>
            <a:off x="3275856" y="5085184"/>
            <a:ext cx="7056784" cy="864096"/>
          </a:xfrm>
        </p:spPr>
        <p:txBody>
          <a:bodyPr>
            <a:noAutofit/>
          </a:bodyPr>
          <a:lstStyle/>
          <a:p>
            <a:r>
              <a:rPr lang="ru-RU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Рукоделие будет даваться легче и нравиться больше, если родители помогут в этом деле</a:t>
            </a:r>
            <a:endParaRPr lang="ru-RU" dirty="0">
              <a:solidFill>
                <a:schemeClr val="accent2">
                  <a:lumMod val="75000"/>
                </a:schemeClr>
              </a:solidFill>
              <a:latin typeface="Georgia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395536" y="764704"/>
            <a:ext cx="8352928" cy="1162050"/>
          </a:xfrm>
        </p:spPr>
        <p:txBody>
          <a:bodyPr>
            <a:noAutofit/>
          </a:bodyPr>
          <a:lstStyle/>
          <a:p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ПОЛЬЗА РУКОДЕЛИЯ ДЛЯ РЕБЕНКА</a:t>
            </a:r>
            <a:endParaRPr lang="ru-RU" sz="2800" dirty="0">
              <a:solidFill>
                <a:schemeClr val="accent2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10" name="Содержимое 9" descr="80116827_6f7d6cc9d13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2276872"/>
            <a:ext cx="3483426" cy="2310673"/>
          </a:xfrm>
        </p:spPr>
      </p:pic>
      <p:sp>
        <p:nvSpPr>
          <p:cNvPr id="9" name="Текст 8"/>
          <p:cNvSpPr>
            <a:spLocks noGrp="1"/>
          </p:cNvSpPr>
          <p:nvPr>
            <p:ph type="body" sz="half" idx="2"/>
          </p:nvPr>
        </p:nvSpPr>
        <p:spPr>
          <a:xfrm>
            <a:off x="3707904" y="1916832"/>
            <a:ext cx="5544616" cy="3849291"/>
          </a:xfrm>
        </p:spPr>
        <p:txBody>
          <a:bodyPr>
            <a:noAutofit/>
          </a:bodyPr>
          <a:lstStyle/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Воспитывается усидчивость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Тренируется внимательность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Отрабатывается аккуратность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Развивается воображение, мышление и фантазия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Развивается мелкая моторика рук</a:t>
            </a:r>
          </a:p>
          <a:p>
            <a:pPr>
              <a:buFont typeface="Arial" pitchFamily="34" charset="0"/>
              <a:buChar char="•"/>
            </a:pPr>
            <a:r>
              <a:rPr lang="ru-RU" sz="2400" b="1" dirty="0" smtClean="0">
                <a:solidFill>
                  <a:srgbClr val="7030A0"/>
                </a:solidFill>
                <a:latin typeface="Georgia" pitchFamily="18" charset="0"/>
              </a:rPr>
              <a:t>Повышается самооценка (ребенок чувствует себя особенным и уникальным)</a:t>
            </a:r>
            <a:endParaRPr lang="ru-RU" sz="2400" b="1" dirty="0">
              <a:solidFill>
                <a:srgbClr val="7030A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323528" y="1535113"/>
            <a:ext cx="8496944" cy="639762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solidFill>
                  <a:schemeClr val="accent2">
                    <a:lumMod val="75000"/>
                  </a:schemeClr>
                </a:solidFill>
                <a:latin typeface="Georgia" pitchFamily="18" charset="0"/>
              </a:rPr>
              <a:t>Давно доказана взаимосвязь между общим развитием и моторикой пальцев </a:t>
            </a:r>
            <a:endParaRPr lang="ru-RU" sz="2800" dirty="0">
              <a:solidFill>
                <a:schemeClr val="accent2">
                  <a:lumMod val="75000"/>
                </a:schemeClr>
              </a:solidFill>
              <a:latin typeface="Georgia" pitchFamily="18" charset="0"/>
            </a:endParaRPr>
          </a:p>
        </p:txBody>
      </p:sp>
      <p:pic>
        <p:nvPicPr>
          <p:cNvPr id="10" name="Содержимое 9" descr="Биологически-активные-точки-на-руках.jpg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tretch>
            <a:fillRect/>
          </a:stretch>
        </p:blipFill>
        <p:spPr>
          <a:xfrm>
            <a:off x="251520" y="2420888"/>
            <a:ext cx="6048672" cy="3888432"/>
          </a:xfrm>
        </p:spPr>
      </p:pic>
      <p:sp>
        <p:nvSpPr>
          <p:cNvPr id="12" name="Текст 11"/>
          <p:cNvSpPr>
            <a:spLocks noGrp="1"/>
          </p:cNvSpPr>
          <p:nvPr>
            <p:ph type="body" sz="quarter" idx="3"/>
          </p:nvPr>
        </p:nvSpPr>
        <p:spPr>
          <a:xfrm>
            <a:off x="6444208" y="2564904"/>
            <a:ext cx="2494111" cy="3600399"/>
          </a:xfrm>
        </p:spPr>
        <p:txBody>
          <a:bodyPr>
            <a:noAutofit/>
          </a:bodyPr>
          <a:lstStyle/>
          <a:p>
            <a:pPr algn="ctr"/>
            <a:r>
              <a:rPr lang="ru-RU" dirty="0" smtClean="0">
                <a:solidFill>
                  <a:srgbClr val="7030A0"/>
                </a:solidFill>
                <a:latin typeface="Georgia" pitchFamily="18" charset="0"/>
              </a:rPr>
              <a:t>Рукоделие косвенным образом затрагивает важные зоны ладони, а значит помогает нормальной работе организма</a:t>
            </a:r>
            <a:endParaRPr lang="ru-RU" dirty="0">
              <a:solidFill>
                <a:srgbClr val="7030A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306</TotalTime>
  <Words>372</Words>
  <Application>Microsoft Office PowerPoint</Application>
  <PresentationFormat>Экран (4:3)</PresentationFormat>
  <Paragraphs>33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Польза рукоделия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ПОЛЬЗА РУКОДЕЛИЯ ДЛЯ РЕБЕНКА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Для экономии времени рукоделие можно сочетать с просмотром любимого сериала, мультика или телепередачи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Наталья</cp:lastModifiedBy>
  <cp:revision>34</cp:revision>
  <dcterms:created xsi:type="dcterms:W3CDTF">2019-09-09T13:58:33Z</dcterms:created>
  <dcterms:modified xsi:type="dcterms:W3CDTF">2022-10-31T18:51:19Z</dcterms:modified>
</cp:coreProperties>
</file>