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1" r:id="rId2"/>
  </p:sldMasterIdLst>
  <p:notesMasterIdLst>
    <p:notesMasterId r:id="rId18"/>
  </p:notesMasterIdLst>
  <p:sldIdLst>
    <p:sldId id="256" r:id="rId3"/>
    <p:sldId id="259" r:id="rId4"/>
    <p:sldId id="260" r:id="rId5"/>
    <p:sldId id="261" r:id="rId6"/>
    <p:sldId id="274" r:id="rId7"/>
    <p:sldId id="275" r:id="rId8"/>
    <p:sldId id="265" r:id="rId9"/>
    <p:sldId id="268" r:id="rId10"/>
    <p:sldId id="269" r:id="rId11"/>
    <p:sldId id="267" r:id="rId12"/>
    <p:sldId id="264" r:id="rId13"/>
    <p:sldId id="280" r:id="rId14"/>
    <p:sldId id="278" r:id="rId15"/>
    <p:sldId id="270" r:id="rId16"/>
    <p:sldId id="272" r:id="rId17"/>
  </p:sldIdLst>
  <p:sldSz cx="1188085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D795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2" autoAdjust="0"/>
    <p:restoredTop sz="94660"/>
  </p:normalViewPr>
  <p:slideViewPr>
    <p:cSldViewPr>
      <p:cViewPr varScale="1">
        <p:scale>
          <a:sx n="69" d="100"/>
          <a:sy n="69" d="100"/>
        </p:scale>
        <p:origin x="804" y="72"/>
      </p:cViewPr>
      <p:guideLst>
        <p:guide orient="horz" pos="2160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3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9FFF8-83DD-41C8-80B0-7EB211D2C72F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49BCF-867D-48C0-B25C-AE85929D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193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</a:p>
          <a:p>
            <a:r>
              <a:rPr lang="ru-RU" dirty="0" smtClean="0"/>
              <a:t>1. Помочь детям уяснить:</a:t>
            </a:r>
          </a:p>
          <a:p>
            <a:r>
              <a:rPr lang="ru-RU" dirty="0" smtClean="0"/>
              <a:t>- получение числа 2 присчитыванием 1 к числу1,</a:t>
            </a:r>
          </a:p>
          <a:p>
            <a:r>
              <a:rPr lang="ru-RU" dirty="0" smtClean="0"/>
              <a:t>-обозначение его цифрой 2, написание цифры 2,</a:t>
            </a:r>
          </a:p>
          <a:p>
            <a:r>
              <a:rPr lang="ru-RU" dirty="0" smtClean="0"/>
              <a:t>-воспитывать интерес к математике, коллективизм через игровые и занимательные приёмы урока.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49BCF-867D-48C0-B25C-AE85929DBAC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62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Начинают писать эту цифру с малого полуовала. Поставьте ручку немного выше центра клетки, ведите линию вверх, закругляя в правом верхнем углу клетки. Затем ведите линию вниз к середине нижней стороны клетки. Далее вдоль нижней стороны клетки пишите волнистую линию (вверх, вниз, вверх). Письмо в воздухе.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49BCF-867D-48C0-B25C-AE85929DBAC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365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Ве́тхий</a:t>
            </a:r>
            <a:r>
              <a:rPr lang="ru-RU" dirty="0" smtClean="0"/>
              <a:t> </a:t>
            </a:r>
            <a:r>
              <a:rPr lang="ru-RU" dirty="0" err="1" smtClean="0"/>
              <a:t>Заве́т</a:t>
            </a:r>
            <a:r>
              <a:rPr lang="ru-RU" dirty="0" smtClean="0"/>
              <a:t> — первая, древнейшая из двух (наряду с Новым Заветом) частей христианской Библии,</a:t>
            </a:r>
          </a:p>
          <a:p>
            <a:r>
              <a:rPr lang="ru-RU" dirty="0" smtClean="0"/>
              <a:t>Библия - собрание текстов, являющихся священными.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49BCF-867D-48C0-B25C-AE85929DBAC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33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066" y="2130438"/>
            <a:ext cx="10098723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130" y="3886200"/>
            <a:ext cx="831659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3943" y="364735"/>
            <a:ext cx="6130593" cy="634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4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0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3616" y="274651"/>
            <a:ext cx="2673191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4042" y="274651"/>
            <a:ext cx="782156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10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" y="0"/>
            <a:ext cx="11877756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23686" y="1871132"/>
            <a:ext cx="6641727" cy="1515533"/>
          </a:xfrm>
        </p:spPr>
        <p:txBody>
          <a:bodyPr anchor="b">
            <a:noAutofit/>
          </a:bodyPr>
          <a:lstStyle>
            <a:lvl1pPr algn="ctr">
              <a:defRPr sz="5262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686" y="3657597"/>
            <a:ext cx="6641727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046">
                <a:solidFill>
                  <a:schemeClr val="tx1"/>
                </a:solidFill>
              </a:defRPr>
            </a:lvl1pPr>
            <a:lvl2pPr marL="4455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66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2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7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3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18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4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79494" y="5037663"/>
            <a:ext cx="874563" cy="2794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23685" y="5037663"/>
            <a:ext cx="5081553" cy="279400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28313" y="5037663"/>
            <a:ext cx="537101" cy="279400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23687" y="3522131"/>
            <a:ext cx="664172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224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60538" y="2421466"/>
            <a:ext cx="91672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49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3643" y="1752606"/>
            <a:ext cx="7950471" cy="1822514"/>
          </a:xfrm>
        </p:spPr>
        <p:txBody>
          <a:bodyPr anchor="b">
            <a:normAutofit/>
          </a:bodyPr>
          <a:lstStyle>
            <a:lvl1pPr algn="ctr">
              <a:defRPr sz="4288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3641" y="3846052"/>
            <a:ext cx="7950473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339">
                <a:solidFill>
                  <a:schemeClr val="tx1"/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961357" y="3710585"/>
            <a:ext cx="795504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914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5311" y="2560320"/>
            <a:ext cx="4597889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23591" y="2560320"/>
            <a:ext cx="4597889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360538" y="2421466"/>
            <a:ext cx="91672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3528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2340" y="2658533"/>
            <a:ext cx="4597889" cy="576262"/>
          </a:xfrm>
        </p:spPr>
        <p:txBody>
          <a:bodyPr anchor="b">
            <a:noAutofit/>
          </a:bodyPr>
          <a:lstStyle>
            <a:lvl1pPr marL="0" indent="0">
              <a:buNone/>
              <a:defRPr sz="2729" b="0">
                <a:solidFill>
                  <a:schemeClr val="accent1"/>
                </a:solidFill>
              </a:defRPr>
            </a:lvl1pPr>
            <a:lvl2pPr marL="445541" indent="0">
              <a:buNone/>
              <a:defRPr sz="1949" b="1"/>
            </a:lvl2pPr>
            <a:lvl3pPr marL="891083" indent="0">
              <a:buNone/>
              <a:defRPr sz="1754" b="1"/>
            </a:lvl3pPr>
            <a:lvl4pPr marL="1336624" indent="0">
              <a:buNone/>
              <a:defRPr sz="1559" b="1"/>
            </a:lvl4pPr>
            <a:lvl5pPr marL="1782166" indent="0">
              <a:buNone/>
              <a:defRPr sz="1559" b="1"/>
            </a:lvl5pPr>
            <a:lvl6pPr marL="2227707" indent="0">
              <a:buNone/>
              <a:defRPr sz="1559" b="1"/>
            </a:lvl6pPr>
            <a:lvl7pPr marL="2673248" indent="0">
              <a:buNone/>
              <a:defRPr sz="1559" b="1"/>
            </a:lvl7pPr>
            <a:lvl8pPr marL="3118790" indent="0">
              <a:buNone/>
              <a:defRPr sz="1559" b="1"/>
            </a:lvl8pPr>
            <a:lvl9pPr marL="3564331" indent="0">
              <a:buNone/>
              <a:defRPr sz="155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2340" y="3243263"/>
            <a:ext cx="4597889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22935" y="2658533"/>
            <a:ext cx="4597889" cy="576262"/>
          </a:xfrm>
        </p:spPr>
        <p:txBody>
          <a:bodyPr anchor="b">
            <a:noAutofit/>
          </a:bodyPr>
          <a:lstStyle>
            <a:lvl1pPr marL="0" indent="0">
              <a:buNone/>
              <a:defRPr sz="2729" b="0">
                <a:solidFill>
                  <a:schemeClr val="accent1"/>
                </a:solidFill>
              </a:defRPr>
            </a:lvl1pPr>
            <a:lvl2pPr marL="445541" indent="0">
              <a:buNone/>
              <a:defRPr sz="1949" b="1"/>
            </a:lvl2pPr>
            <a:lvl3pPr marL="891083" indent="0">
              <a:buNone/>
              <a:defRPr sz="1754" b="1"/>
            </a:lvl3pPr>
            <a:lvl4pPr marL="1336624" indent="0">
              <a:buNone/>
              <a:defRPr sz="1559" b="1"/>
            </a:lvl4pPr>
            <a:lvl5pPr marL="1782166" indent="0">
              <a:buNone/>
              <a:defRPr sz="1559" b="1"/>
            </a:lvl5pPr>
            <a:lvl6pPr marL="2227707" indent="0">
              <a:buNone/>
              <a:defRPr sz="1559" b="1"/>
            </a:lvl6pPr>
            <a:lvl7pPr marL="2673248" indent="0">
              <a:buNone/>
              <a:defRPr sz="1559" b="1"/>
            </a:lvl7pPr>
            <a:lvl8pPr marL="3118790" indent="0">
              <a:buNone/>
              <a:defRPr sz="1559" b="1"/>
            </a:lvl8pPr>
            <a:lvl9pPr marL="3564331" indent="0">
              <a:buNone/>
              <a:defRPr sz="155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22935" y="3243263"/>
            <a:ext cx="4597889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60538" y="2421466"/>
            <a:ext cx="91672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1694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60538" y="2421466"/>
            <a:ext cx="91672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67309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524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792" y="1388534"/>
            <a:ext cx="3623557" cy="1371600"/>
          </a:xfrm>
        </p:spPr>
        <p:txBody>
          <a:bodyPr anchor="b">
            <a:normAutofit/>
          </a:bodyPr>
          <a:lstStyle>
            <a:lvl1pPr algn="ctr">
              <a:defRPr sz="2339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79" y="982132"/>
            <a:ext cx="5329881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0792" y="3031065"/>
            <a:ext cx="3623557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559"/>
            </a:lvl1pPr>
            <a:lvl2pPr marL="445541" indent="0">
              <a:buNone/>
              <a:defRPr sz="1169"/>
            </a:lvl2pPr>
            <a:lvl3pPr marL="891083" indent="0">
              <a:buNone/>
              <a:defRPr sz="974"/>
            </a:lvl3pPr>
            <a:lvl4pPr marL="1336624" indent="0">
              <a:buNone/>
              <a:defRPr sz="877"/>
            </a:lvl4pPr>
            <a:lvl5pPr marL="1782166" indent="0">
              <a:buNone/>
              <a:defRPr sz="877"/>
            </a:lvl5pPr>
            <a:lvl6pPr marL="2227707" indent="0">
              <a:buNone/>
              <a:defRPr sz="877"/>
            </a:lvl6pPr>
            <a:lvl7pPr marL="2673248" indent="0">
              <a:buNone/>
              <a:defRPr sz="877"/>
            </a:lvl7pPr>
            <a:lvl8pPr marL="3118790" indent="0">
              <a:buNone/>
              <a:defRPr sz="877"/>
            </a:lvl8pPr>
            <a:lvl9pPr marL="3564331" indent="0">
              <a:buNone/>
              <a:defRPr sz="87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60538" y="2912533"/>
            <a:ext cx="342480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864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83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339" y="1883832"/>
            <a:ext cx="6082520" cy="1371600"/>
          </a:xfrm>
        </p:spPr>
        <p:txBody>
          <a:bodyPr anchor="b">
            <a:normAutofit/>
          </a:bodyPr>
          <a:lstStyle>
            <a:lvl1pPr algn="ctr">
              <a:defRPr sz="2729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88245" y="1041400"/>
            <a:ext cx="2985168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59"/>
            </a:lvl1pPr>
            <a:lvl2pPr marL="445541" indent="0">
              <a:buNone/>
              <a:defRPr sz="1559"/>
            </a:lvl2pPr>
            <a:lvl3pPr marL="891083" indent="0">
              <a:buNone/>
              <a:defRPr sz="1559"/>
            </a:lvl3pPr>
            <a:lvl4pPr marL="1336624" indent="0">
              <a:buNone/>
              <a:defRPr sz="1559"/>
            </a:lvl4pPr>
            <a:lvl5pPr marL="1782166" indent="0">
              <a:buNone/>
              <a:defRPr sz="1559"/>
            </a:lvl5pPr>
            <a:lvl6pPr marL="2227707" indent="0">
              <a:buNone/>
              <a:defRPr sz="1559"/>
            </a:lvl6pPr>
            <a:lvl7pPr marL="2673248" indent="0">
              <a:buNone/>
              <a:defRPr sz="1559"/>
            </a:lvl7pPr>
            <a:lvl8pPr marL="3118790" indent="0">
              <a:buNone/>
              <a:defRPr sz="1559"/>
            </a:lvl8pPr>
            <a:lvl9pPr marL="3564331" indent="0">
              <a:buNone/>
              <a:defRPr sz="155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2339" y="3255432"/>
            <a:ext cx="6082520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754"/>
            </a:lvl1pPr>
            <a:lvl2pPr marL="445541" indent="0">
              <a:buNone/>
              <a:defRPr sz="1169"/>
            </a:lvl2pPr>
            <a:lvl3pPr marL="891083" indent="0">
              <a:buNone/>
              <a:defRPr sz="974"/>
            </a:lvl3pPr>
            <a:lvl4pPr marL="1336624" indent="0">
              <a:buNone/>
              <a:defRPr sz="877"/>
            </a:lvl4pPr>
            <a:lvl5pPr marL="1782166" indent="0">
              <a:buNone/>
              <a:defRPr sz="877"/>
            </a:lvl5pPr>
            <a:lvl6pPr marL="2227707" indent="0">
              <a:buNone/>
              <a:defRPr sz="877"/>
            </a:lvl6pPr>
            <a:lvl7pPr marL="2673248" indent="0">
              <a:buNone/>
              <a:defRPr sz="877"/>
            </a:lvl7pPr>
            <a:lvl8pPr marL="3118790" indent="0">
              <a:buNone/>
              <a:defRPr sz="877"/>
            </a:lvl8pPr>
            <a:lvl9pPr marL="3564331" indent="0">
              <a:buNone/>
              <a:defRPr sz="87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261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341" y="4815415"/>
            <a:ext cx="9364419" cy="566738"/>
          </a:xfrm>
        </p:spPr>
        <p:txBody>
          <a:bodyPr anchor="b">
            <a:normAutofit/>
          </a:bodyPr>
          <a:lstStyle>
            <a:lvl1pPr algn="ctr">
              <a:defRPr sz="2339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4849" y="1041400"/>
            <a:ext cx="9848059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59"/>
            </a:lvl1pPr>
            <a:lvl2pPr marL="445541" indent="0">
              <a:buNone/>
              <a:defRPr sz="1559"/>
            </a:lvl2pPr>
            <a:lvl3pPr marL="891083" indent="0">
              <a:buNone/>
              <a:defRPr sz="1559"/>
            </a:lvl3pPr>
            <a:lvl4pPr marL="1336624" indent="0">
              <a:buNone/>
              <a:defRPr sz="1559"/>
            </a:lvl4pPr>
            <a:lvl5pPr marL="1782166" indent="0">
              <a:buNone/>
              <a:defRPr sz="1559"/>
            </a:lvl5pPr>
            <a:lvl6pPr marL="2227707" indent="0">
              <a:buNone/>
              <a:defRPr sz="1559"/>
            </a:lvl6pPr>
            <a:lvl7pPr marL="2673248" indent="0">
              <a:buNone/>
              <a:defRPr sz="1559"/>
            </a:lvl7pPr>
            <a:lvl8pPr marL="3118790" indent="0">
              <a:buNone/>
              <a:defRPr sz="1559"/>
            </a:lvl8pPr>
            <a:lvl9pPr marL="3564331" indent="0">
              <a:buNone/>
              <a:defRPr sz="155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2341" y="5382153"/>
            <a:ext cx="9364419" cy="493712"/>
          </a:xfrm>
        </p:spPr>
        <p:txBody>
          <a:bodyPr>
            <a:normAutofit/>
          </a:bodyPr>
          <a:lstStyle>
            <a:lvl1pPr marL="0" indent="0" algn="ctr">
              <a:buNone/>
              <a:defRPr sz="1364"/>
            </a:lvl1pPr>
            <a:lvl2pPr marL="445541" indent="0">
              <a:buNone/>
              <a:defRPr sz="1169"/>
            </a:lvl2pPr>
            <a:lvl3pPr marL="891083" indent="0">
              <a:buNone/>
              <a:defRPr sz="974"/>
            </a:lvl3pPr>
            <a:lvl4pPr marL="1336624" indent="0">
              <a:buNone/>
              <a:defRPr sz="877"/>
            </a:lvl4pPr>
            <a:lvl5pPr marL="1782166" indent="0">
              <a:buNone/>
              <a:defRPr sz="877"/>
            </a:lvl5pPr>
            <a:lvl6pPr marL="2227707" indent="0">
              <a:buNone/>
              <a:defRPr sz="877"/>
            </a:lvl6pPr>
            <a:lvl7pPr marL="2673248" indent="0">
              <a:buNone/>
              <a:defRPr sz="877"/>
            </a:lvl7pPr>
            <a:lvl8pPr marL="3118790" indent="0">
              <a:buNone/>
              <a:defRPr sz="877"/>
            </a:lvl8pPr>
            <a:lvl9pPr marL="3564331" indent="0">
              <a:buNone/>
              <a:defRPr sz="87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495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592" y="982132"/>
            <a:ext cx="9347917" cy="2954868"/>
          </a:xfrm>
        </p:spPr>
        <p:txBody>
          <a:bodyPr anchor="ctr">
            <a:normAutofit/>
          </a:bodyPr>
          <a:lstStyle>
            <a:lvl1pPr algn="ctr">
              <a:defRPr sz="3118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0592" y="4343400"/>
            <a:ext cx="9347917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949">
                <a:solidFill>
                  <a:schemeClr val="tx1"/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60538" y="4140199"/>
            <a:ext cx="91672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15876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305" y="982132"/>
            <a:ext cx="9059146" cy="2370668"/>
          </a:xfrm>
        </p:spPr>
        <p:txBody>
          <a:bodyPr anchor="ctr">
            <a:normAutofit/>
          </a:bodyPr>
          <a:lstStyle>
            <a:lvl1pPr algn="ctr">
              <a:defRPr sz="3118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32070" y="3352800"/>
            <a:ext cx="8613618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949"/>
            </a:lvl1pPr>
            <a:lvl2pPr marL="445541" indent="0">
              <a:buFontTx/>
              <a:buNone/>
              <a:defRPr/>
            </a:lvl2pPr>
            <a:lvl3pPr marL="891083" indent="0">
              <a:buFontTx/>
              <a:buNone/>
              <a:defRPr/>
            </a:lvl3pPr>
            <a:lvl4pPr marL="1336624" indent="0">
              <a:buFontTx/>
              <a:buNone/>
              <a:defRPr/>
            </a:lvl4pPr>
            <a:lvl5pPr marL="1782166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2341" y="4343400"/>
            <a:ext cx="9364419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949">
                <a:solidFill>
                  <a:schemeClr val="tx1"/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0013" y="879961"/>
            <a:ext cx="594043" cy="584776"/>
          </a:xfrm>
          <a:prstGeom prst="rect">
            <a:avLst/>
          </a:prstGeom>
        </p:spPr>
        <p:txBody>
          <a:bodyPr vert="horz" lIns="89106" tIns="44553" rIns="89106" bIns="44553" rtlCol="0" anchor="ctr">
            <a:noAutofit/>
          </a:bodyPr>
          <a:lstStyle/>
          <a:p>
            <a:pPr lvl="0"/>
            <a:r>
              <a:rPr lang="en-US" sz="7796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29739" y="2827870"/>
            <a:ext cx="594043" cy="584776"/>
          </a:xfrm>
          <a:prstGeom prst="rect">
            <a:avLst/>
          </a:prstGeom>
        </p:spPr>
        <p:txBody>
          <a:bodyPr vert="horz" lIns="89106" tIns="44553" rIns="89106" bIns="44553" rtlCol="0" anchor="ctr">
            <a:noAutofit/>
          </a:bodyPr>
          <a:lstStyle/>
          <a:p>
            <a:pPr lvl="0" algn="r"/>
            <a:r>
              <a:rPr lang="en-US" sz="7796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60538" y="4140199"/>
            <a:ext cx="91672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8785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342" y="3308581"/>
            <a:ext cx="9364421" cy="1468800"/>
          </a:xfrm>
        </p:spPr>
        <p:txBody>
          <a:bodyPr anchor="b">
            <a:normAutofit/>
          </a:bodyPr>
          <a:lstStyle>
            <a:lvl1pPr algn="l">
              <a:defRPr sz="3118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2341" y="4777381"/>
            <a:ext cx="936442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949">
                <a:solidFill>
                  <a:schemeClr val="tx1"/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37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305" y="982132"/>
            <a:ext cx="9059146" cy="2243668"/>
          </a:xfrm>
        </p:spPr>
        <p:txBody>
          <a:bodyPr anchor="ctr">
            <a:normAutofit/>
          </a:bodyPr>
          <a:lstStyle>
            <a:lvl1pPr algn="ctr">
              <a:defRPr sz="3118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62341" y="3639312"/>
            <a:ext cx="9364421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339">
                <a:solidFill>
                  <a:schemeClr val="tx1"/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2341" y="4529667"/>
            <a:ext cx="9364421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754">
                <a:solidFill>
                  <a:schemeClr val="tx1"/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0013" y="879961"/>
            <a:ext cx="594043" cy="584776"/>
          </a:xfrm>
          <a:prstGeom prst="rect">
            <a:avLst/>
          </a:prstGeom>
        </p:spPr>
        <p:txBody>
          <a:bodyPr vert="horz" lIns="89106" tIns="44553" rIns="89106" bIns="44553" rtlCol="0" anchor="ctr">
            <a:noAutofit/>
          </a:bodyPr>
          <a:lstStyle/>
          <a:p>
            <a:pPr lvl="0"/>
            <a:r>
              <a:rPr lang="en-US" sz="7796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329739" y="2599261"/>
            <a:ext cx="594043" cy="584776"/>
          </a:xfrm>
          <a:prstGeom prst="rect">
            <a:avLst/>
          </a:prstGeom>
        </p:spPr>
        <p:txBody>
          <a:bodyPr vert="horz" lIns="89106" tIns="44553" rIns="89106" bIns="44553" rtlCol="0" anchor="ctr">
            <a:noAutofit/>
          </a:bodyPr>
          <a:lstStyle/>
          <a:p>
            <a:pPr lvl="0" algn="r"/>
            <a:r>
              <a:rPr lang="en-US" sz="7796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60538" y="3429000"/>
            <a:ext cx="91672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6486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341" y="982132"/>
            <a:ext cx="9364419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62341" y="3630168"/>
            <a:ext cx="9364421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729">
                <a:solidFill>
                  <a:schemeClr val="tx1"/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2340" y="4470400"/>
            <a:ext cx="9364423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754">
                <a:solidFill>
                  <a:schemeClr val="tx1"/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60538" y="3429000"/>
            <a:ext cx="91672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8629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60538" y="2421466"/>
            <a:ext cx="91672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6347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69685" y="982132"/>
            <a:ext cx="1842638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62339" y="982132"/>
            <a:ext cx="7243328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637676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428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505" y="4406913"/>
            <a:ext cx="100987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8505" y="2906713"/>
            <a:ext cx="1009872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2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4044" y="1600206"/>
            <a:ext cx="5247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2" y="1600206"/>
            <a:ext cx="5247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2" y="1535113"/>
            <a:ext cx="524943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42" y="2174875"/>
            <a:ext cx="524943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35315" y="1535113"/>
            <a:ext cx="525150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35315" y="2174875"/>
            <a:ext cx="52515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55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81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30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273050"/>
            <a:ext cx="390871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5082" y="273063"/>
            <a:ext cx="66417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43" y="1435103"/>
            <a:ext cx="390871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730" y="4800600"/>
            <a:ext cx="71285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28730" y="612775"/>
            <a:ext cx="712851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8730" y="5367338"/>
            <a:ext cx="71285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44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5" y="274638"/>
            <a:ext cx="1069276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5" y="1600206"/>
            <a:ext cx="1069276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4043" y="6356363"/>
            <a:ext cx="277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9293" y="6356363"/>
            <a:ext cx="37622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4609" y="6356363"/>
            <a:ext cx="277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11880850" cy="6858000"/>
          </a:xfrm>
          <a:prstGeom prst="frame">
            <a:avLst>
              <a:gd name="adj1" fmla="val 1591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408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" y="1"/>
            <a:ext cx="11877756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2343" y="982133"/>
            <a:ext cx="9356165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2342" y="2556932"/>
            <a:ext cx="9356165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56044" y="5969000"/>
            <a:ext cx="1559362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4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2341" y="5969000"/>
            <a:ext cx="711944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4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89661" y="5969000"/>
            <a:ext cx="52884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4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62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ctr" defTabSz="445541" rtl="0" eaLnBrk="1" latinLnBrk="0" hangingPunct="1">
        <a:spcBef>
          <a:spcPct val="0"/>
        </a:spcBef>
        <a:buNone/>
        <a:defRPr sz="4288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8463" indent="-278463" algn="l" defTabSz="445541" rtl="0" eaLnBrk="1" latinLnBrk="0" hangingPunct="1">
        <a:spcBef>
          <a:spcPct val="20000"/>
        </a:spcBef>
        <a:spcAft>
          <a:spcPts val="585"/>
        </a:spcAft>
        <a:buClr>
          <a:schemeClr val="accent1"/>
        </a:buClr>
        <a:buSzPct val="115000"/>
        <a:buFont typeface="Arial"/>
        <a:buChar char="•"/>
        <a:defRPr sz="2339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24005" indent="-278463" algn="l" defTabSz="445541" rtl="0" eaLnBrk="1" latinLnBrk="0" hangingPunct="1">
        <a:spcBef>
          <a:spcPct val="20000"/>
        </a:spcBef>
        <a:spcAft>
          <a:spcPts val="585"/>
        </a:spcAft>
        <a:buClr>
          <a:schemeClr val="accent1"/>
        </a:buClr>
        <a:buSzPct val="115000"/>
        <a:buFont typeface="Arial"/>
        <a:buChar char="•"/>
        <a:defRPr sz="1949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169546" indent="-278463" algn="l" defTabSz="445541" rtl="0" eaLnBrk="1" latinLnBrk="0" hangingPunct="1">
        <a:spcBef>
          <a:spcPct val="20000"/>
        </a:spcBef>
        <a:spcAft>
          <a:spcPts val="585"/>
        </a:spcAft>
        <a:buClr>
          <a:schemeClr val="accent1"/>
        </a:buClr>
        <a:buSzPct val="115000"/>
        <a:buFont typeface="Arial"/>
        <a:buChar char="•"/>
        <a:defRPr sz="1754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03702" indent="-167078" algn="l" defTabSz="445541" rtl="0" eaLnBrk="1" latinLnBrk="0" hangingPunct="1">
        <a:spcBef>
          <a:spcPct val="20000"/>
        </a:spcBef>
        <a:spcAft>
          <a:spcPts val="585"/>
        </a:spcAft>
        <a:buClr>
          <a:schemeClr val="accent1"/>
        </a:buClr>
        <a:buSzPct val="115000"/>
        <a:buFont typeface="Arial"/>
        <a:buChar char="•"/>
        <a:defRPr sz="1559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1949244" indent="-167078" algn="l" defTabSz="445541" rtl="0" eaLnBrk="1" latinLnBrk="0" hangingPunct="1">
        <a:spcBef>
          <a:spcPct val="20000"/>
        </a:spcBef>
        <a:spcAft>
          <a:spcPts val="585"/>
        </a:spcAft>
        <a:buClr>
          <a:schemeClr val="accent1"/>
        </a:buClr>
        <a:buSzPct val="115000"/>
        <a:buFont typeface="Arial"/>
        <a:buChar char="•"/>
        <a:defRPr sz="1364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450478" indent="-222771" algn="l" defTabSz="445541" rtl="0" eaLnBrk="1" latinLnBrk="0" hangingPunct="1">
        <a:spcBef>
          <a:spcPct val="20000"/>
        </a:spcBef>
        <a:spcAft>
          <a:spcPts val="585"/>
        </a:spcAft>
        <a:buClr>
          <a:schemeClr val="accent1"/>
        </a:buClr>
        <a:buSzPct val="115000"/>
        <a:buFont typeface="Arial"/>
        <a:buChar char="•"/>
        <a:defRPr sz="1364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896019" indent="-222771" algn="l" defTabSz="445541" rtl="0" eaLnBrk="1" latinLnBrk="0" hangingPunct="1">
        <a:spcBef>
          <a:spcPct val="20000"/>
        </a:spcBef>
        <a:spcAft>
          <a:spcPts val="585"/>
        </a:spcAft>
        <a:buClr>
          <a:schemeClr val="accent1"/>
        </a:buClr>
        <a:buSzPct val="115000"/>
        <a:buFont typeface="Arial"/>
        <a:buChar char="•"/>
        <a:defRPr sz="1364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341561" indent="-222771" algn="l" defTabSz="445541" rtl="0" eaLnBrk="1" latinLnBrk="0" hangingPunct="1">
        <a:spcBef>
          <a:spcPct val="20000"/>
        </a:spcBef>
        <a:spcAft>
          <a:spcPts val="585"/>
        </a:spcAft>
        <a:buClr>
          <a:schemeClr val="accent1"/>
        </a:buClr>
        <a:buSzPct val="115000"/>
        <a:buFont typeface="Arial"/>
        <a:buChar char="•"/>
        <a:defRPr sz="1364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787102" indent="-222771" algn="l" defTabSz="445541" rtl="0" eaLnBrk="1" latinLnBrk="0" hangingPunct="1">
        <a:spcBef>
          <a:spcPct val="20000"/>
        </a:spcBef>
        <a:spcAft>
          <a:spcPts val="585"/>
        </a:spcAft>
        <a:buClr>
          <a:schemeClr val="accent1"/>
        </a:buClr>
        <a:buSzPct val="115000"/>
        <a:buFont typeface="Arial"/>
        <a:buChar char="•"/>
        <a:defRPr sz="1364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1pPr>
      <a:lvl2pPr marL="445541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2pPr>
      <a:lvl3pPr marL="891083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336624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4pPr>
      <a:lvl5pPr marL="1782166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5pPr>
      <a:lvl6pPr marL="2227707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6pPr>
      <a:lvl7pPr marL="2673248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7pPr>
      <a:lvl8pPr marL="3118790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8pPr>
      <a:lvl9pPr marL="3564331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eg"/><Relationship Id="rId5" Type="http://schemas.microsoft.com/office/2007/relationships/hdphoto" Target="../media/hdphoto2.wdp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9.jpg"/><Relationship Id="rId4" Type="http://schemas.openxmlformats.org/officeDocument/2006/relationships/image" Target="../media/image2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987" y="836712"/>
            <a:ext cx="8280920" cy="58628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907" y="2780928"/>
            <a:ext cx="2800701" cy="37542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09895" y="1615156"/>
            <a:ext cx="459651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chemeClr val="tx2"/>
                </a:solidFill>
                <a:effectLst/>
              </a:rPr>
              <a:t>Урок математики </a:t>
            </a:r>
          </a:p>
          <a:p>
            <a:pPr algn="ctr"/>
            <a:r>
              <a:rPr lang="ru-RU" sz="4400" b="1" dirty="0" smtClean="0">
                <a:ln/>
                <a:solidFill>
                  <a:schemeClr val="tx2"/>
                </a:solidFill>
              </a:rPr>
              <a:t>1 класс</a:t>
            </a:r>
            <a:endParaRPr lang="ru-RU" sz="4400" b="1" cap="none" spc="0" dirty="0">
              <a:ln/>
              <a:solidFill>
                <a:schemeClr val="tx2"/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334" y="2276876"/>
            <a:ext cx="1421574" cy="16093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2033" y="4149080"/>
            <a:ext cx="44096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Учитель начальных классов :</a:t>
            </a:r>
          </a:p>
          <a:p>
            <a:r>
              <a:rPr lang="ru-RU" sz="2400" dirty="0" err="1" smtClean="0">
                <a:solidFill>
                  <a:srgbClr val="002060"/>
                </a:solidFill>
              </a:rPr>
              <a:t>Трифанова</a:t>
            </a:r>
            <a:r>
              <a:rPr lang="ru-RU" sz="2400" dirty="0" smtClean="0">
                <a:solidFill>
                  <a:srgbClr val="002060"/>
                </a:solidFill>
              </a:rPr>
              <a:t> Ю.В.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6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2813" y="832523"/>
            <a:ext cx="10059988" cy="557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67741" y="221062"/>
            <a:ext cx="674537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Венера — вторая планета от Солнца.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836" y="908724"/>
            <a:ext cx="10906125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327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794" y="260647"/>
            <a:ext cx="46085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В Ветхом Завете рассказывается о Всемирном потопе, в котором спасся только праведник Ной и его семья, так как Всевышний оповестил его о предстоящем бедствии и подал мысль построить ковчег (корабль). И Бог также дал Ною наказ: для сохранения жизни на земле взять на борт ковчега всех животных по ПАРАМ.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486" y="1333270"/>
            <a:ext cx="7546180" cy="575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5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5098382" y="836712"/>
            <a:ext cx="7226550" cy="5040560"/>
            <a:chOff x="3779912" y="980728"/>
            <a:chExt cx="5561856" cy="5040560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>
              <a:off x="4211960" y="980728"/>
              <a:ext cx="0" cy="5040560"/>
            </a:xfrm>
            <a:prstGeom prst="line">
              <a:avLst/>
            </a:prstGeom>
            <a:ln w="10160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/>
            <p:cNvCxnSpPr/>
            <p:nvPr/>
          </p:nvCxnSpPr>
          <p:spPr>
            <a:xfrm>
              <a:off x="3779912" y="1340768"/>
              <a:ext cx="5040560" cy="0"/>
            </a:xfrm>
            <a:prstGeom prst="line">
              <a:avLst/>
            </a:prstGeom>
            <a:ln w="10160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388424" y="980728"/>
              <a:ext cx="0" cy="5040560"/>
            </a:xfrm>
            <a:prstGeom prst="line">
              <a:avLst/>
            </a:prstGeom>
            <a:ln w="10160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3779912" y="5733256"/>
              <a:ext cx="5040560" cy="0"/>
            </a:xfrm>
            <a:prstGeom prst="line">
              <a:avLst/>
            </a:prstGeom>
            <a:ln w="10160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Рисунок 9" descr="2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788024" y="1196752"/>
              <a:ext cx="4553744" cy="4625752"/>
            </a:xfrm>
            <a:prstGeom prst="rect">
              <a:avLst/>
            </a:prstGeom>
          </p:spPr>
        </p:pic>
      </p:grpSp>
      <p:pic>
        <p:nvPicPr>
          <p:cNvPr id="13" name="Рисунок 12" descr="Cherry-icon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328122" y="2537520"/>
            <a:ext cx="5613624" cy="4320480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3241" y="188643"/>
            <a:ext cx="2151889" cy="2174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99">
                <a:alpha val="69804"/>
              </a:srgbClr>
            </a:outerShdw>
          </a:effectLst>
        </p:spPr>
      </p:pic>
      <p:sp>
        <p:nvSpPr>
          <p:cNvPr id="11" name="7-конечная звезда 10"/>
          <p:cNvSpPr/>
          <p:nvPr/>
        </p:nvSpPr>
        <p:spPr>
          <a:xfrm>
            <a:off x="8185875" y="1772816"/>
            <a:ext cx="561362" cy="432048"/>
          </a:xfrm>
          <a:prstGeom prst="star7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6" name="Управляющая кнопка: в начало 15">
            <a:hlinkClick r:id="" action="ppaction://hlinkshowjump?jump=firstslide" highlightClick="1"/>
          </p:cNvPr>
          <p:cNvSpPr/>
          <p:nvPr/>
        </p:nvSpPr>
        <p:spPr>
          <a:xfrm>
            <a:off x="10712005" y="6093296"/>
            <a:ext cx="935604" cy="504056"/>
          </a:xfrm>
          <a:prstGeom prst="actionButtonBeginning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76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C 0.00399 -0.01019 0.01528 -0.04607 0.025 -0.06134 C 0.03472 -0.07662 0.04375 -0.08426 0.05851 -0.0919 C 0.07309 -0.09931 0.0974 -0.10579 0.11337 -0.10625 C 0.12917 -0.10671 0.14167 -0.10093 0.15382 -0.09514 C 0.16615 -0.08912 0.1783 -0.07963 0.18611 -0.07083 C 0.19392 -0.06227 0.19687 -0.05463 0.20052 -0.04283 C 0.20417 -0.03079 0.20937 -0.02222 0.20764 0.00069 C 0.20608 0.02361 0.20226 0.06528 0.19097 0.09491 C 0.17969 0.12454 0.16042 0.14676 0.13958 0.17847 C 0.11892 0.21065 0.09062 0.25069 0.06684 0.28634 C 0.04288 0.32222 0.01615 0.35717 -0.00382 0.39282 C -0.02361 0.42847 -0.04236 0.47801 -0.0526 0.50046 " pathEditMode="relative" rAng="0" ptsTypes="aaaaaaaaaaaaa">
                                      <p:cBhvr>
                                        <p:cTn id="23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0" presetClass="path" presetSubtype="0" accel="50000" decel="5000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526 0.50046 C -0.0191 0.48796 0.01476 0.47523 0.03628 0.46921 C 0.05764 0.46319 0.06128 0.46042 0.07604 0.46458 C 0.0908 0.46898 0.11233 0.48889 0.12535 0.49583 C 0.13819 0.50301 0.14306 0.50671 0.15399 0.50648 C 0.1651 0.50625 0.18212 0.49954 0.19132 0.49444 C 0.20069 0.48912 0.20625 0.4787 0.20955 0.475 " pathEditMode="relative" rAng="0" ptsTypes="aaaaaaA">
                                      <p:cBhvr>
                                        <p:cTn id="26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0" y="-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28" presetID="1" presetClass="exit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122 0.46967 L -3.61111E-6 3.703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0" y="-2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825" y="332660"/>
            <a:ext cx="3321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</a:rPr>
              <a:t>Работа в тетради: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371" y="1248786"/>
            <a:ext cx="7848872" cy="300509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65" t="8157" r="5833" b="16344"/>
          <a:stretch/>
        </p:blipFill>
        <p:spPr>
          <a:xfrm>
            <a:off x="8496300" y="1619250"/>
            <a:ext cx="29146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4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809" y="1551488"/>
            <a:ext cx="1087320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- Число два следует при счёте за числом один. 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</a:rPr>
              <a:t>Чтобы </a:t>
            </a:r>
            <a:r>
              <a:rPr lang="ru-RU" sz="3200" b="1" dirty="0">
                <a:solidFill>
                  <a:srgbClr val="002060"/>
                </a:solidFill>
              </a:rPr>
              <a:t>получить число два, нужно к одному предмету добавить ещё один.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endParaRPr lang="ru-RU" sz="3200" b="1" dirty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-Число </a:t>
            </a:r>
            <a:r>
              <a:rPr lang="ru-RU" sz="3200" b="1" dirty="0">
                <a:solidFill>
                  <a:srgbClr val="002060"/>
                </a:solidFill>
              </a:rPr>
              <a:t>два обозначает номер при счёте и стоит за числом один.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- На письме число два обозначают цифрой 2.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849" y="335770"/>
            <a:ext cx="594042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Итог: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6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889" y="951059"/>
            <a:ext cx="3541713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8098" y="548692"/>
            <a:ext cx="6376126" cy="1696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9940" y="2067113"/>
            <a:ext cx="6572523" cy="230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9932" y="4100043"/>
            <a:ext cx="6394292" cy="2538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954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889" y="3645024"/>
            <a:ext cx="2736304" cy="244827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 rot="8082546">
            <a:off x="1113679" y="2270628"/>
            <a:ext cx="2755643" cy="2748794"/>
          </a:xfrm>
          <a:prstGeom prst="rtTriangl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9D795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32515" y="2564904"/>
            <a:ext cx="288031" cy="352839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796409" y="1711503"/>
            <a:ext cx="2160240" cy="2378149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540825" y="5445224"/>
            <a:ext cx="360040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Хорда 8"/>
          <p:cNvSpPr/>
          <p:nvPr/>
        </p:nvSpPr>
        <p:spPr>
          <a:xfrm rot="6794447">
            <a:off x="9396809" y="5103187"/>
            <a:ext cx="648072" cy="684077"/>
          </a:xfrm>
          <a:prstGeom prst="chord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819" y="784595"/>
            <a:ext cx="11233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Какие геометрические фигуры понадобились  для конструирования домика, дерева и грибочка?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819" y="1015793"/>
            <a:ext cx="11233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Сколько геометрических фигур понадобилось для конструирования домика,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962" y="894412"/>
            <a:ext cx="59404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д</a:t>
            </a:r>
            <a:r>
              <a:rPr lang="ru-RU" sz="2800" b="1" dirty="0" smtClean="0">
                <a:solidFill>
                  <a:srgbClr val="002060"/>
                </a:solidFill>
              </a:rPr>
              <a:t>ерева,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32115" y="894412"/>
            <a:ext cx="59404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г</a:t>
            </a:r>
            <a:r>
              <a:rPr lang="ru-RU" sz="2800" b="1" dirty="0" smtClean="0">
                <a:solidFill>
                  <a:srgbClr val="002060"/>
                </a:solidFill>
              </a:rPr>
              <a:t>рибочка?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72675" y="1286766"/>
            <a:ext cx="594042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Тема урока?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82074" y="2018918"/>
            <a:ext cx="594042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Число и цифра 2.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79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1259" y="576783"/>
            <a:ext cx="11233248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Число два – второе число при счёте, оно следует сразу после числа один. Чтобы получить число два, нужно к </a:t>
            </a:r>
            <a:r>
              <a:rPr lang="ru-RU" sz="3200" b="1" dirty="0">
                <a:solidFill>
                  <a:srgbClr val="C00000"/>
                </a:solidFill>
              </a:rPr>
              <a:t>одному </a:t>
            </a:r>
            <a:r>
              <a:rPr lang="ru-RU" sz="3200" b="1" dirty="0">
                <a:solidFill>
                  <a:srgbClr val="002060"/>
                </a:solidFill>
              </a:rPr>
              <a:t>предмету добавить ещё </a:t>
            </a:r>
            <a:r>
              <a:rPr lang="ru-RU" sz="3200" b="1" dirty="0">
                <a:solidFill>
                  <a:srgbClr val="C00000"/>
                </a:solidFill>
              </a:rPr>
              <a:t>один</a:t>
            </a:r>
            <a:r>
              <a:rPr lang="ru-RU" sz="3200" b="1" dirty="0"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1903" y="2858333"/>
            <a:ext cx="1376274" cy="23488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6473" y="2913805"/>
            <a:ext cx="1105204" cy="229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56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809" y="399098"/>
            <a:ext cx="708238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/>
              <a:t>Число два на письме обозначают цифрой 2.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810" y="1196754"/>
            <a:ext cx="5940425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На кого похожа двойка?</a:t>
            </a:r>
          </a:p>
          <a:p>
            <a:r>
              <a:rPr lang="ru-RU" sz="2800" b="1" dirty="0" smtClean="0"/>
              <a:t>Может </a:t>
            </a:r>
            <a:r>
              <a:rPr lang="ru-RU" sz="2800" b="1" dirty="0"/>
              <a:t>быть на утку? Стой-ка!</a:t>
            </a:r>
          </a:p>
          <a:p>
            <a:r>
              <a:rPr lang="ru-RU" sz="2800" b="1" dirty="0" smtClean="0"/>
              <a:t>Нет </a:t>
            </a:r>
            <a:r>
              <a:rPr lang="ru-RU" sz="2800" b="1" dirty="0"/>
              <a:t>сравниться может с нею</a:t>
            </a:r>
          </a:p>
          <a:p>
            <a:r>
              <a:rPr lang="ru-RU" sz="2800" b="1" dirty="0" smtClean="0"/>
              <a:t>Только </a:t>
            </a:r>
            <a:r>
              <a:rPr lang="ru-RU" sz="2800" b="1" dirty="0"/>
              <a:t>лебедь, выгнув шею.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4641" y="418210"/>
            <a:ext cx="3372966" cy="3372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261" y="3429004"/>
            <a:ext cx="4177983" cy="313348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79122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4397" y="226707"/>
            <a:ext cx="4834599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Где спряталась цифра?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1" name="Picture 2" descr="Слайд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33" y="820270"/>
            <a:ext cx="10016026" cy="563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12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0556" y="332660"/>
            <a:ext cx="10554444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Очень часто количество предметов, которое состоит только из двух объектов, называют </a:t>
            </a:r>
            <a:r>
              <a:rPr lang="ru-RU" sz="4000" b="1" dirty="0" smtClean="0">
                <a:solidFill>
                  <a:srgbClr val="C00000"/>
                </a:solidFill>
              </a:rPr>
              <a:t>пара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888" y="240322"/>
            <a:ext cx="11079783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Иногда детей просят стать по парам - это значит, что только двое детей должны взяться за руки, а иногда говорят: дай или возьми пару карандашей, книг или монет.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886" y="203383"/>
            <a:ext cx="11393179" cy="18774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А ещё, есть такие предметы, которые почти всегда называют пара. Например</a:t>
            </a:r>
            <a:r>
              <a:rPr lang="ru-RU" sz="4000" b="1" dirty="0">
                <a:solidFill>
                  <a:srgbClr val="FF0000"/>
                </a:solidFill>
              </a:rPr>
              <a:t>: </a:t>
            </a:r>
            <a:r>
              <a:rPr lang="ru-RU" sz="3600" b="1" dirty="0">
                <a:solidFill>
                  <a:srgbClr val="FF0000"/>
                </a:solidFill>
              </a:rPr>
              <a:t>пара носков, </a:t>
            </a:r>
            <a:r>
              <a:rPr lang="ru-RU" sz="3600" b="1" dirty="0" smtClean="0">
                <a:solidFill>
                  <a:srgbClr val="FF0000"/>
                </a:solidFill>
              </a:rPr>
              <a:t>обуви, варежек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49645">
            <a:off x="571411" y="3252152"/>
            <a:ext cx="1402140" cy="32611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360078">
            <a:off x="-1016744" y="4615270"/>
            <a:ext cx="3174603" cy="12444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4212" y="1958905"/>
            <a:ext cx="4720477" cy="47204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8516" y="4981540"/>
            <a:ext cx="3148136" cy="1661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5562" y="1633455"/>
            <a:ext cx="4429078" cy="19133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961" y="1905972"/>
            <a:ext cx="2294358" cy="24848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0978" y="4497733"/>
            <a:ext cx="2857899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54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755849" y="2980321"/>
            <a:ext cx="9865096" cy="0"/>
          </a:xfrm>
          <a:prstGeom prst="line">
            <a:avLst/>
          </a:prstGeom>
          <a:ln w="2159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792" y="5805266"/>
            <a:ext cx="1116124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Через любые ДВЕ точки можно провести одну и только одну </a:t>
            </a:r>
            <a:r>
              <a:rPr lang="ru-RU" sz="2800" b="1" dirty="0" smtClean="0">
                <a:solidFill>
                  <a:srgbClr val="002060"/>
                </a:solidFill>
              </a:rPr>
              <a:t>прямую.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809" y="260652"/>
            <a:ext cx="48705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</a:rPr>
              <a:t>Сколько точек вы видите?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811" y="845425"/>
            <a:ext cx="95050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002060"/>
                </a:solidFill>
                <a:latin typeface="Arial"/>
              </a:rPr>
              <a:t>Сколько прямых можно провести через </a:t>
            </a:r>
            <a:r>
              <a:rPr lang="ru-RU" sz="2800" b="1" dirty="0" smtClean="0">
                <a:solidFill>
                  <a:srgbClr val="002060"/>
                </a:solidFill>
                <a:latin typeface="Arial"/>
              </a:rPr>
              <a:t>две точки?</a:t>
            </a:r>
            <a:endParaRPr lang="ru-RU" sz="2800" b="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124003" y="2800301"/>
            <a:ext cx="288031" cy="36004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569" y="2776170"/>
            <a:ext cx="31115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2645" y="332660"/>
            <a:ext cx="9585253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Ансамбль из двух </a:t>
            </a:r>
            <a:r>
              <a:rPr lang="ru-RU" sz="3200" b="1" dirty="0" smtClean="0">
                <a:solidFill>
                  <a:srgbClr val="7030A0"/>
                </a:solidFill>
              </a:rPr>
              <a:t>исполнителей </a:t>
            </a:r>
            <a:r>
              <a:rPr lang="ru-RU" sz="3200" b="1" dirty="0">
                <a:solidFill>
                  <a:srgbClr val="7030A0"/>
                </a:solidFill>
              </a:rPr>
              <a:t>называется дуэтом.</a:t>
            </a:r>
          </a:p>
        </p:txBody>
      </p:sp>
      <p:pic>
        <p:nvPicPr>
          <p:cNvPr id="2050" name="Picture 2" descr="https://static.vecteezy.com/system/resources/previews/000/447/198/original/vector-two-boys-playing-guit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24744"/>
            <a:ext cx="9552495" cy="502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94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387" y="3132065"/>
            <a:ext cx="4312391" cy="34058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36855" y="3297363"/>
            <a:ext cx="3487042" cy="326499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811" y="260652"/>
            <a:ext cx="11485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Две </a:t>
            </a:r>
            <a:r>
              <a:rPr lang="ru-RU" sz="3600" b="1" dirty="0" smtClean="0">
                <a:solidFill>
                  <a:srgbClr val="7030A0"/>
                </a:solidFill>
              </a:rPr>
              <a:t>силы добро </a:t>
            </a:r>
            <a:r>
              <a:rPr lang="ru-RU" sz="3600" b="1" dirty="0">
                <a:solidFill>
                  <a:srgbClr val="7030A0"/>
                </a:solidFill>
              </a:rPr>
              <a:t>и </a:t>
            </a:r>
            <a:r>
              <a:rPr lang="ru-RU" sz="3600" b="1" dirty="0" smtClean="0">
                <a:solidFill>
                  <a:srgbClr val="7030A0"/>
                </a:solidFill>
              </a:rPr>
              <a:t>зло ведут борьбу в сказках. 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7082" y="850584"/>
            <a:ext cx="7615696" cy="57117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809" y="850580"/>
            <a:ext cx="10138181" cy="569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457</Words>
  <Application>Microsoft Office PowerPoint</Application>
  <PresentationFormat>Произвольный</PresentationFormat>
  <Paragraphs>46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Garamond</vt:lpstr>
      <vt:lpstr>1_Тема Office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1</cp:lastModifiedBy>
  <cp:revision>59</cp:revision>
  <dcterms:created xsi:type="dcterms:W3CDTF">2018-09-23T09:07:29Z</dcterms:created>
  <dcterms:modified xsi:type="dcterms:W3CDTF">2022-11-02T11:29:14Z</dcterms:modified>
</cp:coreProperties>
</file>