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4"/>
  </p:notesMasterIdLst>
  <p:sldIdLst>
    <p:sldId id="259" r:id="rId2"/>
    <p:sldId id="261" r:id="rId3"/>
    <p:sldId id="260" r:id="rId4"/>
    <p:sldId id="263" r:id="rId5"/>
    <p:sldId id="262" r:id="rId6"/>
    <p:sldId id="264" r:id="rId7"/>
    <p:sldId id="265" r:id="rId8"/>
    <p:sldId id="266" r:id="rId9"/>
    <p:sldId id="267" r:id="rId10"/>
    <p:sldId id="268" r:id="rId11"/>
    <p:sldId id="269" r:id="rId12"/>
    <p:sldId id="271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444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A255D1-6A6C-4BE3-9801-073E45F07BD8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B56126A-5F21-4319-96B1-F994545625D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48289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dissolve/>
  </p:transition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>
              <a:lnSpc>
                <a:spcPts val="2700"/>
              </a:lnSpc>
            </a:pP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8800" dirty="0" smtClean="0"/>
              <a:t/>
            </a:r>
            <a:br>
              <a:rPr lang="ru-RU" sz="8800" dirty="0" smtClean="0"/>
            </a:br>
            <a:r>
              <a:rPr lang="ru-RU" sz="5400" dirty="0" smtClean="0"/>
              <a:t/>
            </a:r>
            <a:br>
              <a:rPr lang="ru-RU" sz="5400" dirty="0" smtClean="0"/>
            </a:br>
            <a:r>
              <a:rPr lang="ru-RU" sz="5400" dirty="0" smtClean="0"/>
              <a:t>   </a:t>
            </a:r>
            <a:br>
              <a:rPr lang="ru-RU" sz="5400" dirty="0" smtClean="0"/>
            </a:br>
            <a:r>
              <a:rPr lang="ru-RU" sz="5400" dirty="0" smtClean="0"/>
              <a:t> </a:t>
            </a:r>
            <a:endParaRPr lang="ru-RU" sz="8800" dirty="0"/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1428728" y="285728"/>
            <a:ext cx="6786610" cy="6429420"/>
          </a:xfrm>
        </p:spPr>
        <p:txBody>
          <a:bodyPr>
            <a:normAutofit/>
          </a:bodyPr>
          <a:lstStyle/>
          <a:p>
            <a:r>
              <a:rPr lang="ru-RU" dirty="0" smtClean="0"/>
              <a:t>                </a:t>
            </a:r>
            <a:endParaRPr lang="ru-RU" dirty="0" smtClean="0">
              <a:solidFill>
                <a:srgbClr val="FFC000"/>
              </a:solidFill>
              <a:latin typeface="Monotype Corsiva" pitchFamily="66" charset="0"/>
            </a:endParaRP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</a:t>
            </a:r>
            <a:r>
              <a:rPr lang="ru-RU" b="1" dirty="0" smtClean="0">
                <a:latin typeface="Monotype Corsiva" pitchFamily="66" charset="0"/>
              </a:rPr>
              <a:t>Урок математики в 3 классе</a:t>
            </a:r>
          </a:p>
          <a:p>
            <a:r>
              <a:rPr lang="ru-RU" b="1" dirty="0" smtClean="0">
                <a:latin typeface="Monotype Corsiva" pitchFamily="66" charset="0"/>
              </a:rPr>
              <a:t>                                        на тему:</a:t>
            </a:r>
          </a:p>
          <a:p>
            <a:r>
              <a:rPr lang="ru-RU" b="1" dirty="0" smtClean="0">
                <a:latin typeface="Monotype Corsiva" pitchFamily="66" charset="0"/>
              </a:rPr>
              <a:t>                «Алгоритм письменного умножения               </a:t>
            </a:r>
          </a:p>
          <a:p>
            <a:r>
              <a:rPr lang="ru-RU" b="1" dirty="0" smtClean="0">
                <a:latin typeface="Monotype Corsiva" pitchFamily="66" charset="0"/>
              </a:rPr>
              <a:t>                трёхзначного  числа на однозначное»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sz="2000" dirty="0" smtClean="0"/>
              <a:t> </a:t>
            </a:r>
            <a:endParaRPr lang="ru-RU" sz="2000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</p:txBody>
      </p:sp>
      <p:pic>
        <p:nvPicPr>
          <p:cNvPr id="1027" name="Picture 3" descr="C:\Users\Иванова Наталья\Desktop\viewImag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1668" y="2786058"/>
            <a:ext cx="3842332" cy="386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Иванова Наталья\Desktop\590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14346" y="2974843"/>
            <a:ext cx="4322760" cy="388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01132330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714356"/>
            <a:ext cx="7772400" cy="928694"/>
          </a:xfrm>
        </p:spPr>
        <p:txBody>
          <a:bodyPr/>
          <a:lstStyle/>
          <a:p>
            <a:r>
              <a:rPr lang="ru-RU" dirty="0" smtClean="0"/>
              <a:t>          </a:t>
            </a:r>
            <a:r>
              <a:rPr lang="ru-RU" sz="4800" dirty="0" smtClean="0">
                <a:solidFill>
                  <a:srgbClr val="FF0000"/>
                </a:solidFill>
              </a:rPr>
              <a:t>Игра «Да - нет»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1785926"/>
            <a:ext cx="6429420" cy="4857784"/>
          </a:xfrm>
        </p:spPr>
        <p:txBody>
          <a:bodyPr>
            <a:normAutofit/>
          </a:bodyPr>
          <a:lstStyle/>
          <a:p>
            <a:r>
              <a:rPr lang="ru-RU" dirty="0" smtClean="0"/>
              <a:t>1.Рязряд десятков записывается под разрядом сотен? (нет) </a:t>
            </a:r>
          </a:p>
          <a:p>
            <a:r>
              <a:rPr lang="ru-RU" dirty="0" smtClean="0"/>
              <a:t>2. Обязательно ли в </a:t>
            </a:r>
            <a:r>
              <a:rPr lang="ru-RU" b="1" dirty="0" smtClean="0"/>
              <a:t>алгоритм письменного умножения трёхзначного числа на однозначное умножать сотни? (да)</a:t>
            </a:r>
            <a:endParaRPr lang="ru-RU" dirty="0" smtClean="0"/>
          </a:p>
          <a:p>
            <a:r>
              <a:rPr lang="ru-RU" b="1" dirty="0" smtClean="0"/>
              <a:t>3. Разряд десятков записывается под разрядом десятков? (да)</a:t>
            </a:r>
            <a:endParaRPr lang="ru-RU" dirty="0" smtClean="0"/>
          </a:p>
          <a:p>
            <a:r>
              <a:rPr lang="ru-RU" b="1" dirty="0" smtClean="0"/>
              <a:t>4.Является ли вторым пунктом в алгоритме письменного умножения трёхзначного числа на однозначное «</a:t>
            </a:r>
            <a:r>
              <a:rPr lang="ru-RU" dirty="0" smtClean="0"/>
              <a:t>Умножаю единицы»? (да)</a:t>
            </a:r>
          </a:p>
          <a:p>
            <a:r>
              <a:rPr lang="ru-RU" dirty="0" smtClean="0"/>
              <a:t>5.Можно ли переставлять пункты алгоритма местами? (нет)</a:t>
            </a:r>
          </a:p>
          <a:p>
            <a:r>
              <a:rPr lang="ru-RU" dirty="0" smtClean="0"/>
              <a:t>6. Разряд сотен записывается под разрядом сотен? (да)</a:t>
            </a:r>
          </a:p>
          <a:p>
            <a:endParaRPr lang="ru-RU" dirty="0"/>
          </a:p>
        </p:txBody>
      </p:sp>
      <p:pic>
        <p:nvPicPr>
          <p:cNvPr id="5" name="Рисунок 4" descr="s1200 (3)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3979" y="1500174"/>
            <a:ext cx="2550021" cy="4999523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642918"/>
            <a:ext cx="7772400" cy="1143008"/>
          </a:xfrm>
        </p:spPr>
        <p:txBody>
          <a:bodyPr/>
          <a:lstStyle/>
          <a:p>
            <a:r>
              <a:rPr lang="ru-RU" dirty="0" smtClean="0"/>
              <a:t>                 </a:t>
            </a:r>
            <a:r>
              <a:rPr lang="ru-RU" sz="4800" dirty="0" smtClean="0">
                <a:solidFill>
                  <a:srgbClr val="FF0000"/>
                </a:solidFill>
              </a:rPr>
              <a:t>Рефлексия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143116"/>
            <a:ext cx="8042176" cy="3500462"/>
          </a:xfrm>
        </p:spPr>
        <p:txBody>
          <a:bodyPr>
            <a:normAutofit/>
          </a:bodyPr>
          <a:lstStyle/>
          <a:p>
            <a:pPr lvl="0">
              <a:buFont typeface="Arial" pitchFamily="34" charset="0"/>
              <a:buChar char="•"/>
            </a:pPr>
            <a:r>
              <a:rPr lang="ru-RU" sz="3200" dirty="0" smtClean="0"/>
              <a:t>Я сегодня узнал(а)…</a:t>
            </a:r>
          </a:p>
          <a:p>
            <a:pPr lvl="0">
              <a:buFont typeface="Arial" pitchFamily="34" charset="0"/>
              <a:buChar char="•"/>
            </a:pPr>
            <a:r>
              <a:rPr lang="ru-RU" sz="3200" dirty="0" smtClean="0"/>
              <a:t>На уроке мне удалось…</a:t>
            </a:r>
          </a:p>
          <a:p>
            <a:pPr lvl="0">
              <a:buFont typeface="Arial" pitchFamily="34" charset="0"/>
              <a:buChar char="•"/>
            </a:pPr>
            <a:r>
              <a:rPr lang="ru-RU" sz="3200" dirty="0" smtClean="0"/>
              <a:t>У меня вызвало затруднение…</a:t>
            </a:r>
          </a:p>
          <a:p>
            <a:pPr lvl="0">
              <a:buFont typeface="Arial" pitchFamily="34" charset="0"/>
              <a:buChar char="•"/>
            </a:pPr>
            <a:r>
              <a:rPr lang="ru-RU" sz="3200" dirty="0" smtClean="0"/>
              <a:t>Моё настроение после урока…</a:t>
            </a:r>
          </a:p>
          <a:p>
            <a:endParaRPr lang="ru-RU" dirty="0"/>
          </a:p>
        </p:txBody>
      </p:sp>
      <p:pic>
        <p:nvPicPr>
          <p:cNvPr id="4" name="Picture 3" descr="C:\Users\Иванова Наталья\Desktop\viewImag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301668" y="3143248"/>
            <a:ext cx="3842332" cy="386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 descr="SOLNYShKO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2844" y="0"/>
            <a:ext cx="2428860" cy="2234552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8800" smtClean="0">
                <a:solidFill>
                  <a:srgbClr val="FF0000"/>
                </a:solidFill>
                <a:latin typeface="Monotype Corsiva" pitchFamily="66" charset="0"/>
              </a:rPr>
              <a:t> Спасибо </a:t>
            </a:r>
            <a:r>
              <a:rPr lang="ru-RU" sz="8800" dirty="0" smtClean="0">
                <a:solidFill>
                  <a:srgbClr val="FF0000"/>
                </a:solidFill>
                <a:latin typeface="Monotype Corsiva" pitchFamily="66" charset="0"/>
              </a:rPr>
              <a:t>за урок!</a:t>
            </a:r>
            <a:endParaRPr lang="ru-RU" sz="8800" dirty="0">
              <a:solidFill>
                <a:srgbClr val="FF0000"/>
              </a:solidFill>
              <a:latin typeface="Monotype Corsiva" pitchFamily="66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 descr="SOLNYShKO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71670" y="2571743"/>
            <a:ext cx="4492296" cy="4132913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Иванова Наталья\Desktop\viewImage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530664"/>
            <a:ext cx="3260568" cy="32827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1500166" y="1071546"/>
            <a:ext cx="7143800" cy="40318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Прозвенел звонок,</a:t>
            </a: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Начинается урок.</a:t>
            </a: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Вы за парты дружно сели,</a:t>
            </a: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меня все посмотрели.</a:t>
            </a: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Встало солнышко давно,</a:t>
            </a: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Заглянуло к нам в окно,</a:t>
            </a: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На урок торопит нас –</a:t>
            </a:r>
            <a:endParaRPr kumimoji="0" lang="ru-RU" sz="11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Математика сейчас!</a:t>
            </a: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44480096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Иванова Наталья\Desktop\59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4071942"/>
            <a:ext cx="3336230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0352" y="500042"/>
            <a:ext cx="7772400" cy="857256"/>
          </a:xfrm>
        </p:spPr>
        <p:txBody>
          <a:bodyPr/>
          <a:lstStyle/>
          <a:p>
            <a:r>
              <a:rPr lang="ru-RU" sz="3600" dirty="0" smtClean="0"/>
              <a:t>                   </a:t>
            </a:r>
            <a:r>
              <a:rPr lang="ru-RU" sz="3600" dirty="0" smtClean="0">
                <a:solidFill>
                  <a:srgbClr val="FF0000"/>
                </a:solidFill>
              </a:rPr>
              <a:t>Игра «Баскетбол» </a:t>
            </a:r>
            <a:endParaRPr lang="ru-RU" sz="3600" dirty="0">
              <a:solidFill>
                <a:srgbClr val="FF0000"/>
              </a:solidFill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30352" y="1571612"/>
            <a:ext cx="7772400" cy="307183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857224" y="2071678"/>
            <a:ext cx="142876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000100" y="2285992"/>
            <a:ext cx="214314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8001024" y="2000240"/>
            <a:ext cx="142876" cy="214314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786710" y="2214554"/>
            <a:ext cx="214314" cy="14287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ручное управление 9"/>
          <p:cNvSpPr/>
          <p:nvPr/>
        </p:nvSpPr>
        <p:spPr>
          <a:xfrm>
            <a:off x="1142976" y="2071678"/>
            <a:ext cx="928694" cy="85725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800</a:t>
            </a:r>
            <a:endParaRPr lang="ru-RU" dirty="0"/>
          </a:p>
        </p:txBody>
      </p:sp>
      <p:sp>
        <p:nvSpPr>
          <p:cNvPr id="11" name="Блок-схема: ручное управление 10"/>
          <p:cNvSpPr/>
          <p:nvPr/>
        </p:nvSpPr>
        <p:spPr>
          <a:xfrm>
            <a:off x="6929454" y="2000240"/>
            <a:ext cx="928694" cy="857256"/>
          </a:xfrm>
          <a:prstGeom prst="flowChartManualOper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14</a:t>
            </a:r>
            <a:endParaRPr lang="ru-RU" dirty="0"/>
          </a:p>
        </p:txBody>
      </p:sp>
      <p:sp>
        <p:nvSpPr>
          <p:cNvPr id="12" name="Овал 11"/>
          <p:cNvSpPr/>
          <p:nvPr/>
        </p:nvSpPr>
        <p:spPr>
          <a:xfrm>
            <a:off x="1928794" y="3714752"/>
            <a:ext cx="1143008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+mj-lt"/>
              </a:rPr>
              <a:t>100*8</a:t>
            </a:r>
            <a:endParaRPr lang="ru-RU" dirty="0">
              <a:latin typeface="+mj-lt"/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4214810" y="2643182"/>
            <a:ext cx="1143008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+mj-lt"/>
              </a:rPr>
              <a:t>80*10</a:t>
            </a:r>
            <a:endParaRPr lang="ru-RU" dirty="0">
              <a:latin typeface="+mj-lt"/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357554" y="3786190"/>
            <a:ext cx="1214446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+mj-lt"/>
              </a:rPr>
              <a:t>700:50</a:t>
            </a:r>
            <a:endParaRPr lang="ru-RU" dirty="0">
              <a:latin typeface="+mj-lt"/>
            </a:endParaRPr>
          </a:p>
        </p:txBody>
      </p:sp>
      <p:sp>
        <p:nvSpPr>
          <p:cNvPr id="15" name="Овал 14"/>
          <p:cNvSpPr/>
          <p:nvPr/>
        </p:nvSpPr>
        <p:spPr>
          <a:xfrm>
            <a:off x="5000628" y="3786190"/>
            <a:ext cx="1214446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+mj-lt"/>
              </a:rPr>
              <a:t>280:20</a:t>
            </a:r>
            <a:endParaRPr lang="ru-RU" dirty="0">
              <a:latin typeface="+mj-lt"/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6572264" y="3714752"/>
            <a:ext cx="1071570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+mj-lt"/>
              </a:rPr>
              <a:t>420:3</a:t>
            </a:r>
            <a:endParaRPr lang="ru-RU" dirty="0">
              <a:latin typeface="+mj-lt"/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2786050" y="2643182"/>
            <a:ext cx="1214446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+mj-lt"/>
              </a:rPr>
              <a:t>140:10</a:t>
            </a:r>
            <a:endParaRPr lang="ru-RU" dirty="0">
              <a:latin typeface="+mj-lt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5786446" y="2714620"/>
            <a:ext cx="1143008" cy="57150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latin typeface="+mj-lt"/>
              </a:rPr>
              <a:t>400*2</a:t>
            </a:r>
            <a:endParaRPr lang="ru-RU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8984943"/>
      </p:ext>
    </p:extLst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500166" y="428604"/>
            <a:ext cx="6802586" cy="1000132"/>
          </a:xfrm>
        </p:spPr>
        <p:txBody>
          <a:bodyPr/>
          <a:lstStyle/>
          <a:p>
            <a:r>
              <a:rPr lang="ru-RU" sz="4000" dirty="0" smtClean="0">
                <a:solidFill>
                  <a:srgbClr val="FF0000"/>
                </a:solidFill>
              </a:rPr>
              <a:t>Геометрический материал</a:t>
            </a:r>
            <a:endParaRPr lang="ru-RU" sz="4000" dirty="0">
              <a:solidFill>
                <a:srgbClr val="FF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/>
        </p:nvGraphicFramePr>
        <p:xfrm>
          <a:off x="1000100" y="1857364"/>
          <a:ext cx="7000890" cy="2643212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1400178"/>
                <a:gridCol w="1400178"/>
                <a:gridCol w="1400178"/>
                <a:gridCol w="1400178"/>
                <a:gridCol w="1400178"/>
              </a:tblGrid>
              <a:tr h="660803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a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      6</a:t>
                      </a:r>
                      <a:r>
                        <a:rPr lang="en-US" baseline="0" dirty="0" smtClean="0"/>
                        <a:t> </a:t>
                      </a:r>
                      <a:r>
                        <a:rPr lang="ru-RU" baseline="0" dirty="0" smtClean="0"/>
                        <a:t>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5 см               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1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10 см</a:t>
                      </a:r>
                      <a:endParaRPr lang="ru-RU" dirty="0"/>
                    </a:p>
                  </a:txBody>
                  <a:tcPr/>
                </a:tc>
              </a:tr>
              <a:tr h="660803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b</a:t>
                      </a:r>
                      <a:endParaRPr lang="ru-RU" dirty="0">
                        <a:solidFill>
                          <a:schemeClr val="accent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5 см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9</a:t>
                      </a:r>
                      <a:r>
                        <a:rPr lang="ru-RU" baseline="0" dirty="0" smtClean="0"/>
                        <a:t> см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20 см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       3 см</a:t>
                      </a:r>
                      <a:endParaRPr lang="ru-RU" dirty="0"/>
                    </a:p>
                  </a:txBody>
                  <a:tcPr/>
                </a:tc>
              </a:tr>
              <a:tr h="660803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</a:t>
                      </a:r>
                      <a:r>
                        <a:rPr lang="en-US" baseline="0" dirty="0" smtClean="0"/>
                        <a:t>P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60803">
                <a:tc>
                  <a:txBody>
                    <a:bodyPr/>
                    <a:lstStyle/>
                    <a:p>
                      <a:r>
                        <a:rPr lang="en-US" dirty="0" smtClean="0"/>
                        <a:t>        S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642918"/>
            <a:ext cx="7772400" cy="1000132"/>
          </a:xfrm>
        </p:spPr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</a:rPr>
              <a:t>     Математический диктант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1928802"/>
            <a:ext cx="8185052" cy="4572032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/>
              <a:t> 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Найдите частное чисел 96 и 6.  (…)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Какое число умножили на 12 и получили 48?   (…)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Найдите произведение чисел 23 и 4.  (…)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На сколько разделили число 88 и получили 44?    (…)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Уменьшаемое 64, разность 2. Чему равно вычитаемое?   (…) 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Делимое 64, частное 2. Чему равен делитель?  (…)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Найдите второй множитель, если первый множитель 23, а произведение 69.     (…)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Запишите число, в котором 6 сотен 5 десятков 4 единицы.  (…)</a:t>
            </a:r>
          </a:p>
          <a:p>
            <a:pPr lvl="0">
              <a:buFont typeface="Arial" pitchFamily="34" charset="0"/>
              <a:buChar char="•"/>
            </a:pPr>
            <a:r>
              <a:rPr lang="ru-RU" sz="2600" dirty="0" smtClean="0"/>
              <a:t>Запишите число, предшествующее числу 600.   (…)</a:t>
            </a:r>
          </a:p>
          <a:p>
            <a:pPr>
              <a:buFont typeface="Arial" pitchFamily="34" charset="0"/>
              <a:buChar char="•"/>
            </a:pPr>
            <a:r>
              <a:rPr lang="ru-RU" sz="2600" dirty="0" smtClean="0"/>
              <a:t>Какое число в 6 раз больше, чем 8?   (…)</a:t>
            </a:r>
          </a:p>
          <a:p>
            <a:r>
              <a:rPr lang="ru-RU" dirty="0" smtClean="0"/>
              <a:t> 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785794"/>
            <a:ext cx="6945462" cy="857256"/>
          </a:xfrm>
        </p:spPr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</a:rPr>
              <a:t>   Цели и задачи урока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071678"/>
            <a:ext cx="7899300" cy="2857520"/>
          </a:xfrm>
        </p:spPr>
        <p:txBody>
          <a:bodyPr>
            <a:normAutofit/>
          </a:bodyPr>
          <a:lstStyle/>
          <a:p>
            <a:r>
              <a:rPr lang="ru-RU" dirty="0" smtClean="0"/>
              <a:t> «Познакомиться» - с алгоритмом письменного умножения трёхзначного числа на однозначное.</a:t>
            </a:r>
          </a:p>
          <a:p>
            <a:r>
              <a:rPr lang="ru-RU" dirty="0" smtClean="0"/>
              <a:t> </a:t>
            </a:r>
          </a:p>
          <a:p>
            <a:r>
              <a:rPr lang="ru-RU" dirty="0" smtClean="0"/>
              <a:t>   «Учиться» - выполнять письменное умножение , используя алгоритм.</a:t>
            </a:r>
          </a:p>
        </p:txBody>
      </p:sp>
      <p:pic>
        <p:nvPicPr>
          <p:cNvPr id="4" name="Picture 2" descr="C:\Users\Иванова Наталья\Desktop\59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85984" y="3714752"/>
            <a:ext cx="3336230" cy="2996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14414" y="642918"/>
            <a:ext cx="7088338" cy="1143008"/>
          </a:xfrm>
        </p:spPr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</a:rPr>
              <a:t>   Что такое алгоритм?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285992"/>
            <a:ext cx="7827862" cy="221457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Алгоритм – это последовательность действий, которую   нельзя нарушать.</a:t>
            </a:r>
            <a:endParaRPr lang="ru-RU" sz="2800" dirty="0"/>
          </a:p>
        </p:txBody>
      </p:sp>
      <p:pic>
        <p:nvPicPr>
          <p:cNvPr id="4" name="Picture 2" descr="C:\Users\Иванова Наталья\Desktop\590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42844" y="3143248"/>
            <a:ext cx="4322760" cy="3883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3" descr="C:\Users\Иванова Наталья\Desktop\viewImage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72066" y="2857496"/>
            <a:ext cx="3842332" cy="38684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71604" y="500042"/>
            <a:ext cx="6731148" cy="1214446"/>
          </a:xfrm>
        </p:spPr>
        <p:txBody>
          <a:bodyPr/>
          <a:lstStyle/>
          <a:p>
            <a:r>
              <a:rPr lang="ru-RU" sz="4400" dirty="0" smtClean="0">
                <a:solidFill>
                  <a:srgbClr val="FF0000"/>
                </a:solidFill>
              </a:rPr>
              <a:t>Алгоритм умножения.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1736" y="2071678"/>
            <a:ext cx="5500726" cy="378621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3300" dirty="0" smtClean="0"/>
              <a:t>      1. Пишу…</a:t>
            </a:r>
          </a:p>
          <a:p>
            <a:r>
              <a:rPr lang="ru-RU" sz="3300" dirty="0" smtClean="0"/>
              <a:t>      2. Умножаю единицы…</a:t>
            </a:r>
          </a:p>
          <a:p>
            <a:r>
              <a:rPr lang="ru-RU" sz="3300" dirty="0" smtClean="0"/>
              <a:t>      3. Умножаю десятки…</a:t>
            </a:r>
          </a:p>
          <a:p>
            <a:r>
              <a:rPr lang="ru-RU" sz="3300" dirty="0" smtClean="0"/>
              <a:t>      4. Умножаю сотни…</a:t>
            </a:r>
          </a:p>
          <a:p>
            <a:r>
              <a:rPr lang="ru-RU" sz="3300" dirty="0" smtClean="0"/>
              <a:t>      5. Читаю ответ.</a:t>
            </a:r>
            <a:endParaRPr lang="ru-RU" sz="3300" dirty="0"/>
          </a:p>
        </p:txBody>
      </p:sp>
      <p:pic>
        <p:nvPicPr>
          <p:cNvPr id="5" name="Рисунок 4" descr="Neznajka-detskie-veshhi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000240"/>
            <a:ext cx="2764715" cy="4374974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714356"/>
            <a:ext cx="6302520" cy="928694"/>
          </a:xfrm>
        </p:spPr>
        <p:txBody>
          <a:bodyPr/>
          <a:lstStyle/>
          <a:p>
            <a:r>
              <a:rPr lang="ru-RU" sz="4800" dirty="0" smtClean="0">
                <a:solidFill>
                  <a:srgbClr val="FF0000"/>
                </a:solidFill>
              </a:rPr>
              <a:t>Физкультминутка</a:t>
            </a:r>
            <a:endParaRPr lang="ru-RU" sz="4800" dirty="0">
              <a:solidFill>
                <a:srgbClr val="FF000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14282" y="2071678"/>
            <a:ext cx="4857784" cy="378621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      </a:t>
            </a:r>
            <a:r>
              <a:rPr lang="ru-RU" sz="2800" dirty="0" smtClean="0"/>
              <a:t>Потрудились – отдохнём,</a:t>
            </a:r>
          </a:p>
          <a:p>
            <a:r>
              <a:rPr lang="ru-RU" sz="2800" dirty="0" smtClean="0"/>
              <a:t>     Встанем, глубоко вздохнём.</a:t>
            </a:r>
          </a:p>
          <a:p>
            <a:r>
              <a:rPr lang="ru-RU" sz="2800" dirty="0" smtClean="0"/>
              <a:t>     Руки в стороны, вперёд,</a:t>
            </a:r>
          </a:p>
          <a:p>
            <a:r>
              <a:rPr lang="ru-RU" sz="2800" dirty="0" smtClean="0"/>
              <a:t>     Влево, вправо поворот.</a:t>
            </a:r>
          </a:p>
          <a:p>
            <a:r>
              <a:rPr lang="ru-RU" sz="2800" dirty="0" smtClean="0"/>
              <a:t>     Три наклона, прямо встать.</a:t>
            </a:r>
          </a:p>
          <a:p>
            <a:r>
              <a:rPr lang="ru-RU" sz="2800" dirty="0" smtClean="0"/>
              <a:t>     Руки вниз и вверх поднять </a:t>
            </a:r>
          </a:p>
          <a:p>
            <a:r>
              <a:rPr lang="ru-RU" sz="2800" dirty="0" smtClean="0"/>
              <a:t>     Руки плавно опустили,</a:t>
            </a:r>
          </a:p>
          <a:p>
            <a:r>
              <a:rPr lang="ru-RU" sz="2800" smtClean="0"/>
              <a:t>     Всем </a:t>
            </a:r>
            <a:r>
              <a:rPr lang="ru-RU" sz="2800" dirty="0" smtClean="0"/>
              <a:t>улыбки подарили.</a:t>
            </a:r>
          </a:p>
          <a:p>
            <a:endParaRPr lang="ru-RU" dirty="0"/>
          </a:p>
        </p:txBody>
      </p:sp>
      <p:pic>
        <p:nvPicPr>
          <p:cNvPr id="4" name="Рисунок 3" descr="chipmunk-clipart-19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49" y="2786058"/>
            <a:ext cx="4911576" cy="3884238"/>
          </a:xfrm>
          <a:prstGeom prst="rect">
            <a:avLst/>
          </a:prstGeom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67</TotalTime>
  <Words>337</Words>
  <Application>Microsoft Office PowerPoint</Application>
  <PresentationFormat>Экран (4:3)</PresentationFormat>
  <Paragraphs>100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Апекс</vt:lpstr>
      <vt:lpstr>                   </vt:lpstr>
      <vt:lpstr>Слайд 2</vt:lpstr>
      <vt:lpstr>                   Игра «Баскетбол» </vt:lpstr>
      <vt:lpstr>Геометрический материал</vt:lpstr>
      <vt:lpstr>     Математический диктант</vt:lpstr>
      <vt:lpstr>   Цели и задачи урока</vt:lpstr>
      <vt:lpstr>   Что такое алгоритм?</vt:lpstr>
      <vt:lpstr>Алгоритм умножения.</vt:lpstr>
      <vt:lpstr>Физкультминутка</vt:lpstr>
      <vt:lpstr>          Игра «Да - нет»</vt:lpstr>
      <vt:lpstr>                 Рефлексия</vt:lpstr>
      <vt:lpstr> Спасибо за урок!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Математика</dc:title>
  <dc:creator>Иванова Наталья</dc:creator>
  <cp:lastModifiedBy>ПК</cp:lastModifiedBy>
  <cp:revision>25</cp:revision>
  <dcterms:created xsi:type="dcterms:W3CDTF">2018-09-10T19:52:10Z</dcterms:created>
  <dcterms:modified xsi:type="dcterms:W3CDTF">2022-11-02T11:40:26Z</dcterms:modified>
</cp:coreProperties>
</file>