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175EE-03FF-4A58-9196-50951D437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45298D-A7E5-93FB-90EA-00DCFC9B16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D853A2-99D4-A351-091B-527D1F44A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128722-0C49-2272-EA51-C86D9C4C8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9E0CB4-21A2-67C6-B249-A1ED09668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88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A2737-BDF6-250F-D585-16EA2ABE7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A03AE1-37CC-92D5-DE8F-A43C31CD6B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6D454E-D61B-F22B-1D55-BB7D099BE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FB7349-D00D-D3EB-3852-D13EDE54A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68F6EF-5270-809E-C8B8-785F2A905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134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4A7CEB4-F38F-8C59-B762-2698A310A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267A68-3082-5F8A-9763-541404771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03B390-F9E7-0758-0A25-5916782A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5A97E4-0728-73E0-F328-48EAC8EE7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EF77FE-D6FF-A5ED-4F71-C880A9D15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3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FE1C7-2444-014B-4429-4A59B0682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A1687D-886A-B515-8250-2CC9D0A3DA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00FA42-E7C0-3880-C03C-2A62E33AC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1B62A1-EC50-BB33-6BAD-00B822C78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C8466F-0666-4C4C-D9AA-592499B2F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29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F1695-A203-4C34-D41B-69A97B6E8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869903-2598-3CA8-BD78-42BAF0FAB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48914C-F255-39C3-E5F5-C999741F1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93A67B-7D35-86DB-2630-3A209BE78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59F24D-9422-5385-D5F0-FB2D3B56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54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6EA38-06B5-2B85-56C2-DD6F1EE9F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DEFAA2-1DC7-5428-3CFE-B96273F679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11A3F1-4791-6A4B-EC4B-E7B96A5916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FFDFD3-D502-5DD0-3FCF-F52ECFE4B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B9E51B-23D5-901E-08F3-34F8F9676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2D84F5-8DCE-193D-8A76-47EE2FE1D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945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61E90-632A-9576-FB91-FFFD40A18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81C0DE-8C79-8484-C87A-1A76C5E47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ACEF37A-1955-6631-BB74-850582C33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D63DBC9-3BFE-81F7-BD08-41704DDE10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16A475-A663-A257-51F2-3C7B6E27AB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877758-5098-F814-3FF2-5F91D1E37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749A4B-09AB-8A25-99A9-528CD9042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2CE8744-0E25-2153-AAAB-7ACD2A64E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205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E677B3-3565-336E-EBD2-D404C9D70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C74C8F8-A301-7ED2-9B1F-87B9E7AD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A5CEB3-AEB3-3D6A-9313-EBC8EABB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CCCE6CB-30CC-928D-8B42-70739BABF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405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67685B-60AA-ECF9-5B9D-01A2CE637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5128F44-1EDA-9A46-0CD2-CA5F927F7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242B7E2-94E7-FFD0-FA81-7129714D7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90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C2690-377F-A247-0E15-96EB02F9A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E6EAB8-7E47-8DFA-6212-42B683A0A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59C47B4-C11E-0209-19FA-48162C715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275D08-F29A-C470-F4E4-735AA429D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8808C2-BA0E-38C1-86E8-B3541B786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E93CBF-8347-6200-A003-11A1B2CE1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927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73AFE4-4160-2810-E60F-EB0E6AE3E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5DB8322-CE36-9D7D-B9AD-1B4AB21A3F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35A57F-B629-551B-40F7-13DB4652D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7B7A9A-1C64-E374-A675-FEFD5571E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64C7DA-9DE5-D60D-4D55-F0044201B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23C89A-363B-A556-3129-86A124A4F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479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165BC-8AAE-0263-7554-B8C4621A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EE6708-054B-3368-383E-6C722FAD6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61DEEE-8430-DD95-EFDF-CBD3768767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3EECB-746A-4056-A747-7A0A4280F5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74874C-C071-0DE3-1EA3-2A21107798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012918-AA74-A669-BF68-EACD27CC1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BD670-F4CB-4F76-8E7D-733095611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428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tskie-pesni.com/prazdniki/1-sentjabrja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yandex.ru/video/preview/?filmId=3278804994555170145&amp;text=%D1%84%D0%B8%D0%B7%D0%BC%D0%B8%D0%BD%D1%83%D1%82%D0%BA%D0%B0+%D0%BA%D0%B0%D0%BF%D0%B8%D1%82%D0%B0%D0%BD+%D0%BA%D1%80%D0%B0%D0%B1+%D0%B4%D0%BB%D1%8F+%D0%B4%D0%B5%D1%82%D0%B5%D0%B9+%D1%81+%D0%B4%D0%B2%D0%B8%D0%B6%D0%B5%D0%BD%D0%B8%D1%8F%D0%BC%D0%B8+%D0%B8+%D0%BC%D1%83%D0%B7%D1%8B%D0%BA%D0%BE%D0%B9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168D9-27DE-D80E-4535-8B5D8557CA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Занятие в группе продленного дня «Определение 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частотного звука в 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стихотворении».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4000" y="2805545"/>
            <a:ext cx="9144000" cy="3262746"/>
          </a:xfrm>
        </p:spPr>
        <p:txBody>
          <a:bodyPr/>
          <a:lstStyle/>
          <a:p>
            <a:r>
              <a:rPr lang="ru-RU" sz="3600" dirty="0"/>
              <a:t>Подготовила: </a:t>
            </a:r>
            <a:r>
              <a:rPr lang="ru-RU" sz="3600" dirty="0" err="1"/>
              <a:t>Сулягина</a:t>
            </a:r>
            <a:r>
              <a:rPr lang="ru-RU" sz="3600" dirty="0"/>
              <a:t> Юлия Юрьевна</a:t>
            </a:r>
          </a:p>
          <a:p>
            <a:r>
              <a:rPr lang="ru-RU" sz="3600" dirty="0"/>
              <a:t>Воспитатель группы продленного дня </a:t>
            </a:r>
          </a:p>
          <a:p>
            <a:r>
              <a:rPr lang="ru-RU" sz="3600" dirty="0"/>
              <a:t>ГБОУ № 444 Фрунзенского района </a:t>
            </a:r>
          </a:p>
          <a:p>
            <a:r>
              <a:rPr lang="ru-RU" sz="3600" dirty="0" err="1"/>
              <a:t>Г.Санкт</a:t>
            </a:r>
            <a:r>
              <a:rPr lang="ru-RU" sz="3600" dirty="0"/>
              <a:t>-Петербург.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389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7B2B3A-2988-C51A-035E-D66081544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А теперь будем находить самый часто повторяющийся звук в стихотворении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89FB64-BCEF-9713-B9B0-52693C35B8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–У- сразу хлопаем в ладошки!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Ой ду-ду, ду-ду, ду-ду,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Потерял пастух дуду.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А я дудочку нашла,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Пастушку отдала.</a:t>
            </a:r>
          </a:p>
          <a:p>
            <a:r>
              <a:rPr lang="ru-RU" sz="28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–У- сразу хлопаем в ладошки!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Улитка просит уточку: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– Закинь-ка в речку удочку.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Уточка закинула,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Уклейку-рыбку вынула.</a:t>
            </a:r>
            <a:endParaRPr lang="ru-RU" sz="2800" b="0" i="0" dirty="0"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302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1ED22-3A81-B833-DE58-5E08AA528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А теперь будем находить самый часто повторяющийся звук в стихотворении и называть по памяти слова которые запомнили с этим звуком.</a:t>
            </a:r>
            <a:endParaRPr lang="ru-RU" sz="28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E761D3-EBB4-AFFF-CD2C-2466084E779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</a:t>
            </a:r>
          </a:p>
          <a:p>
            <a:r>
              <a:rPr lang="ru-RU" sz="28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–И- сразу хлопаем в ладошки!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Испекла Иришка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Куклам по коврижке.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Нравятся коврижки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Гришке и Маришке.</a:t>
            </a:r>
          </a:p>
          <a:p>
            <a:r>
              <a:rPr lang="ru-RU" dirty="0">
                <a:solidFill>
                  <a:srgbClr val="00B0F0"/>
                </a:solidFill>
                <a:latin typeface="arial" panose="020B0604020202020204" pitchFamily="34" charset="0"/>
              </a:rPr>
              <a:t>Какие запомнили слова со звуком –И-?</a:t>
            </a:r>
            <a:endParaRPr lang="ru-RU" b="0" i="0" dirty="0"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917821A-AD7E-877F-9AD8-4159FF4B409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</a:t>
            </a:r>
          </a:p>
          <a:p>
            <a:r>
              <a:rPr lang="ru-RU" sz="28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–Ы- сразу хлопаем в ладошки!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Если уши мыли мы,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Если уши мыли вы,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Если уши вымыл ты,  Значит, уши вымыты.</a:t>
            </a:r>
          </a:p>
          <a:p>
            <a:r>
              <a:rPr lang="ru-RU" dirty="0">
                <a:solidFill>
                  <a:srgbClr val="00B0F0"/>
                </a:solidFill>
                <a:latin typeface="arial" panose="020B0604020202020204" pitchFamily="34" charset="0"/>
              </a:rPr>
              <a:t>Какие запомнили слова со звуком –Ы-?</a:t>
            </a:r>
            <a:endParaRPr lang="ru-RU" b="0" i="0" dirty="0"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3212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0235C03-F6FE-2B06-2E46-A45AA032E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А теперь будем находить самый часто повторяющийся звук в стихотворении и называть по памяти слова которые запомнили с этим звуком.</a:t>
            </a:r>
            <a:endParaRPr lang="ru-RU" sz="2800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E5CFEA1-9EE9-FFDE-6429-CEBF4C7212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42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</a:t>
            </a:r>
          </a:p>
          <a:p>
            <a:r>
              <a:rPr lang="ru-RU" sz="42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–[м]-  сразу хлопаем в ладошки!</a:t>
            </a:r>
          </a:p>
          <a:p>
            <a:endParaRPr lang="ru-RU" sz="4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Мама приходит с работы,</a:t>
            </a:r>
            <a:r>
              <a:rPr lang="ru-RU" sz="4200" dirty="0"/>
              <a:t/>
            </a:r>
            <a:br>
              <a:rPr lang="ru-RU" sz="4200" dirty="0"/>
            </a:b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Мама снимает боты,</a:t>
            </a:r>
            <a:r>
              <a:rPr lang="ru-RU" sz="4200" dirty="0"/>
              <a:t/>
            </a:r>
            <a:br>
              <a:rPr lang="ru-RU" sz="4200" dirty="0"/>
            </a:b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Мама проходит в дом,</a:t>
            </a:r>
            <a:r>
              <a:rPr lang="ru-RU" sz="4200" dirty="0"/>
              <a:t/>
            </a:r>
            <a:br>
              <a:rPr lang="ru-RU" sz="4200" dirty="0"/>
            </a:b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Мама глядит кругом.</a:t>
            </a:r>
          </a:p>
          <a:p>
            <a:r>
              <a:rPr lang="ru-RU" sz="4200" dirty="0">
                <a:solidFill>
                  <a:srgbClr val="00B0F0"/>
                </a:solidFill>
                <a:latin typeface="arial" panose="020B0604020202020204" pitchFamily="34" charset="0"/>
              </a:rPr>
              <a:t>Какие запомнили слова со звуком </a:t>
            </a:r>
            <a:r>
              <a:rPr lang="ru-RU" sz="42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–[м]- </a:t>
            </a:r>
            <a:r>
              <a:rPr lang="ru-RU" sz="4200" dirty="0">
                <a:solidFill>
                  <a:srgbClr val="00B0F0"/>
                </a:solidFill>
                <a:latin typeface="arial" panose="020B0604020202020204" pitchFamily="34" charset="0"/>
              </a:rPr>
              <a:t>?</a:t>
            </a:r>
            <a:endParaRPr lang="ru-RU" sz="4200" b="0" i="0" dirty="0"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4200" dirty="0"/>
              <a:t>А теперь внимательно послушайте следующее стихотворение. Обратите внимание что в этом стихотворении звук </a:t>
            </a: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42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-[м’]-, он мягкий, а не как в предыдущем стихотворении.</a:t>
            </a:r>
          </a:p>
          <a:p>
            <a:r>
              <a:rPr lang="ru-RU" sz="42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-[м’]- сразу хлопаем в ладошки!</a:t>
            </a:r>
            <a:endParaRPr lang="ru-RU" sz="4200" dirty="0"/>
          </a:p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7C9D36D0-C067-4705-E356-6E775FB1601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Бедный мишка заболел –</a:t>
            </a:r>
            <a:r>
              <a:rPr lang="ru-RU" sz="4200" dirty="0"/>
              <a:t/>
            </a:r>
            <a:br>
              <a:rPr lang="ru-RU" sz="4200" dirty="0"/>
            </a:b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Мишка много меду ел.</a:t>
            </a:r>
            <a:r>
              <a:rPr lang="ru-RU" sz="4200" dirty="0"/>
              <a:t/>
            </a:r>
            <a:br>
              <a:rPr lang="ru-RU" sz="4200" dirty="0"/>
            </a:b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Мишка плачет и кричит:</a:t>
            </a:r>
            <a:r>
              <a:rPr lang="ru-RU" sz="4200" dirty="0"/>
              <a:t/>
            </a:r>
            <a:br>
              <a:rPr lang="ru-RU" sz="4200" dirty="0"/>
            </a:br>
            <a:r>
              <a:rPr lang="ru-RU" sz="4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«У меня живот болит!»</a:t>
            </a:r>
          </a:p>
          <a:p>
            <a:r>
              <a:rPr lang="ru-RU" sz="4200" dirty="0">
                <a:solidFill>
                  <a:srgbClr val="00B0F0"/>
                </a:solidFill>
                <a:latin typeface="arial" panose="020B0604020202020204" pitchFamily="34" charset="0"/>
              </a:rPr>
              <a:t>Какие запомнили слова со звуком </a:t>
            </a:r>
            <a:r>
              <a:rPr lang="ru-RU" sz="42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-[м’]- </a:t>
            </a:r>
            <a:r>
              <a:rPr lang="ru-RU" sz="4200" dirty="0">
                <a:solidFill>
                  <a:srgbClr val="00B0F0"/>
                </a:solidFill>
                <a:latin typeface="arial" panose="020B0604020202020204" pitchFamily="34" charset="0"/>
              </a:rPr>
              <a:t>?</a:t>
            </a:r>
            <a:endParaRPr lang="ru-RU" sz="4200" b="0" i="0" dirty="0"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5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 какому выводу мы пришли на сегодняшнем уроке?</a:t>
            </a:r>
          </a:p>
          <a:p>
            <a:r>
              <a:rPr lang="ru-RU" sz="5900" dirty="0">
                <a:solidFill>
                  <a:srgbClr val="000000"/>
                </a:solidFill>
                <a:latin typeface="arial" panose="020B0604020202020204" pitchFamily="34" charset="0"/>
              </a:rPr>
              <a:t>Что в стихотворениях есть часто повторяющиеся звуки, они бывают </a:t>
            </a:r>
            <a:r>
              <a:rPr lang="ru-RU" sz="5900" b="1" dirty="0">
                <a:solidFill>
                  <a:srgbClr val="FF0000"/>
                </a:solidFill>
                <a:latin typeface="arial" panose="020B0604020202020204" pitchFamily="34" charset="0"/>
              </a:rPr>
              <a:t>гласными</a:t>
            </a:r>
            <a:r>
              <a:rPr lang="ru-RU" sz="5900" dirty="0">
                <a:solidFill>
                  <a:srgbClr val="000000"/>
                </a:solidFill>
                <a:latin typeface="arial" panose="020B0604020202020204" pitchFamily="34" charset="0"/>
              </a:rPr>
              <a:t> и </a:t>
            </a:r>
            <a:r>
              <a:rPr lang="ru-RU" sz="5900" b="1" dirty="0">
                <a:solidFill>
                  <a:srgbClr val="00B0F0"/>
                </a:solidFill>
                <a:latin typeface="arial" panose="020B0604020202020204" pitchFamily="34" charset="0"/>
              </a:rPr>
              <a:t>согласными</a:t>
            </a:r>
            <a:r>
              <a:rPr lang="ru-RU" sz="5900" dirty="0">
                <a:solidFill>
                  <a:srgbClr val="000000"/>
                </a:solidFill>
                <a:latin typeface="arial" panose="020B0604020202020204" pitchFamily="34" charset="0"/>
              </a:rPr>
              <a:t>, а </a:t>
            </a:r>
            <a:r>
              <a:rPr lang="ru-RU" sz="5900" dirty="0">
                <a:solidFill>
                  <a:srgbClr val="00B0F0"/>
                </a:solidFill>
                <a:latin typeface="arial" panose="020B0604020202020204" pitchFamily="34" charset="0"/>
              </a:rPr>
              <a:t>согласные</a:t>
            </a:r>
            <a:r>
              <a:rPr lang="ru-RU" sz="5900" dirty="0">
                <a:solidFill>
                  <a:srgbClr val="000000"/>
                </a:solidFill>
                <a:latin typeface="arial" panose="020B0604020202020204" pitchFamily="34" charset="0"/>
              </a:rPr>
              <a:t> могут быть </a:t>
            </a:r>
            <a:r>
              <a:rPr lang="ru-RU" sz="5900" b="1" dirty="0">
                <a:solidFill>
                  <a:srgbClr val="00B0F0"/>
                </a:solidFill>
                <a:latin typeface="arial" panose="020B0604020202020204" pitchFamily="34" charset="0"/>
              </a:rPr>
              <a:t>твердыми</a:t>
            </a:r>
            <a:r>
              <a:rPr lang="ru-RU" sz="5900" dirty="0">
                <a:solidFill>
                  <a:srgbClr val="000000"/>
                </a:solidFill>
                <a:latin typeface="arial" panose="020B0604020202020204" pitchFamily="34" charset="0"/>
              </a:rPr>
              <a:t> и </a:t>
            </a:r>
            <a:r>
              <a:rPr lang="ru-RU" sz="5900" b="1" dirty="0">
                <a:solidFill>
                  <a:srgbClr val="00B050"/>
                </a:solidFill>
                <a:latin typeface="arial" panose="020B0604020202020204" pitchFamily="34" charset="0"/>
              </a:rPr>
              <a:t>мягкими.</a:t>
            </a:r>
            <a:endParaRPr lang="ru-RU" sz="5900" b="1" i="0" dirty="0">
              <a:solidFill>
                <a:srgbClr val="00B050"/>
              </a:solidFill>
              <a:effectLst/>
              <a:latin typeface="arial" panose="020B0604020202020204" pitchFamily="34" charset="0"/>
            </a:endParaRPr>
          </a:p>
          <a:p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275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F0049-80A6-B1FC-7D42-9C0F8C458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Итоги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4C2B0F-D5B5-D082-46FE-2DF9B84A9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Ребята Вы большие молодцы!</a:t>
            </a:r>
          </a:p>
          <a:p>
            <a:r>
              <a:rPr lang="ru-RU" dirty="0"/>
              <a:t>Поднимите правую руку вверх те, кто четко и хорошо научился распознавать положение звука в слове?</a:t>
            </a:r>
          </a:p>
          <a:p>
            <a:r>
              <a:rPr lang="ru-RU" dirty="0"/>
              <a:t>Поднимите левую руку те кто четко и хорошо научился выделять самый часто повторяющийся в стихотворении звук?</a:t>
            </a:r>
          </a:p>
          <a:p>
            <a:r>
              <a:rPr lang="ru-RU" dirty="0"/>
              <a:t>Поднимите правую руку те, кому на уроке было тяжело и ему еще нужно поработать над этим материалом?</a:t>
            </a:r>
          </a:p>
        </p:txBody>
      </p:sp>
    </p:spTree>
    <p:extLst>
      <p:ext uri="{BB962C8B-B14F-4D97-AF65-F5344CB8AC3E}">
        <p14:creationId xmlns:p14="http://schemas.microsoft.com/office/powerpoint/2010/main" val="276497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6B391AF-6D6C-8EB1-1738-6D1BA6816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Определение частотного звука в стихотворении.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6FB2D2-A953-FABB-94DA-255E0B09E02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Здравствуйте ребята! Сегодня нам с Вами снова придется разоблачать хитрые звуки и для этого мы вновь отправляемся в волшебную страну с необычным названием </a:t>
            </a:r>
            <a:r>
              <a:rPr lang="ru-RU" dirty="0" err="1"/>
              <a:t>Звукландия</a:t>
            </a:r>
            <a:r>
              <a:rPr lang="ru-RU" dirty="0"/>
              <a:t>!</a:t>
            </a:r>
          </a:p>
          <a:p>
            <a:r>
              <a:rPr lang="ru-RU" dirty="0"/>
              <a:t>Мы поиграем в настоящих сыщиков, будем следить за хитрыми звуками, которые пытаются ускользнуть от нашего слуха, посчитаем сколько раз и в каких словах они нам встретились и узнаем какой звук и где наиболее часто повторяется.</a:t>
            </a:r>
          </a:p>
          <a:p>
            <a:r>
              <a:rPr lang="ru-RU" dirty="0"/>
              <a:t>Вы готовы? Тогда в путь!</a:t>
            </a:r>
          </a:p>
          <a:p>
            <a:r>
              <a:rPr lang="ru-RU" dirty="0">
                <a:hlinkClick r:id="rId2"/>
              </a:rPr>
              <a:t>Весёлые современные песни на 1 сентября. (detskie-pesni.com)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3AE018C-A39E-7403-77ED-AF1409FA9F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1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34035-DEE0-395C-D141-7E59D1C30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Определение частотного звука в стихотворении.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3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BB9E10-C8A9-B260-6C44-4D0A699D2C4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Ребята задание у нас очень серьезное, как Вы думаете легко мы с ним справимся?</a:t>
            </a:r>
          </a:p>
          <a:p>
            <a:r>
              <a:rPr lang="ru-RU" dirty="0"/>
              <a:t>Давайте мы с Вами сначала вспомним при помощи чего мы с Вами можем общаться?(Речь, жесты, мимика).</a:t>
            </a:r>
          </a:p>
          <a:p>
            <a:r>
              <a:rPr lang="ru-RU" dirty="0"/>
              <a:t>Самый надежный и верный источник общения это наша речь!</a:t>
            </a:r>
          </a:p>
          <a:p>
            <a:r>
              <a:rPr lang="ru-RU" dirty="0"/>
              <a:t>Тогда, что же помогает нам сделать нашу речь выразительной?  (Темп, интонация, паузы, постановка логического ударения.)</a:t>
            </a:r>
          </a:p>
          <a:p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928547A7-D260-4ACD-359A-A3D1D6A0B9B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Наши цели:</a:t>
            </a:r>
          </a:p>
          <a:p>
            <a:r>
              <a:rPr lang="ru-RU" dirty="0"/>
              <a:t>Научиться выделять первый и последний звук в слове.</a:t>
            </a:r>
          </a:p>
          <a:p>
            <a:r>
              <a:rPr lang="ru-RU" dirty="0"/>
              <a:t>Научиться при помощи интонации выделять нужный звук в слове.</a:t>
            </a:r>
          </a:p>
          <a:p>
            <a:r>
              <a:rPr lang="ru-RU" dirty="0"/>
              <a:t>Научиться определять наиболее часто повторяющийся звук в стихотворении.</a:t>
            </a:r>
          </a:p>
          <a:p>
            <a:r>
              <a:rPr lang="ru-RU" dirty="0"/>
              <a:t>Называть слова из стихотворения с заданным звуком.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08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BE8A7-C302-A6C8-0215-25B909CE9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Определение частотного звука в стихотворении.</a:t>
            </a:r>
            <a:b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EED8BBB-E931-B3CD-241F-D4036A01D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Давайте сделаем:</a:t>
            </a:r>
          </a:p>
          <a:p>
            <a:r>
              <a:rPr lang="ru-RU" dirty="0"/>
              <a:t> речевую разминку:</a:t>
            </a:r>
          </a:p>
          <a:p>
            <a:r>
              <a:rPr lang="ru-RU" dirty="0"/>
              <a:t>Вдох, на выдохе </a:t>
            </a:r>
            <a:r>
              <a:rPr lang="ru-RU" dirty="0">
                <a:solidFill>
                  <a:srgbClr val="FF0000"/>
                </a:solidFill>
              </a:rPr>
              <a:t>-А-О-У-Ы-И-Е-Ю</a:t>
            </a:r>
            <a:r>
              <a:rPr lang="ru-RU" dirty="0"/>
              <a:t>,</a:t>
            </a:r>
          </a:p>
          <a:p>
            <a:r>
              <a:rPr lang="ru-RU" dirty="0">
                <a:solidFill>
                  <a:srgbClr val="FF0000"/>
                </a:solidFill>
              </a:rPr>
              <a:t>-А-О-,  -И-У-,  -О-У-,  -Ы-И-.</a:t>
            </a:r>
            <a:endParaRPr lang="ru-RU" dirty="0"/>
          </a:p>
          <a:p>
            <a:r>
              <a:rPr lang="ru-RU" dirty="0"/>
              <a:t>Стараемся произносить все звуки плавно.</a:t>
            </a:r>
          </a:p>
          <a:p>
            <a:r>
              <a:rPr lang="ru-RU" dirty="0"/>
              <a:t>Упражнение для дикции:</a:t>
            </a:r>
          </a:p>
          <a:p>
            <a:r>
              <a:rPr lang="ru-RU" dirty="0"/>
              <a:t>Вдох, на выдохе </a:t>
            </a:r>
            <a:r>
              <a:rPr lang="ru-RU" dirty="0">
                <a:solidFill>
                  <a:srgbClr val="FF0000"/>
                </a:solidFill>
              </a:rPr>
              <a:t>–АОУ- </a:t>
            </a:r>
            <a:r>
              <a:rPr lang="ru-RU" dirty="0"/>
              <a:t>и </a:t>
            </a:r>
            <a:r>
              <a:rPr lang="ru-RU" dirty="0" err="1"/>
              <a:t>тд</a:t>
            </a:r>
            <a:r>
              <a:rPr lang="ru-RU" dirty="0"/>
              <a:t>. </a:t>
            </a:r>
          </a:p>
          <a:p>
            <a:r>
              <a:rPr lang="ru-RU" dirty="0">
                <a:solidFill>
                  <a:srgbClr val="FF0000"/>
                </a:solidFill>
              </a:rPr>
              <a:t>–ИАУ- ,-ОИА-,-АЫИ-,-УАИ-,-ОИЭЯ-,</a:t>
            </a:r>
          </a:p>
          <a:p>
            <a:r>
              <a:rPr lang="ru-RU" dirty="0">
                <a:solidFill>
                  <a:srgbClr val="FF0000"/>
                </a:solidFill>
              </a:rPr>
              <a:t>-АЮОЕ-,-</a:t>
            </a:r>
            <a:r>
              <a:rPr lang="ru-RU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ЁИЯО-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095CE0-AE7F-3C29-B4D1-63F9632EB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3" y="2057400"/>
            <a:ext cx="3935412" cy="3811588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0D420CB2-3652-C5C8-FA31-EFDC4F826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26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D1F31-0CF5-C3FF-62C4-B694DFE93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 теперь небольшое упражнение для интонации: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3596671-5D76-6386-9490-4B38BD9974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928683"/>
            <a:ext cx="6172200" cy="4125888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10C16170-DB7D-A0EF-B51E-09B3F59AE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Попробуем произнести звуки </a:t>
            </a:r>
            <a:r>
              <a:rPr lang="ru-RU" sz="2400" dirty="0">
                <a:solidFill>
                  <a:srgbClr val="FF0000"/>
                </a:solidFill>
              </a:rPr>
              <a:t>–А- </a:t>
            </a:r>
            <a:r>
              <a:rPr lang="ru-RU" sz="2400" dirty="0"/>
              <a:t>и </a:t>
            </a:r>
            <a:r>
              <a:rPr lang="ru-RU" sz="2400" dirty="0">
                <a:solidFill>
                  <a:srgbClr val="FF0000"/>
                </a:solidFill>
              </a:rPr>
              <a:t>–У- </a:t>
            </a:r>
            <a:r>
              <a:rPr lang="ru-RU" sz="2400" dirty="0"/>
              <a:t>используя табличку смайликов.</a:t>
            </a:r>
          </a:p>
          <a:p>
            <a:r>
              <a:rPr lang="ru-RU" sz="2400" dirty="0"/>
              <a:t>А теперь произносим отдельные слова используя ту же табличку.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Утро</a:t>
            </a:r>
          </a:p>
          <a:p>
            <a:r>
              <a:rPr lang="ru-RU" sz="2400" dirty="0">
                <a:solidFill>
                  <a:srgbClr val="FF0000"/>
                </a:solidFill>
              </a:rPr>
              <a:t>Урок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Звонок</a:t>
            </a:r>
          </a:p>
        </p:txBody>
      </p:sp>
    </p:spTree>
    <p:extLst>
      <p:ext uri="{BB962C8B-B14F-4D97-AF65-F5344CB8AC3E}">
        <p14:creationId xmlns:p14="http://schemas.microsoft.com/office/powerpoint/2010/main" val="2493868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3CE58-5EEF-C780-D615-7D31C0ABC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999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Выделение первого и последнего звука в слове.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FB0DBC-C32C-1283-62CE-90F7099567B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807C21A4-8522-A447-F1BF-EAEA2ABC17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60724"/>
            <a:ext cx="5181600" cy="388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4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8DA66-3BE2-D39B-4322-5B5F3BFDC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Физкультминутка</a:t>
            </a:r>
            <a:br>
              <a:rPr lang="ru-RU" sz="2800" dirty="0"/>
            </a:br>
            <a:r>
              <a:rPr lang="ru-RU" sz="2800" dirty="0">
                <a:hlinkClick r:id="rId2"/>
              </a:rPr>
              <a:t>Капитан Краб: "</a:t>
            </a:r>
            <a:r>
              <a:rPr lang="ru-RU" sz="2800" dirty="0" err="1">
                <a:hlinkClick r:id="rId2"/>
              </a:rPr>
              <a:t>Суперзарядка</a:t>
            </a:r>
            <a:r>
              <a:rPr lang="ru-RU" sz="2800" dirty="0">
                <a:hlinkClick r:id="rId2"/>
              </a:rPr>
              <a:t>" Разминка для детей - поиск Яндекса по видео (yandex.ru)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9F19CFF-791C-B304-29AC-001D6C634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8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037B7-4331-47AD-B082-E91D7EC1A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А теперь будем находить самый часто повторяющийся звук в стихотворении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7D235DC-9221-DD14-817F-F80603A5B7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44448BEA-9FDE-B77C-400C-3579977D588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–А- сразу хлопаем в ладошки!</a:t>
            </a:r>
          </a:p>
          <a:p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А-а-а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ист 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а-а-а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збуку учил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пятерку получил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сегодня без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подск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-а-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зки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а-а-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себе чит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а-а-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ет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ск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-а-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зки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31642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2510C6A-A951-F695-E7C5-F99AAB26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А теперь будем находить самый часто повторяющийся звук в стихотворении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411F452-6AFB-7BFE-6C70-B927C5D059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600" b="0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Как только услышали звук –О- сразу хлопаем в ладошки!</a:t>
            </a:r>
          </a:p>
          <a:p>
            <a:endParaRPr lang="ru-RU" sz="3600" b="0" i="0" dirty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О-о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блак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о-о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блак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Шерстка к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лечками.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О-о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чень ты, 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о-о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блак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Сх</a:t>
            </a:r>
            <a:r>
              <a:rPr lang="ru-RU" sz="3600" b="0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о-о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же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с 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вечками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8495CC6-3C41-47E2-A0DC-C1A621CF82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519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580</Words>
  <Application>Microsoft Office PowerPoint</Application>
  <PresentationFormat>Широкоэкранный</PresentationFormat>
  <Paragraphs>83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</vt:lpstr>
      <vt:lpstr>Calibri</vt:lpstr>
      <vt:lpstr>Calibri Light</vt:lpstr>
      <vt:lpstr>Open Sans</vt:lpstr>
      <vt:lpstr>Times New Roman</vt:lpstr>
      <vt:lpstr>Тема Office</vt:lpstr>
      <vt:lpstr>Занятие в группе продленного дня «Определение частотного звука в стихотворении». </vt:lpstr>
      <vt:lpstr>Определение частотного звука в стихотворении. </vt:lpstr>
      <vt:lpstr>Определение частотного звука в стихотворении. </vt:lpstr>
      <vt:lpstr>Определение частотного звука в стихотворении. </vt:lpstr>
      <vt:lpstr>А теперь небольшое упражнение для интонации:</vt:lpstr>
      <vt:lpstr>Выделение первого и последнего звука в слове.</vt:lpstr>
      <vt:lpstr>Физкультминутка Капитан Краб: "Суперзарядка" Разминка для детей - поиск Яндекса по видео (yandex.ru) </vt:lpstr>
      <vt:lpstr>А теперь будем находить самый часто повторяющийся звук в стихотворении</vt:lpstr>
      <vt:lpstr>А теперь будем находить самый часто повторяющийся звук в стихотворении</vt:lpstr>
      <vt:lpstr>А теперь будем находить самый часто повторяющийся звук в стихотворении</vt:lpstr>
      <vt:lpstr>А теперь будем находить самый часто повторяющийся звук в стихотворении и называть по памяти слова которые запомнили с этим звуком.</vt:lpstr>
      <vt:lpstr>А теперь будем находить самый часто повторяющийся звук в стихотворении и называть по памяти слова которые запомнили с этим звуком.</vt:lpstr>
      <vt:lpstr>Итоги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частотного звука в стихотворении. </dc:title>
  <dc:creator>Елена</dc:creator>
  <cp:lastModifiedBy>Елена Павлова</cp:lastModifiedBy>
  <cp:revision>4</cp:revision>
  <dcterms:created xsi:type="dcterms:W3CDTF">2022-08-22T10:24:10Z</dcterms:created>
  <dcterms:modified xsi:type="dcterms:W3CDTF">2022-11-02T11:41:24Z</dcterms:modified>
</cp:coreProperties>
</file>