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1" r:id="rId7"/>
    <p:sldId id="260" r:id="rId8"/>
    <p:sldId id="262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33626AE-63A8-4430-AA0C-BF63DF94F156}" v="87" dt="2022-11-02T11:20:22.854"/>
    <p1510:client id="{AF7911C3-07E0-4345-A7B3-8A78D0416891}" v="380" dt="2022-11-02T11:54:36.25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 varScale="1">
        <p:scale>
          <a:sx n="89" d="100"/>
          <a:sy n="89" d="100"/>
        </p:scale>
        <p:origin x="84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microsoft.com/office/2015/10/relationships/revisionInfo" Target="revisionInfo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79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72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2617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7117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3698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5762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0027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335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8754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56952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4169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C19C-03DA-4066-9FF7-D0BF1BC6D6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49794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44" name="Rectangle 43">
            <a:extLst>
              <a:ext uri="{FF2B5EF4-FFF2-40B4-BE49-F238E27FC236}">
                <a16:creationId xmlns:a16="http://schemas.microsoft.com/office/drawing/2014/main" id="{362D44EE-C852-4460-B8B5-C4F2BC20510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27320" y="711223"/>
            <a:ext cx="4702327" cy="1825202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  <a:cs typeface="Calibri Light"/>
              </a:rPr>
              <a:t>Играем и развиваемся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24111" y="2916046"/>
            <a:ext cx="5334931" cy="3555063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3600" b="1" dirty="0">
                <a:cs typeface="Calibri"/>
              </a:rPr>
              <a:t>"Запомни и повтори"</a:t>
            </a:r>
          </a:p>
          <a:p>
            <a:endParaRPr lang="ru-RU" sz="2200">
              <a:cs typeface="Calibri"/>
            </a:endParaRPr>
          </a:p>
          <a:p>
            <a:endParaRPr lang="ru-RU" sz="2200" dirty="0">
              <a:cs typeface="Calibri"/>
            </a:endParaRPr>
          </a:p>
          <a:p>
            <a:r>
              <a:rPr lang="ru-RU" sz="2200" dirty="0">
                <a:solidFill>
                  <a:srgbClr val="0070C0"/>
                </a:solidFill>
                <a:cs typeface="Calibri"/>
              </a:rPr>
              <a:t>Автор: </a:t>
            </a:r>
          </a:p>
          <a:p>
            <a:r>
              <a:rPr lang="ru-RU" sz="2200" dirty="0">
                <a:solidFill>
                  <a:srgbClr val="0070C0"/>
                </a:solidFill>
                <a:cs typeface="Calibri"/>
              </a:rPr>
              <a:t>воспитатель ГПД </a:t>
            </a:r>
          </a:p>
          <a:p>
            <a:r>
              <a:rPr lang="ru-RU" sz="2200" b="1" i="1" dirty="0">
                <a:solidFill>
                  <a:srgbClr val="0070C0"/>
                </a:solidFill>
                <a:cs typeface="Calibri"/>
              </a:rPr>
              <a:t>Яковлева Ксения Константиновна</a:t>
            </a:r>
            <a:endParaRPr lang="ru-RU" sz="2200" b="1" i="1" dirty="0">
              <a:solidFill>
                <a:srgbClr val="0070C0"/>
              </a:solidFill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658970D8-8D1D-4B5C-894B-E871CC8654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30529" y="1"/>
            <a:ext cx="1155142" cy="591009"/>
          </a:xfrm>
          <a:custGeom>
            <a:avLst/>
            <a:gdLst>
              <a:gd name="connsiteX0" fmla="*/ 1355 w 1155142"/>
              <a:gd name="connsiteY0" fmla="*/ 0 h 591009"/>
              <a:gd name="connsiteX1" fmla="*/ 1153787 w 1155142"/>
              <a:gd name="connsiteY1" fmla="*/ 0 h 591009"/>
              <a:gd name="connsiteX2" fmla="*/ 1155142 w 1155142"/>
              <a:gd name="connsiteY2" fmla="*/ 13438 h 591009"/>
              <a:gd name="connsiteX3" fmla="*/ 577571 w 1155142"/>
              <a:gd name="connsiteY3" fmla="*/ 591009 h 591009"/>
              <a:gd name="connsiteX4" fmla="*/ 0 w 1155142"/>
              <a:gd name="connsiteY4" fmla="*/ 13438 h 591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55142" h="591009">
                <a:moveTo>
                  <a:pt x="1355" y="0"/>
                </a:moveTo>
                <a:lnTo>
                  <a:pt x="1153787" y="0"/>
                </a:lnTo>
                <a:lnTo>
                  <a:pt x="1155142" y="13438"/>
                </a:lnTo>
                <a:cubicBezTo>
                  <a:pt x="1155142" y="332422"/>
                  <a:pt x="896555" y="591009"/>
                  <a:pt x="577571" y="591009"/>
                </a:cubicBezTo>
                <a:cubicBezTo>
                  <a:pt x="258587" y="591009"/>
                  <a:pt x="0" y="332422"/>
                  <a:pt x="0" y="13438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F227E5B6-9132-43CA-B503-37A18562AD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349052" y="0"/>
            <a:ext cx="1737401" cy="959536"/>
          </a:xfrm>
          <a:custGeom>
            <a:avLst/>
            <a:gdLst>
              <a:gd name="connsiteX0" fmla="*/ 0 w 1737401"/>
              <a:gd name="connsiteY0" fmla="*/ 0 h 959536"/>
              <a:gd name="connsiteX1" fmla="*/ 123825 w 1737401"/>
              <a:gd name="connsiteY1" fmla="*/ 0 h 959536"/>
              <a:gd name="connsiteX2" fmla="*/ 123825 w 1737401"/>
              <a:gd name="connsiteY2" fmla="*/ 790277 h 959536"/>
              <a:gd name="connsiteX3" fmla="*/ 1490095 w 1737401"/>
              <a:gd name="connsiteY3" fmla="*/ 0 h 959536"/>
              <a:gd name="connsiteX4" fmla="*/ 1737401 w 1737401"/>
              <a:gd name="connsiteY4" fmla="*/ 0 h 959536"/>
              <a:gd name="connsiteX5" fmla="*/ 92869 w 1737401"/>
              <a:gd name="connsiteY5" fmla="*/ 951249 h 959536"/>
              <a:gd name="connsiteX6" fmla="*/ 61913 w 1737401"/>
              <a:gd name="connsiteY6" fmla="*/ 959536 h 959536"/>
              <a:gd name="connsiteX7" fmla="*/ 0 w 1737401"/>
              <a:gd name="connsiteY7" fmla="*/ 897624 h 959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37401" h="959536">
                <a:moveTo>
                  <a:pt x="0" y="0"/>
                </a:moveTo>
                <a:lnTo>
                  <a:pt x="123825" y="0"/>
                </a:lnTo>
                <a:lnTo>
                  <a:pt x="123825" y="790277"/>
                </a:lnTo>
                <a:lnTo>
                  <a:pt x="1490095" y="0"/>
                </a:lnTo>
                <a:lnTo>
                  <a:pt x="1737401" y="0"/>
                </a:lnTo>
                <a:lnTo>
                  <a:pt x="92869" y="951249"/>
                </a:lnTo>
                <a:cubicBezTo>
                  <a:pt x="83458" y="956688"/>
                  <a:pt x="72780" y="959546"/>
                  <a:pt x="61913" y="959536"/>
                </a:cubicBezTo>
                <a:cubicBezTo>
                  <a:pt x="27719" y="959536"/>
                  <a:pt x="0" y="931818"/>
                  <a:pt x="0" y="897624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03C2051E-A88D-48E5-BACF-AAED178927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2916245"/>
            <a:ext cx="159741" cy="552996"/>
          </a:xfrm>
          <a:custGeom>
            <a:avLst/>
            <a:gdLst>
              <a:gd name="connsiteX0" fmla="*/ 159741 w 159741"/>
              <a:gd name="connsiteY0" fmla="*/ 0 h 552996"/>
              <a:gd name="connsiteX1" fmla="*/ 159741 w 159741"/>
              <a:gd name="connsiteY1" fmla="*/ 552996 h 552996"/>
              <a:gd name="connsiteX2" fmla="*/ 141849 w 159741"/>
              <a:gd name="connsiteY2" fmla="*/ 543285 h 552996"/>
              <a:gd name="connsiteX3" fmla="*/ 0 w 159741"/>
              <a:gd name="connsiteY3" fmla="*/ 276498 h 552996"/>
              <a:gd name="connsiteX4" fmla="*/ 141849 w 159741"/>
              <a:gd name="connsiteY4" fmla="*/ 9711 h 5529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9741" h="552996">
                <a:moveTo>
                  <a:pt x="159741" y="0"/>
                </a:moveTo>
                <a:lnTo>
                  <a:pt x="159741" y="552996"/>
                </a:lnTo>
                <a:lnTo>
                  <a:pt x="141849" y="543285"/>
                </a:lnTo>
                <a:cubicBezTo>
                  <a:pt x="56268" y="485467"/>
                  <a:pt x="0" y="387554"/>
                  <a:pt x="0" y="276498"/>
                </a:cubicBezTo>
                <a:cubicBezTo>
                  <a:pt x="0" y="165443"/>
                  <a:pt x="56268" y="67529"/>
                  <a:pt x="141849" y="9711"/>
                </a:cubicBezTo>
                <a:close/>
              </a:path>
            </a:pathLst>
          </a:custGeom>
          <a:solidFill>
            <a:schemeClr val="accent2"/>
          </a:solidFill>
          <a:ln w="1270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7821A508-2985-4905-874A-527429BAABF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0" y="5835649"/>
            <a:ext cx="1548180" cy="1022351"/>
          </a:xfrm>
          <a:custGeom>
            <a:avLst/>
            <a:gdLst>
              <a:gd name="connsiteX0" fmla="*/ 61913 w 1548180"/>
              <a:gd name="connsiteY0" fmla="*/ 0 h 1022351"/>
              <a:gd name="connsiteX1" fmla="*/ 1548180 w 1548180"/>
              <a:gd name="connsiteY1" fmla="*/ 0 h 1022351"/>
              <a:gd name="connsiteX2" fmla="*/ 1548180 w 1548180"/>
              <a:gd name="connsiteY2" fmla="*/ 123825 h 1022351"/>
              <a:gd name="connsiteX3" fmla="*/ 123825 w 1548180"/>
              <a:gd name="connsiteY3" fmla="*/ 123825 h 1022351"/>
              <a:gd name="connsiteX4" fmla="*/ 123825 w 1548180"/>
              <a:gd name="connsiteY4" fmla="*/ 1022351 h 1022351"/>
              <a:gd name="connsiteX5" fmla="*/ 0 w 1548180"/>
              <a:gd name="connsiteY5" fmla="*/ 1022351 h 1022351"/>
              <a:gd name="connsiteX6" fmla="*/ 0 w 1548180"/>
              <a:gd name="connsiteY6" fmla="*/ 61913 h 1022351"/>
              <a:gd name="connsiteX7" fmla="*/ 61913 w 1548180"/>
              <a:gd name="connsiteY7" fmla="*/ 0 h 1022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48180" h="1022351">
                <a:moveTo>
                  <a:pt x="61913" y="0"/>
                </a:moveTo>
                <a:lnTo>
                  <a:pt x="1548180" y="0"/>
                </a:lnTo>
                <a:lnTo>
                  <a:pt x="1548180" y="123825"/>
                </a:lnTo>
                <a:lnTo>
                  <a:pt x="123825" y="123825"/>
                </a:lnTo>
                <a:lnTo>
                  <a:pt x="123825" y="1022351"/>
                </a:lnTo>
                <a:lnTo>
                  <a:pt x="0" y="1022351"/>
                </a:lnTo>
                <a:lnTo>
                  <a:pt x="0" y="61913"/>
                </a:lnTo>
                <a:cubicBezTo>
                  <a:pt x="0" y="27719"/>
                  <a:pt x="27719" y="0"/>
                  <a:pt x="61913" y="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D2929CB1-0E3C-4B2D-ADC5-0154FB33BA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3697761" y="5717906"/>
            <a:ext cx="1771609" cy="1140095"/>
          </a:xfrm>
          <a:custGeom>
            <a:avLst/>
            <a:gdLst>
              <a:gd name="connsiteX0" fmla="*/ 1561721 w 1771609"/>
              <a:gd name="connsiteY0" fmla="*/ 763041 h 1140095"/>
              <a:gd name="connsiteX1" fmla="*/ 1623024 w 1771609"/>
              <a:gd name="connsiteY1" fmla="*/ 792810 h 1140095"/>
              <a:gd name="connsiteX2" fmla="*/ 1711735 w 1771609"/>
              <a:gd name="connsiteY2" fmla="*/ 970132 h 1140095"/>
              <a:gd name="connsiteX3" fmla="*/ 1771609 w 1771609"/>
              <a:gd name="connsiteY3" fmla="*/ 1140095 h 1140095"/>
              <a:gd name="connsiteX4" fmla="*/ 1637225 w 1771609"/>
              <a:gd name="connsiteY4" fmla="*/ 1140095 h 1140095"/>
              <a:gd name="connsiteX5" fmla="*/ 1594820 w 1771609"/>
              <a:gd name="connsiteY5" fmla="*/ 1019711 h 1140095"/>
              <a:gd name="connsiteX6" fmla="*/ 1513200 w 1771609"/>
              <a:gd name="connsiteY6" fmla="*/ 856627 h 1140095"/>
              <a:gd name="connsiteX7" fmla="*/ 1538499 w 1771609"/>
              <a:gd name="connsiteY7" fmla="*/ 770415 h 1140095"/>
              <a:gd name="connsiteX8" fmla="*/ 1561721 w 1771609"/>
              <a:gd name="connsiteY8" fmla="*/ 763041 h 1140095"/>
              <a:gd name="connsiteX9" fmla="*/ 933455 w 1771609"/>
              <a:gd name="connsiteY9" fmla="*/ 161309 h 1140095"/>
              <a:gd name="connsiteX10" fmla="*/ 957797 w 1771609"/>
              <a:gd name="connsiteY10" fmla="*/ 167970 h 1140095"/>
              <a:gd name="connsiteX11" fmla="*/ 1286982 w 1771609"/>
              <a:gd name="connsiteY11" fmla="*/ 387616 h 1140095"/>
              <a:gd name="connsiteX12" fmla="*/ 1293725 w 1771609"/>
              <a:gd name="connsiteY12" fmla="*/ 477075 h 1140095"/>
              <a:gd name="connsiteX13" fmla="*/ 1245453 w 1771609"/>
              <a:gd name="connsiteY13" fmla="*/ 499154 h 1140095"/>
              <a:gd name="connsiteX14" fmla="*/ 1245167 w 1771609"/>
              <a:gd name="connsiteY14" fmla="*/ 499154 h 1140095"/>
              <a:gd name="connsiteX15" fmla="*/ 1203638 w 1771609"/>
              <a:gd name="connsiteY15" fmla="*/ 484104 h 1140095"/>
              <a:gd name="connsiteX16" fmla="*/ 900647 w 1771609"/>
              <a:gd name="connsiteY16" fmla="*/ 281508 h 1140095"/>
              <a:gd name="connsiteX17" fmla="*/ 872454 w 1771609"/>
              <a:gd name="connsiteY17" fmla="*/ 196164 h 1140095"/>
              <a:gd name="connsiteX18" fmla="*/ 933455 w 1771609"/>
              <a:gd name="connsiteY18" fmla="*/ 161309 h 1140095"/>
              <a:gd name="connsiteX19" fmla="*/ 256260 w 1771609"/>
              <a:gd name="connsiteY19" fmla="*/ 29 h 1140095"/>
              <a:gd name="connsiteX20" fmla="*/ 454020 w 1771609"/>
              <a:gd name="connsiteY20" fmla="*/ 13474 h 1140095"/>
              <a:gd name="connsiteX21" fmla="*/ 509236 w 1771609"/>
              <a:gd name="connsiteY21" fmla="*/ 84182 h 1140095"/>
              <a:gd name="connsiteX22" fmla="*/ 445829 w 1771609"/>
              <a:gd name="connsiteY22" fmla="*/ 139871 h 1140095"/>
              <a:gd name="connsiteX23" fmla="*/ 437447 w 1771609"/>
              <a:gd name="connsiteY23" fmla="*/ 139395 h 1140095"/>
              <a:gd name="connsiteX24" fmla="*/ 73211 w 1771609"/>
              <a:gd name="connsiteY24" fmla="*/ 137204 h 1140095"/>
              <a:gd name="connsiteX25" fmla="*/ 749 w 1771609"/>
              <a:gd name="connsiteY25" fmla="*/ 84082 h 1140095"/>
              <a:gd name="connsiteX26" fmla="*/ 53871 w 1771609"/>
              <a:gd name="connsiteY26" fmla="*/ 11621 h 1140095"/>
              <a:gd name="connsiteX27" fmla="*/ 58352 w 1771609"/>
              <a:gd name="connsiteY27" fmla="*/ 11093 h 1140095"/>
              <a:gd name="connsiteX28" fmla="*/ 256260 w 1771609"/>
              <a:gd name="connsiteY28" fmla="*/ 29 h 1140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771609" h="1140095">
                <a:moveTo>
                  <a:pt x="1561721" y="763041"/>
                </a:moveTo>
                <a:cubicBezTo>
                  <a:pt x="1585506" y="760324"/>
                  <a:pt x="1609722" y="771249"/>
                  <a:pt x="1623024" y="792810"/>
                </a:cubicBezTo>
                <a:cubicBezTo>
                  <a:pt x="1656300" y="850065"/>
                  <a:pt x="1685920" y="909291"/>
                  <a:pt x="1711735" y="970132"/>
                </a:cubicBezTo>
                <a:lnTo>
                  <a:pt x="1771609" y="1140095"/>
                </a:lnTo>
                <a:lnTo>
                  <a:pt x="1637225" y="1140095"/>
                </a:lnTo>
                <a:lnTo>
                  <a:pt x="1594820" y="1019711"/>
                </a:lnTo>
                <a:cubicBezTo>
                  <a:pt x="1571072" y="963753"/>
                  <a:pt x="1543818" y="909282"/>
                  <a:pt x="1513200" y="856627"/>
                </a:cubicBezTo>
                <a:cubicBezTo>
                  <a:pt x="1496379" y="825834"/>
                  <a:pt x="1507704" y="787236"/>
                  <a:pt x="1538499" y="770415"/>
                </a:cubicBezTo>
                <a:cubicBezTo>
                  <a:pt x="1545912" y="766367"/>
                  <a:pt x="1553792" y="763946"/>
                  <a:pt x="1561721" y="763041"/>
                </a:cubicBezTo>
                <a:close/>
                <a:moveTo>
                  <a:pt x="933455" y="161309"/>
                </a:moveTo>
                <a:cubicBezTo>
                  <a:pt x="941693" y="161855"/>
                  <a:pt x="949959" y="164025"/>
                  <a:pt x="957797" y="167970"/>
                </a:cubicBezTo>
                <a:cubicBezTo>
                  <a:pt x="1076184" y="227289"/>
                  <a:pt x="1186759" y="301068"/>
                  <a:pt x="1286982" y="387616"/>
                </a:cubicBezTo>
                <a:cubicBezTo>
                  <a:pt x="1313547" y="410457"/>
                  <a:pt x="1316566" y="450510"/>
                  <a:pt x="1293725" y="477075"/>
                </a:cubicBezTo>
                <a:cubicBezTo>
                  <a:pt x="1281638" y="491137"/>
                  <a:pt x="1263998" y="499204"/>
                  <a:pt x="1245453" y="499154"/>
                </a:cubicBezTo>
                <a:lnTo>
                  <a:pt x="1245167" y="499154"/>
                </a:lnTo>
                <a:cubicBezTo>
                  <a:pt x="1229965" y="499301"/>
                  <a:pt x="1215220" y="493956"/>
                  <a:pt x="1203638" y="484104"/>
                </a:cubicBezTo>
                <a:cubicBezTo>
                  <a:pt x="1111407" y="404300"/>
                  <a:pt x="1009633" y="336248"/>
                  <a:pt x="900647" y="281508"/>
                </a:cubicBezTo>
                <a:cubicBezTo>
                  <a:pt x="869295" y="265726"/>
                  <a:pt x="856672" y="227516"/>
                  <a:pt x="872454" y="196164"/>
                </a:cubicBezTo>
                <a:cubicBezTo>
                  <a:pt x="884290" y="172650"/>
                  <a:pt x="908742" y="159670"/>
                  <a:pt x="933455" y="161309"/>
                </a:cubicBezTo>
                <a:close/>
                <a:moveTo>
                  <a:pt x="256260" y="29"/>
                </a:moveTo>
                <a:cubicBezTo>
                  <a:pt x="322331" y="427"/>
                  <a:pt x="388378" y="4909"/>
                  <a:pt x="454020" y="13474"/>
                </a:cubicBezTo>
                <a:cubicBezTo>
                  <a:pt x="488793" y="17752"/>
                  <a:pt x="513514" y="49409"/>
                  <a:pt x="509236" y="84182"/>
                </a:cubicBezTo>
                <a:cubicBezTo>
                  <a:pt x="505303" y="116151"/>
                  <a:pt x="478038" y="140098"/>
                  <a:pt x="445829" y="139871"/>
                </a:cubicBezTo>
                <a:cubicBezTo>
                  <a:pt x="443027" y="139899"/>
                  <a:pt x="440227" y="139740"/>
                  <a:pt x="437447" y="139395"/>
                </a:cubicBezTo>
                <a:cubicBezTo>
                  <a:pt x="316592" y="123615"/>
                  <a:pt x="194247" y="122878"/>
                  <a:pt x="73211" y="137204"/>
                </a:cubicBezTo>
                <a:cubicBezTo>
                  <a:pt x="38532" y="142545"/>
                  <a:pt x="6090" y="118762"/>
                  <a:pt x="749" y="84082"/>
                </a:cubicBezTo>
                <a:cubicBezTo>
                  <a:pt x="-4591" y="49403"/>
                  <a:pt x="19192" y="16961"/>
                  <a:pt x="53871" y="11621"/>
                </a:cubicBezTo>
                <a:cubicBezTo>
                  <a:pt x="55358" y="11392"/>
                  <a:pt x="56852" y="11216"/>
                  <a:pt x="58352" y="11093"/>
                </a:cubicBezTo>
                <a:cubicBezTo>
                  <a:pt x="124093" y="3319"/>
                  <a:pt x="190189" y="-369"/>
                  <a:pt x="256260" y="29"/>
                </a:cubicBezTo>
                <a:close/>
              </a:path>
            </a:pathLst>
          </a:custGeom>
          <a:solidFill>
            <a:schemeClr val="accent4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pic>
        <p:nvPicPr>
          <p:cNvPr id="4" name="Рисунок 4" descr="Изображение выглядит как письменная принадлежность, канцелярские товары, карандаш, маркер&#10;&#10;Автоматически созданное описание">
            <a:extLst>
              <a:ext uri="{FF2B5EF4-FFF2-40B4-BE49-F238E27FC236}">
                <a16:creationId xmlns:a16="http://schemas.microsoft.com/office/drawing/2014/main" id="{3AC10A33-129F-D1AF-F389-CC9462023C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052" r="2695" b="-3"/>
          <a:stretch/>
        </p:blipFill>
        <p:spPr>
          <a:xfrm>
            <a:off x="631840" y="598720"/>
            <a:ext cx="5178249" cy="5178249"/>
          </a:xfrm>
          <a:custGeom>
            <a:avLst/>
            <a:gdLst/>
            <a:ahLst/>
            <a:cxnLst/>
            <a:rect l="l" t="t" r="r" b="b"/>
            <a:pathLst>
              <a:path w="3741748" h="3741748">
                <a:moveTo>
                  <a:pt x="1870874" y="0"/>
                </a:moveTo>
                <a:cubicBezTo>
                  <a:pt x="2904129" y="0"/>
                  <a:pt x="3741748" y="837619"/>
                  <a:pt x="3741748" y="1870874"/>
                </a:cubicBezTo>
                <a:cubicBezTo>
                  <a:pt x="3741748" y="2904129"/>
                  <a:pt x="2904129" y="3741748"/>
                  <a:pt x="1870874" y="3741748"/>
                </a:cubicBezTo>
                <a:cubicBezTo>
                  <a:pt x="837619" y="3741748"/>
                  <a:pt x="0" y="2904129"/>
                  <a:pt x="0" y="1870874"/>
                </a:cubicBezTo>
                <a:cubicBezTo>
                  <a:pt x="0" y="837619"/>
                  <a:pt x="837619" y="0"/>
                  <a:pt x="1870874" y="0"/>
                </a:cubicBezTo>
                <a:close/>
              </a:path>
            </a:pathLst>
          </a:custGeom>
        </p:spPr>
      </p:pic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5F2F0C84-BE8C-4DC2-A6D3-30349A801D5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520513" y="6258756"/>
            <a:ext cx="1565940" cy="599245"/>
          </a:xfrm>
          <a:custGeom>
            <a:avLst/>
            <a:gdLst>
              <a:gd name="connsiteX0" fmla="*/ 782970 w 1565940"/>
              <a:gd name="connsiteY0" fmla="*/ 0 h 599245"/>
              <a:gd name="connsiteX1" fmla="*/ 1528042 w 1565940"/>
              <a:gd name="connsiteY1" fmla="*/ 480469 h 599245"/>
              <a:gd name="connsiteX2" fmla="*/ 1565940 w 1565940"/>
              <a:gd name="connsiteY2" fmla="*/ 599245 h 599245"/>
              <a:gd name="connsiteX3" fmla="*/ 0 w 1565940"/>
              <a:gd name="connsiteY3" fmla="*/ 599245 h 599245"/>
              <a:gd name="connsiteX4" fmla="*/ 37898 w 1565940"/>
              <a:gd name="connsiteY4" fmla="*/ 480469 h 599245"/>
              <a:gd name="connsiteX5" fmla="*/ 782970 w 1565940"/>
              <a:gd name="connsiteY5" fmla="*/ 0 h 599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65940" h="599245">
                <a:moveTo>
                  <a:pt x="782970" y="0"/>
                </a:moveTo>
                <a:cubicBezTo>
                  <a:pt x="1117910" y="0"/>
                  <a:pt x="1405287" y="198118"/>
                  <a:pt x="1528042" y="480469"/>
                </a:cubicBezTo>
                <a:lnTo>
                  <a:pt x="1565940" y="599245"/>
                </a:lnTo>
                <a:lnTo>
                  <a:pt x="0" y="599245"/>
                </a:lnTo>
                <a:lnTo>
                  <a:pt x="37898" y="480469"/>
                </a:lnTo>
                <a:cubicBezTo>
                  <a:pt x="160653" y="198118"/>
                  <a:pt x="448030" y="0"/>
                  <a:pt x="78297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651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ectangle 44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659C4B2A-8376-5956-4A8F-6C348665BE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27184"/>
          <a:stretch/>
        </p:blipFill>
        <p:spPr>
          <a:xfrm>
            <a:off x="20" y="1"/>
            <a:ext cx="12191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C39F64-931E-0A58-CA7F-4A2BCE9FE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45056" y="187833"/>
            <a:ext cx="9201509" cy="2023500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5100" dirty="0" err="1">
                <a:solidFill>
                  <a:srgbClr val="FFFF00"/>
                </a:solidFill>
              </a:rPr>
              <a:t>Цель</a:t>
            </a:r>
            <a:r>
              <a:rPr lang="en-US" sz="5100" dirty="0">
                <a:solidFill>
                  <a:srgbClr val="FFFF00"/>
                </a:solidFill>
              </a:rPr>
              <a:t>:</a:t>
            </a:r>
            <a:br>
              <a:rPr lang="en-US" sz="5100" dirty="0">
                <a:solidFill>
                  <a:srgbClr val="FFFF00"/>
                </a:solidFill>
              </a:rPr>
            </a:br>
            <a:r>
              <a:rPr lang="en-US" sz="5100" i="1" dirty="0" err="1">
                <a:solidFill>
                  <a:srgbClr val="FFFF00"/>
                </a:solidFill>
              </a:rPr>
              <a:t>создать</a:t>
            </a:r>
            <a:r>
              <a:rPr lang="en-US" sz="5100" i="1" dirty="0">
                <a:solidFill>
                  <a:srgbClr val="FFFF00"/>
                </a:solidFill>
              </a:rPr>
              <a:t> </a:t>
            </a:r>
            <a:r>
              <a:rPr lang="en-US" sz="5100" i="1" dirty="0" err="1">
                <a:solidFill>
                  <a:srgbClr val="FFFF00"/>
                </a:solidFill>
              </a:rPr>
              <a:t>условия</a:t>
            </a:r>
            <a:r>
              <a:rPr lang="en-US" sz="5100" i="1" dirty="0">
                <a:solidFill>
                  <a:srgbClr val="FFFF00"/>
                </a:solidFill>
              </a:rPr>
              <a:t> </a:t>
            </a:r>
            <a:r>
              <a:rPr lang="en-US" sz="5100" i="1" dirty="0" err="1">
                <a:solidFill>
                  <a:srgbClr val="FFFF00"/>
                </a:solidFill>
              </a:rPr>
              <a:t>для</a:t>
            </a:r>
            <a:r>
              <a:rPr lang="en-US" sz="5100" i="1" dirty="0">
                <a:solidFill>
                  <a:srgbClr val="FFFF00"/>
                </a:solidFill>
              </a:rPr>
              <a:t> </a:t>
            </a:r>
            <a:r>
              <a:rPr lang="en-US" sz="5100" i="1" dirty="0" err="1">
                <a:solidFill>
                  <a:srgbClr val="FFFF00"/>
                </a:solidFill>
              </a:rPr>
              <a:t>развития</a:t>
            </a:r>
            <a:r>
              <a:rPr lang="en-US" sz="5100" i="1" dirty="0">
                <a:solidFill>
                  <a:srgbClr val="FFFF00"/>
                </a:solidFill>
              </a:rPr>
              <a:t> </a:t>
            </a:r>
            <a:r>
              <a:rPr lang="en-US" sz="5100" i="1" dirty="0" err="1">
                <a:solidFill>
                  <a:srgbClr val="FFFF00"/>
                </a:solidFill>
              </a:rPr>
              <a:t>зрительной</a:t>
            </a:r>
            <a:r>
              <a:rPr lang="en-US" sz="5100" i="1" dirty="0">
                <a:solidFill>
                  <a:srgbClr val="FFFF00"/>
                </a:solidFill>
              </a:rPr>
              <a:t> </a:t>
            </a:r>
            <a:r>
              <a:rPr lang="en-US" sz="5100" i="1" dirty="0" err="1">
                <a:solidFill>
                  <a:srgbClr val="FFFF00"/>
                </a:solidFill>
              </a:rPr>
              <a:t>памяти</a:t>
            </a:r>
            <a:r>
              <a:rPr lang="en-US" sz="5100" i="1" dirty="0">
                <a:solidFill>
                  <a:srgbClr val="FFFF00"/>
                </a:solidFill>
              </a:rPr>
              <a:t> у </a:t>
            </a:r>
            <a:r>
              <a:rPr lang="en-US" sz="5100" i="1" dirty="0" err="1">
                <a:solidFill>
                  <a:srgbClr val="FFFF00"/>
                </a:solidFill>
              </a:rPr>
              <a:t>детей</a:t>
            </a:r>
            <a:r>
              <a:rPr lang="en-US" sz="5100" i="1" dirty="0">
                <a:solidFill>
                  <a:srgbClr val="FFFF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18506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письменная принадлежность, канцелярские товары, карандаш, маркер&#10;&#10;Автоматически созданное описание">
            <a:extLst>
              <a:ext uri="{FF2B5EF4-FFF2-40B4-BE49-F238E27FC236}">
                <a16:creationId xmlns:a16="http://schemas.microsoft.com/office/drawing/2014/main" id="{4FE5695C-3E1B-4FCA-512D-56C933D5FB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34017"/>
          <a:stretch/>
        </p:blipFill>
        <p:spPr>
          <a:xfrm>
            <a:off x="20" y="86265"/>
            <a:ext cx="12191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8560E5-31B1-3D6B-EE92-A156E45BD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0" y="87192"/>
            <a:ext cx="9144000" cy="2900518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5600" b="1" dirty="0">
                <a:solidFill>
                  <a:srgbClr val="FFFF00"/>
                </a:solidFill>
              </a:rPr>
              <a:t>В </a:t>
            </a:r>
            <a:r>
              <a:rPr lang="en-US" sz="5600" b="1" dirty="0" err="1">
                <a:solidFill>
                  <a:srgbClr val="FFFF00"/>
                </a:solidFill>
              </a:rPr>
              <a:t>течение</a:t>
            </a:r>
            <a:r>
              <a:rPr lang="en-US" sz="5600" b="1" dirty="0">
                <a:solidFill>
                  <a:srgbClr val="FFFF00"/>
                </a:solidFill>
              </a:rPr>
              <a:t> 10 </a:t>
            </a:r>
            <a:r>
              <a:rPr lang="en-US" sz="5600" b="1" dirty="0" err="1">
                <a:solidFill>
                  <a:srgbClr val="FFFF00"/>
                </a:solidFill>
              </a:rPr>
              <a:t>секунд</a:t>
            </a:r>
            <a:r>
              <a:rPr lang="en-US" sz="5600" b="1" dirty="0">
                <a:solidFill>
                  <a:srgbClr val="FFFF00"/>
                </a:solidFill>
              </a:rPr>
              <a:t> </a:t>
            </a:r>
            <a:r>
              <a:rPr lang="en-US" sz="5600" b="1" dirty="0" err="1">
                <a:solidFill>
                  <a:srgbClr val="FFFF00"/>
                </a:solidFill>
              </a:rPr>
              <a:t>смотрим</a:t>
            </a:r>
            <a:r>
              <a:rPr lang="en-US" sz="5600" b="1" dirty="0">
                <a:solidFill>
                  <a:srgbClr val="FFFF00"/>
                </a:solidFill>
              </a:rPr>
              <a:t> </a:t>
            </a:r>
            <a:r>
              <a:rPr lang="en-US" sz="5600" b="1" dirty="0" err="1">
                <a:solidFill>
                  <a:srgbClr val="FFFF00"/>
                </a:solidFill>
              </a:rPr>
              <a:t>на</a:t>
            </a:r>
            <a:r>
              <a:rPr lang="en-US" sz="5600" b="1" dirty="0">
                <a:solidFill>
                  <a:srgbClr val="FFFF00"/>
                </a:solidFill>
              </a:rPr>
              <a:t> </a:t>
            </a:r>
            <a:r>
              <a:rPr lang="en-US" sz="5600" b="1" dirty="0" err="1">
                <a:solidFill>
                  <a:srgbClr val="FFFF00"/>
                </a:solidFill>
              </a:rPr>
              <a:t>представленные</a:t>
            </a:r>
            <a:r>
              <a:rPr lang="en-US" sz="5600" b="1" dirty="0">
                <a:solidFill>
                  <a:srgbClr val="FFFF00"/>
                </a:solidFill>
              </a:rPr>
              <a:t> </a:t>
            </a:r>
            <a:r>
              <a:rPr lang="en-US" sz="5600" b="1" dirty="0" err="1">
                <a:solidFill>
                  <a:srgbClr val="FFFF00"/>
                </a:solidFill>
              </a:rPr>
              <a:t>геометрические</a:t>
            </a:r>
            <a:r>
              <a:rPr lang="en-US" sz="5600" b="1" dirty="0">
                <a:solidFill>
                  <a:srgbClr val="FFFF00"/>
                </a:solidFill>
              </a:rPr>
              <a:t> </a:t>
            </a:r>
            <a:r>
              <a:rPr lang="en-US" sz="5600" b="1" dirty="0" err="1">
                <a:solidFill>
                  <a:srgbClr val="FFFF00"/>
                </a:solidFill>
              </a:rPr>
              <a:t>фигуры</a:t>
            </a:r>
            <a:endParaRPr lang="en-US" sz="5600" dirty="0" err="1">
              <a:solidFill>
                <a:srgbClr val="FFFF00"/>
              </a:solidFill>
              <a:cs typeface="Calibri Light"/>
            </a:endParaRPr>
          </a:p>
        </p:txBody>
      </p:sp>
    </p:spTree>
    <p:extLst>
      <p:ext uri="{BB962C8B-B14F-4D97-AF65-F5344CB8AC3E}">
        <p14:creationId xmlns:p14="http://schemas.microsoft.com/office/powerpoint/2010/main" val="146105492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7F4644-A7D2-9DB2-F166-E88DF079A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cs typeface="Calibri Light"/>
              </a:rPr>
              <a:t>   </a:t>
            </a:r>
            <a:br>
              <a:rPr lang="ru-RU" dirty="0">
                <a:cs typeface="Calibri Light"/>
              </a:rPr>
            </a:b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94F377-C7DC-FC12-A155-ECF5217C26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ru-RU">
              <a:cs typeface="Calibri" panose="020F0502020204030204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945ACDC-6214-2D7B-8705-9429FE3C9B9B}"/>
              </a:ext>
            </a:extLst>
          </p:cNvPr>
          <p:cNvSpPr/>
          <p:nvPr/>
        </p:nvSpPr>
        <p:spPr>
          <a:xfrm>
            <a:off x="1066800" y="1821611"/>
            <a:ext cx="1984074" cy="11645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EA18FD9B-F2D2-38BC-8C56-E597432F9C43}"/>
              </a:ext>
            </a:extLst>
          </p:cNvPr>
          <p:cNvSpPr/>
          <p:nvPr/>
        </p:nvSpPr>
        <p:spPr>
          <a:xfrm>
            <a:off x="3984505" y="1950109"/>
            <a:ext cx="1955319" cy="14089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6" name="Равнобедренный треугольник 5">
            <a:extLst>
              <a:ext uri="{FF2B5EF4-FFF2-40B4-BE49-F238E27FC236}">
                <a16:creationId xmlns:a16="http://schemas.microsoft.com/office/drawing/2014/main" id="{3B3D879C-1FBC-82C3-320B-94DC7521F24A}"/>
              </a:ext>
            </a:extLst>
          </p:cNvPr>
          <p:cNvSpPr/>
          <p:nvPr/>
        </p:nvSpPr>
        <p:spPr>
          <a:xfrm>
            <a:off x="6814681" y="1819815"/>
            <a:ext cx="1725283" cy="1365846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6339CD84-D530-4627-3DAB-78A9705B2C88}"/>
              </a:ext>
            </a:extLst>
          </p:cNvPr>
          <p:cNvSpPr/>
          <p:nvPr/>
        </p:nvSpPr>
        <p:spPr>
          <a:xfrm>
            <a:off x="9446105" y="1948311"/>
            <a:ext cx="1538377" cy="138022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C7918C46-1992-C851-DA24-B3307C16D704}"/>
              </a:ext>
            </a:extLst>
          </p:cNvPr>
          <p:cNvSpPr/>
          <p:nvPr/>
        </p:nvSpPr>
        <p:spPr>
          <a:xfrm>
            <a:off x="1954602" y="4025027"/>
            <a:ext cx="1869055" cy="1667773"/>
          </a:xfrm>
          <a:prstGeom prst="trapezoi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везда: 5 точек 9">
            <a:extLst>
              <a:ext uri="{FF2B5EF4-FFF2-40B4-BE49-F238E27FC236}">
                <a16:creationId xmlns:a16="http://schemas.microsoft.com/office/drawing/2014/main" id="{B851DFC8-C2E5-6AA4-83FC-725955A1AA9F}"/>
              </a:ext>
            </a:extLst>
          </p:cNvPr>
          <p:cNvSpPr/>
          <p:nvPr/>
        </p:nvSpPr>
        <p:spPr>
          <a:xfrm>
            <a:off x="5561521" y="3972823"/>
            <a:ext cx="1653395" cy="1782791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01369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EBF06A5-4173-45DE-87B1-0791E098A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письменная принадлежность, канцелярские товары, карандаш, маркер&#10;&#10;Автоматически созданное описание">
            <a:extLst>
              <a:ext uri="{FF2B5EF4-FFF2-40B4-BE49-F238E27FC236}">
                <a16:creationId xmlns:a16="http://schemas.microsoft.com/office/drawing/2014/main" id="{61A22AD1-F208-18B6-4CC9-E2DFA16037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"/>
          <a:stretch/>
        </p:blipFill>
        <p:spPr>
          <a:xfrm>
            <a:off x="5511589" y="523804"/>
            <a:ext cx="6680411" cy="5696039"/>
          </a:xfrm>
          <a:custGeom>
            <a:avLst/>
            <a:gdLst/>
            <a:ahLst/>
            <a:cxnLst/>
            <a:rect l="l" t="t" r="r" b="b"/>
            <a:pathLst>
              <a:path w="6680411" h="5696039">
                <a:moveTo>
                  <a:pt x="3592766" y="0"/>
                </a:moveTo>
                <a:lnTo>
                  <a:pt x="4718262" y="0"/>
                </a:lnTo>
                <a:lnTo>
                  <a:pt x="4718262" y="2"/>
                </a:lnTo>
                <a:lnTo>
                  <a:pt x="6680411" y="2"/>
                </a:lnTo>
                <a:lnTo>
                  <a:pt x="6680411" y="5696022"/>
                </a:lnTo>
                <a:lnTo>
                  <a:pt x="3888773" y="5696022"/>
                </a:lnTo>
                <a:lnTo>
                  <a:pt x="3888773" y="5696039"/>
                </a:lnTo>
                <a:lnTo>
                  <a:pt x="0" y="5696039"/>
                </a:lnTo>
                <a:lnTo>
                  <a:pt x="2763278" y="19"/>
                </a:lnTo>
                <a:lnTo>
                  <a:pt x="3447183" y="19"/>
                </a:lnTo>
                <a:lnTo>
                  <a:pt x="3447183" y="2"/>
                </a:lnTo>
                <a:lnTo>
                  <a:pt x="3592765" y="2"/>
                </a:lnTo>
                <a:close/>
              </a:path>
            </a:pathLst>
          </a:cu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06E9F47-DC46-4A02-B5DB-26B56C39C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23805"/>
            <a:ext cx="7800441" cy="5696020"/>
          </a:xfrm>
          <a:custGeom>
            <a:avLst/>
            <a:gdLst>
              <a:gd name="connsiteX0" fmla="*/ 0 w 7800441"/>
              <a:gd name="connsiteY0" fmla="*/ 0 h 5696020"/>
              <a:gd name="connsiteX1" fmla="*/ 7800441 w 7800441"/>
              <a:gd name="connsiteY1" fmla="*/ 0 h 5696020"/>
              <a:gd name="connsiteX2" fmla="*/ 5037161 w 7800441"/>
              <a:gd name="connsiteY2" fmla="*/ 5696020 h 5696020"/>
              <a:gd name="connsiteX3" fmla="*/ 0 w 7800441"/>
              <a:gd name="connsiteY3" fmla="*/ 5696020 h 569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0441" h="5696020">
                <a:moveTo>
                  <a:pt x="0" y="0"/>
                </a:moveTo>
                <a:lnTo>
                  <a:pt x="7800441" y="0"/>
                </a:lnTo>
                <a:lnTo>
                  <a:pt x="5037161" y="5696020"/>
                </a:lnTo>
                <a:lnTo>
                  <a:pt x="0" y="569602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CD6AA-3BFC-3CAE-2467-6E3C9E2ED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914400"/>
            <a:ext cx="5111877" cy="1095375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rgbClr val="FFFFFF"/>
                </a:solidFill>
                <a:cs typeface="Calibri Light"/>
              </a:rPr>
              <a:t>    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5D914E-92E9-2115-EF51-72070AD85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097" y="2391135"/>
            <a:ext cx="4378452" cy="35433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400" b="1" dirty="0">
                <a:solidFill>
                  <a:srgbClr val="FFFFFF"/>
                </a:solidFill>
                <a:cs typeface="Calibri"/>
              </a:rPr>
              <a:t>Повтори у себя на листочке.</a:t>
            </a:r>
          </a:p>
          <a:p>
            <a:r>
              <a:rPr lang="ru-RU" sz="4400" b="1" dirty="0">
                <a:solidFill>
                  <a:srgbClr val="FFFFFF"/>
                </a:solidFill>
                <a:cs typeface="Calibri"/>
              </a:rPr>
              <a:t>Что ты запомнил?</a:t>
            </a:r>
          </a:p>
        </p:txBody>
      </p:sp>
    </p:spTree>
    <p:extLst>
      <p:ext uri="{BB962C8B-B14F-4D97-AF65-F5344CB8AC3E}">
        <p14:creationId xmlns:p14="http://schemas.microsoft.com/office/powerpoint/2010/main" val="25219392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71B2258F-86CA-4D4D-8270-BC05FCDEBF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письменная принадлежность, канцелярские товары, карандаш, маркер&#10;&#10;Автоматически созданное описание">
            <a:extLst>
              <a:ext uri="{FF2B5EF4-FFF2-40B4-BE49-F238E27FC236}">
                <a16:creationId xmlns:a16="http://schemas.microsoft.com/office/drawing/2014/main" id="{3729D12D-B580-1A96-187D-11171D0BF2A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50000"/>
          </a:blip>
          <a:srcRect t="34017"/>
          <a:stretch/>
        </p:blipFill>
        <p:spPr>
          <a:xfrm>
            <a:off x="20" y="-28754"/>
            <a:ext cx="12191980" cy="6857999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8BCA6F-FA75-F48D-E309-6837656861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461003"/>
            <a:ext cx="9144000" cy="1247122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FFFF00"/>
                </a:solidFill>
                <a:cs typeface="Calibri Light"/>
              </a:rPr>
              <a:t>Усложняется задача.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6C06469-FB32-DD23-32C4-6B0921CF4F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24641" y="1715253"/>
            <a:ext cx="9129623" cy="1098395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400" b="1" dirty="0">
                <a:solidFill>
                  <a:srgbClr val="92D050"/>
                </a:solidFill>
                <a:cs typeface="Calibri"/>
              </a:rPr>
              <a:t>Фигуры стали разного цвета.</a:t>
            </a:r>
          </a:p>
          <a:p>
            <a:endParaRPr lang="ru-RU" sz="2800" b="1">
              <a:solidFill>
                <a:srgbClr val="92D050"/>
              </a:solidFill>
              <a:cs typeface="Calibri"/>
            </a:endParaRPr>
          </a:p>
          <a:p>
            <a:endParaRPr lang="ru-RU" sz="2800" b="1">
              <a:solidFill>
                <a:srgbClr val="92D050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850951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7F4644-A7D2-9DB2-F166-E88DF079A4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cs typeface="Calibri Light"/>
              </a:rPr>
              <a:t>  </a:t>
            </a:r>
            <a:br>
              <a:rPr lang="ru-RU" dirty="0">
                <a:cs typeface="Calibri Light"/>
              </a:rPr>
            </a:br>
            <a:endParaRPr lang="ru-RU"/>
          </a:p>
        </p:txBody>
      </p:sp>
      <p:pic>
        <p:nvPicPr>
          <p:cNvPr id="11" name="Рисунок 11">
            <a:extLst>
              <a:ext uri="{FF2B5EF4-FFF2-40B4-BE49-F238E27FC236}">
                <a16:creationId xmlns:a16="http://schemas.microsoft.com/office/drawing/2014/main" id="{837B9928-ADAB-C64D-121B-91D783B15FC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32966" y="4715475"/>
            <a:ext cx="2470067" cy="1892809"/>
          </a:xfr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945ACDC-6214-2D7B-8705-9429FE3C9B9B}"/>
              </a:ext>
            </a:extLst>
          </p:cNvPr>
          <p:cNvSpPr/>
          <p:nvPr/>
        </p:nvSpPr>
        <p:spPr>
          <a:xfrm>
            <a:off x="1066800" y="1577196"/>
            <a:ext cx="1984074" cy="116456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>
            <a:extLst>
              <a:ext uri="{FF2B5EF4-FFF2-40B4-BE49-F238E27FC236}">
                <a16:creationId xmlns:a16="http://schemas.microsoft.com/office/drawing/2014/main" id="{EA18FD9B-F2D2-38BC-8C56-E597432F9C43}"/>
              </a:ext>
            </a:extLst>
          </p:cNvPr>
          <p:cNvSpPr/>
          <p:nvPr/>
        </p:nvSpPr>
        <p:spPr>
          <a:xfrm>
            <a:off x="3926995" y="1576297"/>
            <a:ext cx="1955319" cy="1164565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FF00"/>
              </a:solidFill>
            </a:endParaRPr>
          </a:p>
        </p:txBody>
      </p:sp>
      <p:sp>
        <p:nvSpPr>
          <p:cNvPr id="6" name="Равнобедренный треугольник 5">
            <a:extLst>
              <a:ext uri="{FF2B5EF4-FFF2-40B4-BE49-F238E27FC236}">
                <a16:creationId xmlns:a16="http://schemas.microsoft.com/office/drawing/2014/main" id="{3B3D879C-1FBC-82C3-320B-94DC7521F24A}"/>
              </a:ext>
            </a:extLst>
          </p:cNvPr>
          <p:cNvSpPr/>
          <p:nvPr/>
        </p:nvSpPr>
        <p:spPr>
          <a:xfrm>
            <a:off x="6900945" y="1575400"/>
            <a:ext cx="1725283" cy="1365846"/>
          </a:xfrm>
          <a:prstGeom prst="triangle">
            <a:avLst/>
          </a:prstGeom>
          <a:solidFill>
            <a:srgbClr val="FF0FA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>
            <a:extLst>
              <a:ext uri="{FF2B5EF4-FFF2-40B4-BE49-F238E27FC236}">
                <a16:creationId xmlns:a16="http://schemas.microsoft.com/office/drawing/2014/main" id="{6339CD84-D530-4627-3DAB-78A9705B2C88}"/>
              </a:ext>
            </a:extLst>
          </p:cNvPr>
          <p:cNvSpPr/>
          <p:nvPr/>
        </p:nvSpPr>
        <p:spPr>
          <a:xfrm>
            <a:off x="9417350" y="1703896"/>
            <a:ext cx="1538377" cy="1380226"/>
          </a:xfrm>
          <a:prstGeom prst="ellips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Трапеция 7">
            <a:extLst>
              <a:ext uri="{FF2B5EF4-FFF2-40B4-BE49-F238E27FC236}">
                <a16:creationId xmlns:a16="http://schemas.microsoft.com/office/drawing/2014/main" id="{C7918C46-1992-C851-DA24-B3307C16D704}"/>
              </a:ext>
            </a:extLst>
          </p:cNvPr>
          <p:cNvSpPr/>
          <p:nvPr/>
        </p:nvSpPr>
        <p:spPr>
          <a:xfrm>
            <a:off x="1954602" y="4025027"/>
            <a:ext cx="1869055" cy="1667773"/>
          </a:xfrm>
          <a:prstGeom prst="trapezoid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Звезда: 5 точек 9">
            <a:extLst>
              <a:ext uri="{FF2B5EF4-FFF2-40B4-BE49-F238E27FC236}">
                <a16:creationId xmlns:a16="http://schemas.microsoft.com/office/drawing/2014/main" id="{B851DFC8-C2E5-6AA4-83FC-725955A1AA9F}"/>
              </a:ext>
            </a:extLst>
          </p:cNvPr>
          <p:cNvSpPr/>
          <p:nvPr/>
        </p:nvSpPr>
        <p:spPr>
          <a:xfrm>
            <a:off x="5690918" y="3915314"/>
            <a:ext cx="1653395" cy="1782791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19178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6EBF06A5-4173-45DE-87B1-0791E098A37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Рисунок 4" descr="Изображение выглядит как письменная принадлежность, канцелярские товары, карандаш, маркер&#10;&#10;Автоматически созданное описание">
            <a:extLst>
              <a:ext uri="{FF2B5EF4-FFF2-40B4-BE49-F238E27FC236}">
                <a16:creationId xmlns:a16="http://schemas.microsoft.com/office/drawing/2014/main" id="{61A22AD1-F208-18B6-4CC9-E2DFA16037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7"/>
          <a:stretch/>
        </p:blipFill>
        <p:spPr>
          <a:xfrm>
            <a:off x="5511589" y="523804"/>
            <a:ext cx="6680411" cy="5696039"/>
          </a:xfrm>
          <a:custGeom>
            <a:avLst/>
            <a:gdLst/>
            <a:ahLst/>
            <a:cxnLst/>
            <a:rect l="l" t="t" r="r" b="b"/>
            <a:pathLst>
              <a:path w="6680411" h="5696039">
                <a:moveTo>
                  <a:pt x="3592766" y="0"/>
                </a:moveTo>
                <a:lnTo>
                  <a:pt x="4718262" y="0"/>
                </a:lnTo>
                <a:lnTo>
                  <a:pt x="4718262" y="2"/>
                </a:lnTo>
                <a:lnTo>
                  <a:pt x="6680411" y="2"/>
                </a:lnTo>
                <a:lnTo>
                  <a:pt x="6680411" y="5696022"/>
                </a:lnTo>
                <a:lnTo>
                  <a:pt x="3888773" y="5696022"/>
                </a:lnTo>
                <a:lnTo>
                  <a:pt x="3888773" y="5696039"/>
                </a:lnTo>
                <a:lnTo>
                  <a:pt x="0" y="5696039"/>
                </a:lnTo>
                <a:lnTo>
                  <a:pt x="2763278" y="19"/>
                </a:lnTo>
                <a:lnTo>
                  <a:pt x="3447183" y="19"/>
                </a:lnTo>
                <a:lnTo>
                  <a:pt x="3447183" y="2"/>
                </a:lnTo>
                <a:lnTo>
                  <a:pt x="3592765" y="2"/>
                </a:lnTo>
                <a:close/>
              </a:path>
            </a:pathLst>
          </a:custGeom>
        </p:spPr>
      </p:pic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206E9F47-DC46-4A02-B5DB-26B56C39C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" y="523805"/>
            <a:ext cx="7800441" cy="5696020"/>
          </a:xfrm>
          <a:custGeom>
            <a:avLst/>
            <a:gdLst>
              <a:gd name="connsiteX0" fmla="*/ 0 w 7800441"/>
              <a:gd name="connsiteY0" fmla="*/ 0 h 5696020"/>
              <a:gd name="connsiteX1" fmla="*/ 7800441 w 7800441"/>
              <a:gd name="connsiteY1" fmla="*/ 0 h 5696020"/>
              <a:gd name="connsiteX2" fmla="*/ 5037161 w 7800441"/>
              <a:gd name="connsiteY2" fmla="*/ 5696020 h 5696020"/>
              <a:gd name="connsiteX3" fmla="*/ 0 w 7800441"/>
              <a:gd name="connsiteY3" fmla="*/ 5696020 h 56960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00441" h="5696020">
                <a:moveTo>
                  <a:pt x="0" y="0"/>
                </a:moveTo>
                <a:lnTo>
                  <a:pt x="7800441" y="0"/>
                </a:lnTo>
                <a:lnTo>
                  <a:pt x="5037161" y="5696020"/>
                </a:lnTo>
                <a:lnTo>
                  <a:pt x="0" y="5696020"/>
                </a:lnTo>
                <a:close/>
              </a:path>
            </a:pathLst>
          </a:custGeom>
          <a:solidFill>
            <a:srgbClr val="30303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CD6AA-3BFC-3CAE-2467-6E3C9E2ED5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1247" y="914400"/>
            <a:ext cx="5111877" cy="1095375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rgbClr val="FFFFFF"/>
                </a:solidFill>
                <a:cs typeface="Calibri Light"/>
              </a:rPr>
              <a:t>    </a:t>
            </a:r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25D914E-92E9-2115-EF51-72070AD85C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097" y="2391135"/>
            <a:ext cx="4378452" cy="35433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z="4400" b="1" dirty="0">
                <a:solidFill>
                  <a:srgbClr val="FFFFFF"/>
                </a:solidFill>
                <a:cs typeface="Calibri"/>
              </a:rPr>
              <a:t>Повтори у себя на листочке.</a:t>
            </a:r>
          </a:p>
          <a:p>
            <a:r>
              <a:rPr lang="ru-RU" sz="4400" b="1" dirty="0">
                <a:solidFill>
                  <a:srgbClr val="FFFFFF"/>
                </a:solidFill>
                <a:cs typeface="Calibri"/>
              </a:rPr>
              <a:t>Что ты запомнил?</a:t>
            </a:r>
          </a:p>
        </p:txBody>
      </p:sp>
    </p:spTree>
    <p:extLst>
      <p:ext uri="{BB962C8B-B14F-4D97-AF65-F5344CB8AC3E}">
        <p14:creationId xmlns:p14="http://schemas.microsoft.com/office/powerpoint/2010/main" val="13292663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Широкоэкранный</PresentationFormat>
  <Paragraphs>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Играем и развиваемся</vt:lpstr>
      <vt:lpstr>Цель: создать условия для развития зрительной памяти у детей.</vt:lpstr>
      <vt:lpstr>В течение 10 секунд смотрим на представленные геометрические фигуры</vt:lpstr>
      <vt:lpstr>    </vt:lpstr>
      <vt:lpstr>    </vt:lpstr>
      <vt:lpstr>Усложняется задача.</vt:lpstr>
      <vt:lpstr>   </vt:lpstr>
      <vt:lpstr>    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/>
  <cp:revision>178</cp:revision>
  <dcterms:created xsi:type="dcterms:W3CDTF">2022-11-02T11:12:32Z</dcterms:created>
  <dcterms:modified xsi:type="dcterms:W3CDTF">2022-11-02T11:55:16Z</dcterms:modified>
</cp:coreProperties>
</file>