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96" r:id="rId4"/>
    <p:sldId id="259" r:id="rId5"/>
    <p:sldId id="257" r:id="rId6"/>
    <p:sldId id="260" r:id="rId7"/>
    <p:sldId id="261" r:id="rId8"/>
    <p:sldId id="263" r:id="rId9"/>
    <p:sldId id="292" r:id="rId10"/>
    <p:sldId id="265" r:id="rId11"/>
    <p:sldId id="270" r:id="rId12"/>
    <p:sldId id="272" r:id="rId13"/>
    <p:sldId id="273" r:id="rId14"/>
    <p:sldId id="275" r:id="rId15"/>
    <p:sldId id="276" r:id="rId16"/>
    <p:sldId id="278" r:id="rId17"/>
    <p:sldId id="280" r:id="rId18"/>
    <p:sldId id="281" r:id="rId19"/>
    <p:sldId id="294" r:id="rId20"/>
    <p:sldId id="283" r:id="rId21"/>
    <p:sldId id="285" r:id="rId22"/>
    <p:sldId id="286" r:id="rId23"/>
    <p:sldId id="289" r:id="rId24"/>
    <p:sldId id="288" r:id="rId25"/>
    <p:sldId id="29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5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785949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 к ОГЭ. 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 статистических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данных,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представленных в табличной форме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(решение заданий линии 28)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286124"/>
            <a:ext cx="8001056" cy="2352676"/>
          </a:xfrm>
        </p:spPr>
        <p:txBody>
          <a:bodyPr>
            <a:normAutofit/>
          </a:bodyPr>
          <a:lstStyle/>
          <a:p>
            <a:pPr algn="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Чумичева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Галина Сергеевна.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высшей категории.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«Средняя общеобразовательная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 №48 им. Р.М.Каменева»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32517"/>
            <a:ext cx="4035868" cy="2800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772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Правильный ответ должен содержать следующие элементы: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1) овёс и пшеница;</a:t>
            </a:r>
          </a:p>
          <a:p>
            <a:r>
              <a:rPr lang="ru-RU" dirty="0" smtClean="0"/>
              <a:t>2) у двудольных растений на нижней поверхности листа устьиц обычно больше, чем на верхней;</a:t>
            </a:r>
          </a:p>
          <a:p>
            <a:r>
              <a:rPr lang="ru-RU" dirty="0" smtClean="0"/>
              <a:t>3) через открытые устьица происходит постоянное испарение воды, которая, превращаясь в пар, забирает лишнюю тепловую энергию, охлаждая само растение.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</p:nvPr>
        </p:nvGraphicFramePr>
        <p:xfrm>
          <a:off x="714348" y="1541398"/>
          <a:ext cx="7572429" cy="2959173"/>
        </p:xfrm>
        <a:graphic>
          <a:graphicData uri="http://schemas.openxmlformats.org/drawingml/2006/table">
            <a:tbl>
              <a:tblPr/>
              <a:tblGrid>
                <a:gridCol w="2524143"/>
                <a:gridCol w="2524143"/>
                <a:gridCol w="2524143"/>
              </a:tblGrid>
              <a:tr h="1423818"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Виды рыб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Масса в граммах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Дыхательная поверхность жабр, см</a:t>
                      </a:r>
                      <a:r>
                        <a:rPr lang="ru-RU" sz="20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97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Серебряный карась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16,96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Камбала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135,0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889,00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Окунь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73,0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1173,8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42545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4786322"/>
            <a:ext cx="7858180" cy="1643074"/>
          </a:xfrm>
        </p:spPr>
        <p:txBody>
          <a:bodyPr>
            <a:normAutofit fontScale="92500"/>
          </a:bodyPr>
          <a:lstStyle/>
          <a:p>
            <a:pPr lvl="0" fontAlgn="base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К какому классу относятся перечисленные в таблице виды рыб?</a:t>
            </a:r>
          </a:p>
          <a:p>
            <a:pPr lvl="0" fontAlgn="base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Для чего нужны жаберные лепестки в жабрах?</a:t>
            </a:r>
          </a:p>
          <a:p>
            <a:pPr lvl="0" fontAlgn="base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Чем объясняется то, что у камбалы меньшая площадь поверхности жабр, чем у окуня, хотя масса камбалы больше?</a:t>
            </a:r>
          </a:p>
          <a:p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214290"/>
            <a:ext cx="857256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348" tIns="45720" rIns="34914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Пользуясь таблицей «Дыхательная поверхность жабр у рыб» и знаниями курса биологии, ответьте на следующие вопросы.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231F2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31F2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Дыхательная поверхность жабр у рыб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231F2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s02.infourok.ru/uploads/ex/055b/0006e32a-aa6da0d1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214290"/>
            <a:ext cx="8488391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5.infourok.ru/uploads/ex/01a8/00184497-4a3893b9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-1"/>
            <a:ext cx="8501122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Содержание верного ответа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(допускаются иные формулировки ответа, не искажающие его смысла)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74838"/>
            <a:ext cx="78581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Правильный ответ должен содержать следующие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элементы: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Класс костные рыбы.</a:t>
            </a:r>
          </a:p>
          <a:p>
            <a:pPr lvl="0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Лепестки необходимы для газообмена.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Окунь хищник и ведет более активный образ жизни, тратит больше энергии, чем камбала. Поэтому ему необходимо больше кислорода.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71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6" name="Рисунок 5"/>
          <p:cNvGraphicFramePr>
            <a:graphicFrameLocks noGrp="1"/>
          </p:cNvGraphicFramePr>
          <p:nvPr>
            <p:ph type="pic" idx="1"/>
          </p:nvPr>
        </p:nvGraphicFramePr>
        <p:xfrm>
          <a:off x="428596" y="612775"/>
          <a:ext cx="8286807" cy="4242222"/>
        </p:xfrm>
        <a:graphic>
          <a:graphicData uri="http://schemas.openxmlformats.org/drawingml/2006/table">
            <a:tbl>
              <a:tblPr/>
              <a:tblGrid>
                <a:gridCol w="1971812"/>
                <a:gridCol w="1742665"/>
                <a:gridCol w="1570325"/>
                <a:gridCol w="3002005"/>
              </a:tblGrid>
              <a:tr h="703632">
                <a:tc>
                  <a:txBody>
                    <a:bodyPr/>
                    <a:lstStyle/>
                    <a:p>
                      <a:pPr marL="50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Где зимует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indent="-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какой стадии зимует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8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Каким растениям 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50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вредит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443"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Боярышница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marR="1689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ветках фруктовых деревьев в общем гнезде</a:t>
                      </a: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гусеница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листья, почки яблони, груши, персика, черемухи</a:t>
                      </a: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150"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Капустная муха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почве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взрослая муха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marR="9652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стебли и корни капусты цветной, кольраби</a:t>
                      </a: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131"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Грушевая многоцветница</a:t>
                      </a: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нежилых постройках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взрослая бабочка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листья груши, вяза, осины</a:t>
                      </a: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443"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Капустная моль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кочерыжках и старых листьях капусты</a:t>
                      </a:r>
                    </a:p>
                  </a:txBody>
                  <a:tcPr marL="58409" marR="62776" marT="68234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куколка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листья крестоцветных</a:t>
                      </a:r>
                    </a:p>
                  </a:txBody>
                  <a:tcPr marL="58409" marR="62776" marT="68234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28596" y="5143512"/>
            <a:ext cx="8358246" cy="1357322"/>
          </a:xfrm>
        </p:spPr>
        <p:txBody>
          <a:bodyPr>
            <a:normAutofit lnSpcReduction="10000"/>
          </a:bodyPr>
          <a:lstStyle/>
          <a:p>
            <a:pPr lvl="0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В какой стадии развития боярышницы строят гнезда для зимовки?</a:t>
            </a:r>
          </a:p>
          <a:p>
            <a:pPr lvl="0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Кто из перечисленных насекомых относится к другому отряду, в отличие от остальных? К какому?</a:t>
            </a:r>
          </a:p>
          <a:p>
            <a:pPr lvl="0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На какой стадии развития перечисленные насекомые размножаются?</a:t>
            </a:r>
          </a:p>
          <a:p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6661344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71320" tIns="45720" rIns="534819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31F2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и биология насекомых-вредителей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231F2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 descr="https://cf3.ppt-online.org/files3/slide/f/f9rMsJFaighk2lSN3xnPoTHuZtI8DYXzW6vqRC/slid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https://cf3.ppt-online.org/files3/slide/f/f9rMsJFaighk2lSN3xnPoTHuZtI8DYXzW6vqRC/slid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4" name="AutoShape 6" descr="https://cf3.ppt-online.org/files3/slide/f/f9rMsJFaighk2lSN3xnPoTHuZtI8DYXzW6vqRC/slid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5" name="Picture 7" descr="C:\Users\Владелец\Downloads\sli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8001055" cy="5857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Содержание верного ответа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(допускаются иные формулировки ответа, не искажающие его смысла)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413338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Правильный ответ должен содержать следующие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элементы: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В стадии гусеницы.</a:t>
            </a:r>
          </a:p>
          <a:p>
            <a:pPr lvl="0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Муха капустная относится к отряду двукрылых в отличие от бабочек, относящихся к отряду чешуекрылых.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На стадии имаго (взрослой формы).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643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Пользуясь таблицей «Количество эритроцитов в крови человека в зависимости от высоты местности над уровнем моря» и знаниями курса биологии ответьте на следующие вопросы: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1) Как изменяется количество эритроцитов по мере увеличения высоты местности?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2) При каком перепаде высот количество эритроцитов возросло больше всего?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3) С чем связано изменение количества эритроцитов в крови жителей высокогорья?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Количество эритроцитов в крови человека в зависимости от высоты местности над уровнем моря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28662" y="2202557"/>
          <a:ext cx="7215238" cy="4146094"/>
        </p:xfrm>
        <a:graphic>
          <a:graphicData uri="http://schemas.openxmlformats.org/drawingml/2006/table">
            <a:tbl>
              <a:tblPr/>
              <a:tblGrid>
                <a:gridCol w="3607619"/>
                <a:gridCol w="3607619"/>
              </a:tblGrid>
              <a:tr h="114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Высота в метрах над уровнем моря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эритроцитов (в млн)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466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4 970 000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5 750 000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5 970 000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1560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6 550 000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1800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7 000 000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4400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8 000 000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ксис it\Documents\c9ff15d3adaef2abb34142c744ed3a4f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71500"/>
            <a:ext cx="8136904" cy="5881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сформировать умения и навыки работы с заданиями высокого уровня сложности.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овладеть умениями анализа статистических данных, представленных в табличной форме;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сформировать навыки самостоятельной работы учащихся и практического использования знаний;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научить эффективно распределять время на подготовку ответа и правильно его выстроить.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Содержание верного ответа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(допускаются иные формулировки ответа, не искажающие его смысла)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8736046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Количество эритроцитов увеличивается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 перепаде высот от 1800 к 4400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Высоко в горах воздух разряжен и кислорода в нём меньше, </a:t>
            </a: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на равнине. </a:t>
            </a: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Поэтому для обеспечения нормального дыхания необходимо </a:t>
            </a: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больше эритроцитов, связывающих кислород воздуха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50017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Учёные выяснили степень активности действия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амилазы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крахмал в зависимости от температуры. В 4 пробирки налили по </a:t>
            </a: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мл 5%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раствора крахмала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Через 10 минут в каждую пробирку капают по 0,5 мл разбавленной слюны и добавляют по 2 капли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71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</p:nvPr>
        </p:nvGraphicFramePr>
        <p:xfrm>
          <a:off x="428598" y="142853"/>
          <a:ext cx="8286806" cy="4821905"/>
        </p:xfrm>
        <a:graphic>
          <a:graphicData uri="http://schemas.openxmlformats.org/drawingml/2006/table">
            <a:tbl>
              <a:tblPr/>
              <a:tblGrid>
                <a:gridCol w="2290391"/>
                <a:gridCol w="1267348"/>
                <a:gridCol w="1267348"/>
                <a:gridCol w="3461719"/>
              </a:tblGrid>
              <a:tr h="583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пробирки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Температура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Окраска с йодом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Степень активности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320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 °С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°С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через 20 минут не идёт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 °С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проявившееся синее окрашивание со временем исчезает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минут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 °С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проявившееся синее окрашивание со временем исчезает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11–12 минут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28" marR="39328" marT="39328" marB="393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5072074"/>
            <a:ext cx="8429684" cy="157163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1) Какой вывод можно сделать об активности воздействия амилазы на крахмал в зависимости от температуры?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2) О чём говорило исследователям исчезновение окраски раствора?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3) От какого ещё фактора может зависеть активность ферментов в пищеварительной системе человека?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Владелец\Downloads\15 апр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Содержание верного ответа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(допускаются иные формулировки ответа, не искажающие его смысла)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42844" y="2031318"/>
            <a:ext cx="90011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Амилаза наиболее активна при температуре 39°С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Йод является реакцией на крахмал. Исчезновение окраски раствора говорит о разложении крахмала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Активность пищеварительных ферментов может зависеть от кислотности среды (или от количества воздействующих веществ)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857365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oge.fipi.ru</a:t>
            </a:r>
          </a:p>
          <a:p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bio-oge.sdamgia.ru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Введение в экзаменационные материалы статистических данных биологического содержания дает возможность: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находить нужную информацию, представленную в таблицах;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проводить анализ данных, находить явные и скрытые связи, строить на основании сравнений данных собственные умозаключения;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отвечать на поставленные вопросы, опираясь на имеющиеся данные представленные в таблицах;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соотносить собственные знания с информацией, полученной из данных таблиц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 анализа статистических данных, представленных в таблице.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Внимательно прочитайте задание и данные, представленные в таблице.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Выделите  закономерность, требуемую заданием.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Обратите внимание на основные наименования, позиции, единицы измерения.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Оцените характерные цифровые показатели.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Вспомните сопутствующие данной теме  термины, понятия, явления, процессы.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Соотнесите собственные знания с информацией, полученной из таблицы.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Сделайте выводы и ответьте на поставленные в задании вопросы.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82013"/>
            <a:ext cx="813690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Пользуясь таблицей «Влияние распыления углекислого газа на урожай растений» и знаниями курса биологии, ответьте на следующие вопросы.</a:t>
            </a:r>
          </a:p>
          <a:p>
            <a:pPr algn="r"/>
            <a:r>
              <a:rPr lang="ru-RU" i="1" dirty="0"/>
              <a:t>Таблица</a:t>
            </a:r>
            <a:endParaRPr lang="ru-RU" dirty="0"/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Влияние распыления углекислого газа на урожай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растений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1465532"/>
              </p:ext>
            </p:extLst>
          </p:nvPr>
        </p:nvGraphicFramePr>
        <p:xfrm>
          <a:off x="827584" y="1772816"/>
          <a:ext cx="7488832" cy="30434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872208"/>
                <a:gridCol w="1872208"/>
                <a:gridCol w="1872208"/>
              </a:tblGrid>
              <a:tr h="621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Название растения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8000"/>
                        </a:lnSpc>
                        <a:spcAft>
                          <a:spcPts val="320"/>
                        </a:spcAft>
                      </a:pPr>
                      <a:r>
                        <a:rPr lang="ru-RU" sz="2000" dirty="0">
                          <a:effectLst/>
                        </a:rPr>
                        <a:t>Без опрыскивания </a:t>
                      </a:r>
                    </a:p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</a:t>
                      </a:r>
                      <a:r>
                        <a:rPr lang="ru-RU" sz="2000" baseline="-25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8000"/>
                        </a:lnSpc>
                        <a:spcAft>
                          <a:spcPts val="320"/>
                        </a:spcAft>
                      </a:pPr>
                      <a:r>
                        <a:rPr lang="ru-RU" sz="2000" dirty="0">
                          <a:effectLst/>
                        </a:rPr>
                        <a:t>С опрыскиванием</a:t>
                      </a:r>
                    </a:p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</a:t>
                      </a:r>
                      <a:r>
                        <a:rPr lang="ru-RU" sz="2000" baseline="-25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8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Увеличение урожая, </a:t>
                      </a:r>
                    </a:p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</a:tr>
              <a:tr h="2609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Резеда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27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155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</a:tr>
              <a:tr h="2787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Герань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118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262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</a:tr>
              <a:tr h="2787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Бегония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90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135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138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Табак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54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180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</a:tr>
              <a:tr h="240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Бальзамин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180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73025" marT="2540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3568" y="4786322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Какое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растений дало самый большой прирост урожая?</a:t>
            </a:r>
          </a:p>
          <a:p>
            <a:pPr lvl="1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Как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проникает углекислый газ в растения?</a:t>
            </a:r>
          </a:p>
          <a:p>
            <a:pPr lvl="1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Почему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распылении углекислого газа повышается урожай растений?</a:t>
            </a:r>
          </a:p>
        </p:txBody>
      </p:sp>
    </p:spTree>
    <p:extLst>
      <p:ext uri="{BB962C8B-B14F-4D97-AF65-F5344CB8AC3E}">
        <p14:creationId xmlns:p14="http://schemas.microsoft.com/office/powerpoint/2010/main" xmlns="" val="255715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Функции листа: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Фотосинтез – процесс образования органических веществ (свет, углекислый газ, вода, хлорофилл).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2.Газообмен с окружающей средой.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Испарение воды.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ладелец\Downloads\15 апр\hello_html_6fc905b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00200"/>
            <a:ext cx="6500858" cy="4829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Содержание верного ответа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(допускаются иные формулировки ответа, не искажающие его смысла)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Правильный ответ должен содержать следующие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элементы: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Самый большой прирост урожая дала герань.</a:t>
            </a:r>
          </a:p>
          <a:p>
            <a:pPr lvl="0" fontAlgn="base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Углекислый газ проникает в растения через устьица.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Углекислый газ необходим для фотосинтеза — процесса образования органических веществ, поэтому распыление углекислого газа повышает урожай.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7160"/>
          </a:xfrm>
        </p:spPr>
        <p:txBody>
          <a:bodyPr>
            <a:noAutofit/>
          </a:bodyPr>
          <a:lstStyle/>
          <a:p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type="pic" idx="1"/>
          </p:nvPr>
        </p:nvGraphicFramePr>
        <p:xfrm>
          <a:off x="785786" y="714356"/>
          <a:ext cx="7286675" cy="4348438"/>
        </p:xfrm>
        <a:graphic>
          <a:graphicData uri="http://schemas.openxmlformats.org/drawingml/2006/table">
            <a:tbl>
              <a:tblPr/>
              <a:tblGrid>
                <a:gridCol w="1681173"/>
                <a:gridCol w="1604974"/>
                <a:gridCol w="1962163"/>
                <a:gridCol w="2038365"/>
              </a:tblGrid>
              <a:tr h="35363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Вид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Площадь поверхности листа, см</a:t>
                      </a:r>
                      <a:r>
                        <a:rPr lang="ru-RU" sz="2000" b="1" baseline="30000" dirty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rgbClr val="000000"/>
                        </a:solidFill>
                      </a:endParaRP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Количество устьиц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9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Верхняя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сторона листа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, 1 см</a:t>
                      </a:r>
                      <a:r>
                        <a:rPr lang="ru-RU" sz="2000" b="1" baseline="30000" dirty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rgbClr val="000000"/>
                        </a:solidFill>
                      </a:endParaRP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Нижняя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сторона листа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, 1 см</a:t>
                      </a:r>
                      <a:r>
                        <a:rPr lang="ru-RU" sz="2000" b="1" baseline="30000" dirty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rgbClr val="000000"/>
                        </a:solidFill>
                      </a:endParaRP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Капуста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—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14 100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22 600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Кукуруза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600–1350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5200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6800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Подсолнечник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38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175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325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Пшеница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rgbClr val="000000"/>
                          </a:solidFill>
                        </a:rPr>
                        <a:t>13–15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3300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1400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Фасоль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49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4000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28 100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Овёс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rgbClr val="000000"/>
                          </a:solidFill>
                        </a:rPr>
                        <a:t>12–15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2500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2300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Картофель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—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5100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16 100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630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Яблоня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18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29 400</a:t>
                      </a:r>
                    </a:p>
                  </a:txBody>
                  <a:tcPr marL="25225" marR="25225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71472" y="5367338"/>
            <a:ext cx="8286808" cy="804862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1) Для каких растений из числа приведённых характерна наименьшая листовая пластинка? Приведите два примера.</a:t>
            </a: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2) Какие особенности расположения устьиц на листе характерны для двудольных растений, представленных в таблице?</a:t>
            </a: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3) Какую роль играют устьица в охлаждении растений?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chool-bajyn-alaak.rtyva.ru/wp-content/uploads/2020/04/%D0%B8%D0%B7%D0%BE%D0%B1%D1%80%D0%B0%D0%B6%D0%B5%D0%BD%D0%B8%D0%B5_viber_2020-04-05_13-24-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0"/>
            <a:ext cx="75724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1023</Words>
  <Application>Microsoft Office PowerPoint</Application>
  <PresentationFormat>Экран (4:3)</PresentationFormat>
  <Paragraphs>234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Подготовка к ОГЭ.  Анализ статистических данных, представленных в табличной форме (решение заданий линии 28)</vt:lpstr>
      <vt:lpstr>Цель: сформировать умения и навыки работы с заданиями высокого уровня сложности. </vt:lpstr>
      <vt:lpstr>Введение в экзаменационные материалы статистических данных биологического содержания дает возможность: </vt:lpstr>
      <vt:lpstr>Алгоритм анализа статистических данных, представленных в таблице. </vt:lpstr>
      <vt:lpstr>Слайд 5</vt:lpstr>
      <vt:lpstr>Функции листа: 1. Фотосинтез – процесс образования органических веществ (свет, углекислый газ, вода, хлорофилл). 2.Газообмен с окружающей средой. 3. Испарение воды.</vt:lpstr>
      <vt:lpstr>Содержание верного ответа (допускаются иные формулировки ответа, не искажающие его смысла)</vt:lpstr>
      <vt:lpstr>Слайд 8</vt:lpstr>
      <vt:lpstr>Слайд 9</vt:lpstr>
      <vt:lpstr>Правильный ответ должен содержать следующие элементы:</vt:lpstr>
      <vt:lpstr>Слайд 11</vt:lpstr>
      <vt:lpstr>Слайд 12</vt:lpstr>
      <vt:lpstr>Слайд 13</vt:lpstr>
      <vt:lpstr>Содержание верного ответа (допускаются иные формулировки ответа, не искажающие его смысла)</vt:lpstr>
      <vt:lpstr>Слайд 15</vt:lpstr>
      <vt:lpstr>Слайд 16</vt:lpstr>
      <vt:lpstr>Содержание верного ответа (допускаются иные формулировки ответа, не искажающие его смысла)</vt:lpstr>
      <vt:lpstr>Пользуясь таблицей «Количество эритроцитов в крови человека в зависимости от высоты местности над уровнем моря» и знаниями курса биологии ответьте на следующие вопросы: 1) Как изменяется количество эритроцитов по мере увеличения высоты местности? 2) При каком перепаде высот количество эритроцитов возросло больше всего? 3) С чем связано изменение количества эритроцитов в крови жителей высокогорья? Количество эритроцитов в крови человека в зависимости от высоты местности над уровнем моря </vt:lpstr>
      <vt:lpstr>Слайд 19</vt:lpstr>
      <vt:lpstr>Содержание верного ответа (допускаются иные формулировки ответа, не искажающие его смысла)</vt:lpstr>
      <vt:lpstr>Слайд 21</vt:lpstr>
      <vt:lpstr>Слайд 22</vt:lpstr>
      <vt:lpstr>Слайд 23</vt:lpstr>
      <vt:lpstr>Содержание верного ответа (допускаются иные формулировки ответа, не искажающие его смысла)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Завуч по УВР</dc:creator>
  <cp:lastModifiedBy>Владелец</cp:lastModifiedBy>
  <cp:revision>72</cp:revision>
  <dcterms:created xsi:type="dcterms:W3CDTF">2022-03-29T08:29:25Z</dcterms:created>
  <dcterms:modified xsi:type="dcterms:W3CDTF">2022-11-02T12:18:20Z</dcterms:modified>
</cp:coreProperties>
</file>