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8" r:id="rId3"/>
    <p:sldId id="259" r:id="rId4"/>
    <p:sldId id="260" r:id="rId5"/>
    <p:sldId id="261" r:id="rId6"/>
    <p:sldId id="262" r:id="rId7"/>
    <p:sldId id="256" r:id="rId8"/>
    <p:sldId id="265" r:id="rId9"/>
    <p:sldId id="263" r:id="rId10"/>
    <p:sldId id="264" r:id="rId11"/>
    <p:sldId id="266" r:id="rId12"/>
    <p:sldId id="267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14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70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14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36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067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043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158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10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546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03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383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64981-1DF4-42D3-9FA9-256291E3C24B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91196-F735-49B7-91E8-9C9BF2DDE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79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4" name="Rectangle 83">
            <a:extLst>
              <a:ext uri="{FF2B5EF4-FFF2-40B4-BE49-F238E27FC236}">
                <a16:creationId xmlns="" xmlns:a16="http://schemas.microsoft.com/office/drawing/2014/main" id="{F29C2C85-1492-463C-B805-3FD3FCE933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>
            <a:extLst>
              <a:ext uri="{FF2B5EF4-FFF2-40B4-BE49-F238E27FC236}">
                <a16:creationId xmlns="" xmlns:a16="http://schemas.microsoft.com/office/drawing/2014/main" id="{B83D307E-DF68-43F8-97CE-0AAE950A71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271255" y="-1"/>
            <a:ext cx="7649490" cy="5728133"/>
            <a:chOff x="329184" y="1"/>
            <a:chExt cx="524256" cy="5728133"/>
          </a:xfrm>
        </p:grpSpPr>
        <p:cxnSp>
          <p:nvCxnSpPr>
            <p:cNvPr id="87" name="Straight Connector 86">
              <a:extLst>
                <a:ext uri="{FF2B5EF4-FFF2-40B4-BE49-F238E27FC236}">
                  <a16:creationId xmlns="" xmlns:a16="http://schemas.microsoft.com/office/drawing/2014/main" id="{5546E3D2-37BF-4528-9851-2B2F628234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>
              <a:extLst>
                <a:ext uri="{FF2B5EF4-FFF2-40B4-BE49-F238E27FC236}">
                  <a16:creationId xmlns="" xmlns:a16="http://schemas.microsoft.com/office/drawing/2014/main" id="{752A0C69-DC4E-4FC0-843C-BAA27B3A56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="" xmlns:a16="http://schemas.microsoft.com/office/drawing/2014/main" id="{8ED94938-268E-4C0A-A08A-B3980C78BA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96464" y="318045"/>
            <a:ext cx="10999072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046689" y="3419689"/>
            <a:ext cx="10071536" cy="16313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Тема</a:t>
            </a:r>
            <a:r>
              <a:rPr lang="en-US" sz="4400" b="1" kern="1200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  <a:r>
              <a:rPr lang="ru-RU" sz="4400" b="1" kern="1200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000" b="1" kern="1200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 с величинами: цена, количество, стоимость.</a:t>
            </a:r>
          </a:p>
        </p:txBody>
      </p:sp>
      <p:pic>
        <p:nvPicPr>
          <p:cNvPr id="12290" name="Picture 2" descr="Детские магазины Фрязино. Детский мир Фрязино. Детские товары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070" y="489312"/>
            <a:ext cx="4802277" cy="3201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98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demo.mob-edu.ru/ui/upload/courses/94629/files/web_resources/7/Images_7/4/Mat_2_7_4_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56" y="2030983"/>
            <a:ext cx="3699676" cy="334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demo.mob-edu.ru/ui/upload/courses/94629/files/web_resources/7/Images_7/4/Mat_2_7_4_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92" y="1668000"/>
            <a:ext cx="6598804" cy="429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10201" y="280554"/>
            <a:ext cx="10360026" cy="81049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Петя купил три ластика за 27 рублей. Сколько стоил один ластик?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94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96191" y="322118"/>
            <a:ext cx="10952018" cy="1413164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буфете одна шоколадка стоит 9 рублей. Сколько друзей может угостить Руслан, если у него 54 рубля.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demo.mob-edu.ru/ui/upload/courses/94629/files/web_resources/7/Images_7/4/Mat_2_7_4_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38" y="2577953"/>
            <a:ext cx="4426350" cy="24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https://demo.mob-edu.ru/ui/upload/courses/94629/files/web_resources/7/Images_7/4/Mat_2_7_4_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247" y="2063893"/>
            <a:ext cx="6366683" cy="399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51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Игры для детей. Как играть в магазин? - Fin-az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929" y="1869933"/>
            <a:ext cx="8905298" cy="4452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20882" y="93518"/>
            <a:ext cx="10172700" cy="135081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rgbClr val="0070C0"/>
                </a:solidFill>
                <a:latin typeface="Mistral" panose="03090702030407020403" pitchFamily="66" charset="0"/>
              </a:rPr>
              <a:t>Творческое  задание </a:t>
            </a:r>
            <a:endParaRPr lang="ru-RU" sz="9600" dirty="0">
              <a:solidFill>
                <a:srgbClr val="0070C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73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стая комната для фотошопа: 4 тыс изображений найдено в Яндекс.Картинках |  Empty rooms interior, Empty room, Minimalism interio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049" y="418632"/>
            <a:ext cx="8422958" cy="56701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819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пить комнату в Белореченске, продажа комнат недорого - база объявлений  ЦИАН. Найдено 2 объявлен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321" y="303904"/>
            <a:ext cx="8871474" cy="5989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532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148715"/>
              </p:ext>
            </p:extLst>
          </p:nvPr>
        </p:nvGraphicFramePr>
        <p:xfrm>
          <a:off x="849853" y="719660"/>
          <a:ext cx="9972339" cy="5681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113"/>
                <a:gridCol w="3324113"/>
                <a:gridCol w="3324113"/>
              </a:tblGrid>
              <a:tr h="946857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468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8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8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8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8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07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колько метров в рулоне обоев: как посчитать квадратур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66" y="279363"/>
            <a:ext cx="3691255" cy="2278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колько метров в рулоне обоев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637" y="221156"/>
            <a:ext cx="3192817" cy="2394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Сколько метров в рулоне обоев? 25 фото Какие бывают размеры, стандартная  ширина и дл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66" y="3843237"/>
            <a:ext cx="4655147" cy="244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04100" y="2753957"/>
            <a:ext cx="3915785" cy="8928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 рулон 500 руб.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37291" y="2753957"/>
            <a:ext cx="3915785" cy="8928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 рулон 300 руб.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98637" y="4618932"/>
            <a:ext cx="3915785" cy="8928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 рулон 800 руб.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18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бойный клей Metylan Винил для виниловых и бумажных обоев 300 г купить по  цене 379.0 руб. в ОБ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0" r="18361" b="1396"/>
          <a:stretch/>
        </p:blipFill>
        <p:spPr bwMode="auto">
          <a:xfrm>
            <a:off x="336776" y="245327"/>
            <a:ext cx="2720871" cy="404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Обойный клей Quelyd Спец-флизелин для флизелиновых обоев 300 г купить по  цене 329.0 руб. в ОБ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366" y="305535"/>
            <a:ext cx="3987684" cy="398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947853" y="4516245"/>
            <a:ext cx="2397513" cy="8586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350 руб.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82468" y="4516245"/>
            <a:ext cx="2397513" cy="8586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300 руб.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3080" name="Picture 8" descr="Клей обойный &amp;quot;Экон&amp;quot;, флизелиновый, 200 г (1455430) - Купить по цене от  147.00 руб. | Интернет магазин SIMA-LAND.RU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7" t="5260" r="13328" b="9814"/>
          <a:stretch/>
        </p:blipFill>
        <p:spPr bwMode="auto">
          <a:xfrm>
            <a:off x="7698828" y="180277"/>
            <a:ext cx="3314540" cy="417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8260458" y="4945567"/>
            <a:ext cx="2397513" cy="8586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150 руб.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31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Как выбрать линолеум: какой линолеум лучше для кварти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Цены на Линолеум. Купить по прайсу. Доставка по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430953"/>
            <a:ext cx="5715000" cy="3705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60375" y="311972"/>
            <a:ext cx="5077611" cy="796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</a:rPr>
              <a:t>Линолеум 600 руб. 1 кв. м 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108" name="Picture 12" descr="Ламинат: цена за м2, стоимость укладки в 2019 год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368" y="1853750"/>
            <a:ext cx="5216437" cy="322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357358" y="311972"/>
            <a:ext cx="5077611" cy="796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smtClean="0">
                <a:solidFill>
                  <a:schemeClr val="tx1"/>
                </a:solidFill>
              </a:rPr>
              <a:t>Ламинат 300 </a:t>
            </a:r>
            <a:r>
              <a:rPr lang="ru-RU" sz="3200" dirty="0" smtClean="0">
                <a:solidFill>
                  <a:schemeClr val="tx1"/>
                </a:solidFill>
              </a:rPr>
              <a:t>руб. 1 кв. м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demo.mob-edu.ru/ui/upload/courses/94629/files/web_resources/7/Images_7/1/mat_2_7_1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807" y="2108121"/>
            <a:ext cx="3424383" cy="317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demo.mob-edu.ru/ui/upload/courses/94629/files/web_resources/7/Images_7/2/Mat_2_7_2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190" y="317403"/>
            <a:ext cx="3987238" cy="252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demo.mob-edu.ru/ui/upload/courses/94629/files/web_resources/7/Images_7/Mat_2_7_5_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86" y="2222621"/>
            <a:ext cx="3806028" cy="279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demo.mob-edu.ru/ui/upload/courses/94629/files/web_resources/7/Images_7/3/Mat_2_7_3_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496" y="3882683"/>
            <a:ext cx="2760377" cy="193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98762" y="210417"/>
            <a:ext cx="6151419" cy="136900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ВЕЛИЧИНЫ 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2886" y="5496791"/>
            <a:ext cx="3722696" cy="831273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длины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24260" y="5496791"/>
            <a:ext cx="3320876" cy="831273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времени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111907" y="3019496"/>
            <a:ext cx="3626427" cy="599461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массы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666018" y="6078682"/>
            <a:ext cx="3141410" cy="467591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объёма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19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18559" y="197427"/>
            <a:ext cx="10585414" cy="144433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ты узнаешь, ещё некоторые величины. Для знакомства с ними отправимся в магазин.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8559" y="2379502"/>
            <a:ext cx="3709555" cy="33978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 покупки товара в магазине тебе понадобятся деньги. Выбери из предложенных слов те, которые называют единицы измерения 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средств.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42763" y="2337922"/>
            <a:ext cx="3435494" cy="35329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Метр, рубль, </a:t>
            </a:r>
            <a:endPara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копейка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0" name="Picture 2" descr="Подарочный набор «Золотые монеты. Запас любимых детей» 280-271577 ..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9" t="9799" r="8017" b="5570"/>
          <a:stretch/>
        </p:blipFill>
        <p:spPr bwMode="auto">
          <a:xfrm>
            <a:off x="8320537" y="4907140"/>
            <a:ext cx="1363790" cy="134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50 копеек 1999 года цена монеты 50 копеек 199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2110" r="-3797"/>
          <a:stretch/>
        </p:blipFill>
        <p:spPr bwMode="auto">
          <a:xfrm>
            <a:off x="10126607" y="4907140"/>
            <a:ext cx="1459923" cy="12919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2" descr="Детские магазины Фрязино. Детский мир Фрязино. Детские товары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537" y="2132141"/>
            <a:ext cx="3407815" cy="2271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2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77694" y="135081"/>
            <a:ext cx="11087388" cy="11845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тебя 50  рублей</a:t>
            </a: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из этих предметов можно купить на эти деньги.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94" y="1866035"/>
            <a:ext cx="3851278" cy="1552574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426587" y="3529997"/>
            <a:ext cx="1773813" cy="6754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руб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1580250"/>
            <a:ext cx="2232025" cy="187183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5419942" y="3363743"/>
            <a:ext cx="1600200" cy="60267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руб.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032" y="1400473"/>
            <a:ext cx="2265218" cy="2199646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9457893" y="3756300"/>
            <a:ext cx="1641764" cy="5818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руб.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881" y="4099199"/>
            <a:ext cx="2324027" cy="181093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3206389" y="6065965"/>
            <a:ext cx="2047009" cy="5507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руб.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580" y="3944097"/>
            <a:ext cx="2427144" cy="1914839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7273638" y="6018052"/>
            <a:ext cx="1787234" cy="4130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 руб.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69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92282" y="259772"/>
            <a:ext cx="10900064" cy="121573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узнать, сколько стоит 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alt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вещь, ты можешь спросить у продавца или посмотреть на ценник товара. </a:t>
            </a:r>
            <a:endParaRPr lang="ru-RU" alt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demo.mob-edu.ru/ui/upload/courses/94629/files/web_resources/7/Images_7/4/Mat_2_7_4_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211" y="1878734"/>
            <a:ext cx="338137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demo.mob-edu.ru/ui/upload/courses/94629/files/web_resources/7/Images_7/4/Mat_2_7_4_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255" y="2104448"/>
            <a:ext cx="5135419" cy="33299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18417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https://demo.mob-edu.ru/ui/upload/courses/94629/files/web_resources/7/Images_7/4/Mat_2_7_4_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84" y="1781310"/>
            <a:ext cx="5149130" cy="285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https://demo.mob-edu.ru/ui/upload/courses/94629/files/web_resources/7/Images_7/4/Mat_2_7_4_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227" y="2801022"/>
            <a:ext cx="6358081" cy="327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004866" y="183243"/>
            <a:ext cx="7325591" cy="88322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товара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67662" y="1891147"/>
            <a:ext cx="1808019" cy="592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74394" y="1891147"/>
            <a:ext cx="2119746" cy="592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818254" y="1891147"/>
            <a:ext cx="1995054" cy="592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тоимость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45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emo.mob-edu.ru/ui/upload/courses/94629/files/web_resources/7/Images_7/4/Mat_2_7_4_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3" y="1611602"/>
            <a:ext cx="7011159" cy="4425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3333CC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286000" y="218209"/>
            <a:ext cx="7367154" cy="74814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55477" y="1475510"/>
            <a:ext cx="4395354" cy="485255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 того чтобы узнать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стоимость,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нужно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цену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умножить на 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Значит, цена и количество — это множители, а стоимость — это произведение.</a:t>
            </a:r>
          </a:p>
        </p:txBody>
      </p:sp>
    </p:spTree>
    <p:extLst>
      <p:ext uri="{BB962C8B-B14F-4D97-AF65-F5344CB8AC3E}">
        <p14:creationId xmlns:p14="http://schemas.microsoft.com/office/powerpoint/2010/main" val="298056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49381" y="218208"/>
            <a:ext cx="11793681" cy="10287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Цена, количество и стоимость — это взаимосвязанные величины.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79767" y="2109355"/>
            <a:ext cx="3210791" cy="398491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 чтобы узнать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цену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товара, нужно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покупки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разделить на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количество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одинаковых купленных предметов.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458199" y="2109355"/>
            <a:ext cx="3034146" cy="397452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 </a:t>
            </a:r>
          </a:p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товара, нужно 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покупки (произведение) 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 цену этого товара (известный множитель).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8372" y="2036618"/>
            <a:ext cx="3023755" cy="4122593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 </a:t>
            </a:r>
          </a:p>
          <a:p>
            <a:r>
              <a:rPr lang="ru-RU" sz="240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</a:t>
            </a:r>
            <a:r>
              <a:rPr lang="ru-RU" sz="240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нужно 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цену умножить на количество</a:t>
            </a:r>
            <a:r>
              <a:rPr lang="ru-RU" sz="240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Значит, 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цена и количество — это множители, а стоимость — это произведение.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42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88" y="1641580"/>
            <a:ext cx="5056044" cy="254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46909" y="238990"/>
            <a:ext cx="9559637" cy="102870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нужно заплатить за покупку?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169126"/>
              </p:ext>
            </p:extLst>
          </p:nvPr>
        </p:nvGraphicFramePr>
        <p:xfrm>
          <a:off x="472642" y="4603985"/>
          <a:ext cx="5407890" cy="152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630"/>
                <a:gridCol w="1802630"/>
                <a:gridCol w="1802630"/>
              </a:tblGrid>
              <a:tr h="73854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Цена 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Количество 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Стоимость 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8729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</a:t>
                      </a:r>
                      <a:r>
                        <a:rPr lang="ru-RU" sz="2800" baseline="0" dirty="0" smtClean="0"/>
                        <a:t> руб.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</a:t>
                      </a:r>
                      <a:r>
                        <a:rPr lang="ru-RU" sz="2800" dirty="0" smtClean="0"/>
                        <a:t>? руб.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7169727" y="2150917"/>
            <a:ext cx="3636819" cy="1995055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х 2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+ 2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+ 20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346373" y="4790210"/>
            <a:ext cx="3460173" cy="115339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х 2  = 40  руб.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73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196</Words>
  <Application>Microsoft Office PowerPoint</Application>
  <PresentationFormat>Широкоэкранный</PresentationFormat>
  <Paragraphs>57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Mistral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24</cp:revision>
  <dcterms:created xsi:type="dcterms:W3CDTF">2020-04-27T14:16:01Z</dcterms:created>
  <dcterms:modified xsi:type="dcterms:W3CDTF">2021-11-16T06:39:43Z</dcterms:modified>
</cp:coreProperties>
</file>