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3" d="100"/>
          <a:sy n="73" d="100"/>
        </p:scale>
        <p:origin x="61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56" d="100"/>
          <a:sy n="56" d="100"/>
        </p:scale>
        <p:origin x="2856" y="78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8E70086-0788-4C40-9C19-237AC4581E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338AC81-4E2A-4981-903E-B913E22CE75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814221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338AC81-4E2A-4981-903E-B913E22CE75D}" type="slidenum">
              <a:rPr lang="ru-RU" smtClean="0"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8027201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54955" y="1447800"/>
            <a:ext cx="8825658" cy="3329581"/>
          </a:xfrm>
        </p:spPr>
        <p:txBody>
          <a:bodyPr anchor="b"/>
          <a:lstStyle>
            <a:lvl1pPr>
              <a:defRPr sz="7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54955" y="4777380"/>
            <a:ext cx="8825658" cy="861420"/>
          </a:xfrm>
        </p:spPr>
        <p:txBody>
          <a:bodyPr anchor="t"/>
          <a:lstStyle>
            <a:lvl1pPr marL="0" indent="0" algn="l">
              <a:buNone/>
              <a:defRPr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AAD347D-5ACD-4C99-B74B-A9C85AD731AF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4800587"/>
            <a:ext cx="882565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54955" y="685800"/>
            <a:ext cx="8825658" cy="3640666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6" y="5367325"/>
            <a:ext cx="8825656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1447800"/>
            <a:ext cx="8825659" cy="1981200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8825659" cy="23622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574801" y="1447800"/>
            <a:ext cx="7999315" cy="2323374"/>
          </a:xfrm>
        </p:spPr>
        <p:txBody>
          <a:bodyPr/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Text Placeholder 3"/>
          <p:cNvSpPr>
            <a:spLocks noGrp="1"/>
          </p:cNvSpPr>
          <p:nvPr>
            <p:ph type="body" sz="half" idx="14"/>
          </p:nvPr>
        </p:nvSpPr>
        <p:spPr>
          <a:xfrm>
            <a:off x="1930400" y="3771174"/>
            <a:ext cx="7279649" cy="342174"/>
          </a:xfrm>
        </p:spPr>
        <p:txBody>
          <a:bodyPr vert="horz" lIns="91440" tIns="45720" rIns="91440" bIns="45720" rtlCol="0" anchor="t">
            <a:normAutofit/>
          </a:bodyPr>
          <a:lstStyle>
            <a:lvl1pPr marL="0" indent="0">
              <a:buNone/>
              <a:defRPr lang="en-US" sz="1400" b="0" i="0" kern="1200" cap="small" dirty="0">
                <a:solidFill>
                  <a:schemeClr val="bg2">
                    <a:lumMod val="40000"/>
                    <a:lumOff val="60000"/>
                  </a:schemeClr>
                </a:solidFill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lvl="0" indent="0"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4350657"/>
            <a:ext cx="8825659" cy="1676400"/>
          </a:xfrm>
        </p:spPr>
        <p:txBody>
          <a:bodyPr anchor="ctr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98295" y="971253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9330490" y="2613787"/>
            <a:ext cx="801912" cy="19697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algn="r">
              <a:defRPr sz="12200" b="0" i="0">
                <a:solidFill>
                  <a:schemeClr val="bg2">
                    <a:lumMod val="40000"/>
                    <a:lumOff val="60000"/>
                  </a:schemeClr>
                </a:solidFill>
                <a:latin typeface="Arial"/>
                <a:ea typeface="+mj-ea"/>
                <a:cs typeface="+mj-cs"/>
              </a:defRPr>
            </a:lvl1pPr>
          </a:lstStyle>
          <a:p>
            <a:pPr lvl="0"/>
            <a:r>
              <a:rPr lang="en-US" dirty="0"/>
              <a:t>”</a:t>
            </a: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4" y="3124201"/>
            <a:ext cx="8825660" cy="165318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4" y="4777381"/>
            <a:ext cx="8825659" cy="860400"/>
          </a:xfrm>
        </p:spPr>
        <p:txBody>
          <a:bodyPr anchor="t"/>
          <a:lstStyle>
            <a:lvl1pPr marL="0" indent="0" algn="l">
              <a:buNone/>
              <a:defRPr sz="2000" cap="none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2947" y="1981200"/>
            <a:ext cx="2946866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6" name="Text Placeholder 3"/>
          <p:cNvSpPr>
            <a:spLocks noGrp="1"/>
          </p:cNvSpPr>
          <p:nvPr>
            <p:ph type="body" sz="half" idx="15"/>
          </p:nvPr>
        </p:nvSpPr>
        <p:spPr>
          <a:xfrm>
            <a:off x="652463" y="2667000"/>
            <a:ext cx="2927350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3659" y="1981200"/>
            <a:ext cx="293624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9" name="Text Placeholder 3"/>
          <p:cNvSpPr>
            <a:spLocks noGrp="1"/>
          </p:cNvSpPr>
          <p:nvPr>
            <p:ph type="body" sz="half" idx="16"/>
          </p:nvPr>
        </p:nvSpPr>
        <p:spPr>
          <a:xfrm>
            <a:off x="3873106" y="2667000"/>
            <a:ext cx="2946794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1981200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Text Placeholder 3"/>
          <p:cNvSpPr>
            <a:spLocks noGrp="1"/>
          </p:cNvSpPr>
          <p:nvPr>
            <p:ph type="body" sz="half" idx="17"/>
          </p:nvPr>
        </p:nvSpPr>
        <p:spPr>
          <a:xfrm>
            <a:off x="7124700" y="2667000"/>
            <a:ext cx="2932113" cy="358933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7" name="Straight Connector 16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sz="4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52463" y="4250949"/>
            <a:ext cx="294005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9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652463" y="2209800"/>
            <a:ext cx="2940050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2" name="Text Placeholder 3"/>
          <p:cNvSpPr>
            <a:spLocks noGrp="1"/>
          </p:cNvSpPr>
          <p:nvPr>
            <p:ph type="body" sz="half" idx="18"/>
          </p:nvPr>
        </p:nvSpPr>
        <p:spPr>
          <a:xfrm>
            <a:off x="652463" y="4827211"/>
            <a:ext cx="2940050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89375" y="4250949"/>
            <a:ext cx="2930525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0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3889374" y="2209800"/>
            <a:ext cx="2930525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3" name="Text Placeholder 3"/>
          <p:cNvSpPr>
            <a:spLocks noGrp="1"/>
          </p:cNvSpPr>
          <p:nvPr>
            <p:ph type="body" sz="half" idx="19"/>
          </p:nvPr>
        </p:nvSpPr>
        <p:spPr>
          <a:xfrm>
            <a:off x="3888022" y="4827210"/>
            <a:ext cx="2934406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4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124700" y="4250949"/>
            <a:ext cx="293211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1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124699" y="2209800"/>
            <a:ext cx="2932113" cy="1524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20"/>
          </p:nvPr>
        </p:nvSpPr>
        <p:spPr>
          <a:xfrm>
            <a:off x="7124575" y="4827208"/>
            <a:ext cx="2935997" cy="659189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3726142" y="2133600"/>
            <a:ext cx="0" cy="3962400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>
            <a:off x="6962227" y="2133600"/>
            <a:ext cx="0" cy="3966882"/>
          </a:xfrm>
          <a:prstGeom prst="line">
            <a:avLst/>
          </a:prstGeom>
          <a:ln w="12700" cmpd="sng">
            <a:solidFill>
              <a:schemeClr val="bg2">
                <a:lumMod val="40000"/>
                <a:lumOff val="60000"/>
                <a:alpha val="40000"/>
              </a:schemeClr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304212" y="430213"/>
            <a:ext cx="1752601" cy="5826125"/>
          </a:xfrm>
        </p:spPr>
        <p:txBody>
          <a:bodyPr vert="eaVert" anchor="b" anchorCtr="0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52463" y="887414"/>
            <a:ext cx="7423149" cy="536892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6" y="2861733"/>
            <a:ext cx="8825657" cy="1915647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54955" y="4777381"/>
            <a:ext cx="8825658" cy="860400"/>
          </a:xfrm>
        </p:spPr>
        <p:txBody>
          <a:bodyPr anchor="t"/>
          <a:lstStyle>
            <a:lvl1pPr marL="0" indent="0" algn="l">
              <a:buNone/>
              <a:defRPr sz="2000" cap="all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103312" y="2060575"/>
            <a:ext cx="4396339" cy="419576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654493" y="2056092"/>
            <a:ext cx="4396341" cy="4200245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3" y="1905000"/>
            <a:ext cx="439633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03312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654495" y="1905000"/>
            <a:ext cx="4396339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>
                <a:solidFill>
                  <a:schemeClr val="bg2">
                    <a:lumMod val="40000"/>
                    <a:lumOff val="6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654495" y="2514600"/>
            <a:ext cx="4396339" cy="3741738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96027F-7875-4030-9381-8BD8C4F21935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4953" y="1447800"/>
            <a:ext cx="3401064" cy="1447800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84616" y="1447800"/>
            <a:ext cx="5195997" cy="4572000"/>
          </a:xfrm>
        </p:spPr>
        <p:txBody>
          <a:bodyPr anchor="ctr"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3" y="3129280"/>
            <a:ext cx="3401063" cy="289559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53907" y="1854192"/>
            <a:ext cx="5092906" cy="1574808"/>
          </a:xfrm>
        </p:spPr>
        <p:txBody>
          <a:bodyPr anchor="b">
            <a:normAutofit/>
          </a:bodyPr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949546" y="1143000"/>
            <a:ext cx="3200400" cy="4572000"/>
          </a:xfrm>
          <a:prstGeom prst="roundRect">
            <a:avLst>
              <a:gd name="adj" fmla="val 1858"/>
            </a:avLst>
          </a:prstGeom>
          <a:effectLst>
            <a:outerShdw blurRad="50800" dist="50800" dir="5400000" algn="tl" rotWithShape="0">
              <a:srgbClr val="000000">
                <a:alpha val="43000"/>
              </a:srgbClr>
            </a:out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54954" y="3657600"/>
            <a:ext cx="5084979" cy="1371600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09A250-FF31-4206-8172-F9D3106AACB1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21" Type="http://schemas.openxmlformats.org/officeDocument/2006/relationships/image" Target="../media/image4.png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2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image" Target="../media/image5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/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13"/>
          <a:stretch/>
        </p:blipFill>
        <p:spPr>
          <a:xfrm>
            <a:off x="0" y="2669685"/>
            <a:ext cx="4037012" cy="4188315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5640"/>
          <a:stretch/>
        </p:blipFill>
        <p:spPr>
          <a:xfrm>
            <a:off x="0" y="2892347"/>
            <a:ext cx="1522412" cy="2365453"/>
          </a:xfrm>
          <a:prstGeom prst="rect">
            <a:avLst/>
          </a:prstGeom>
        </p:spPr>
      </p:pic>
      <p:sp>
        <p:nvSpPr>
          <p:cNvPr id="16" name="Oval 15"/>
          <p:cNvSpPr/>
          <p:nvPr/>
        </p:nvSpPr>
        <p:spPr>
          <a:xfrm>
            <a:off x="8609012" y="1676400"/>
            <a:ext cx="2819400" cy="2819400"/>
          </a:xfrm>
          <a:prstGeom prst="ellipse">
            <a:avLst/>
          </a:prstGeom>
          <a:gradFill flip="none" rotWithShape="1">
            <a:gsLst>
              <a:gs pos="0">
                <a:schemeClr val="bg2">
                  <a:lumMod val="60000"/>
                  <a:lumOff val="40000"/>
                  <a:alpha val="7000"/>
                </a:schemeClr>
              </a:gs>
              <a:gs pos="69000">
                <a:schemeClr val="bg2">
                  <a:lumMod val="60000"/>
                  <a:lumOff val="40000"/>
                  <a:alpha val="0"/>
                </a:schemeClr>
              </a:gs>
              <a:gs pos="36000">
                <a:schemeClr val="bg2">
                  <a:lumMod val="60000"/>
                  <a:lumOff val="40000"/>
                  <a:alpha val="6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pic>
        <p:nvPicPr>
          <p:cNvPr id="9" name="Picture 8"/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3"/>
          <a:stretch/>
        </p:blipFill>
        <p:spPr>
          <a:xfrm>
            <a:off x="7999412" y="0"/>
            <a:ext cx="1603387" cy="1141407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320"/>
          <a:stretch/>
        </p:blipFill>
        <p:spPr>
          <a:xfrm>
            <a:off x="8605878" y="6096000"/>
            <a:ext cx="993734" cy="76200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10437812" y="0"/>
            <a:ext cx="685800" cy="1143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46111" y="452718"/>
            <a:ext cx="9404723" cy="1400530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03312" y="2052918"/>
            <a:ext cx="8946541" cy="419548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5400000">
            <a:off x="10155639" y="1790701"/>
            <a:ext cx="990599" cy="304799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fld id="{4AAD347D-5ACD-4C99-B74B-A9C85AD731AF}" type="datetimeFigureOut">
              <a:rPr lang="en-US" dirty="0"/>
              <a:t>11/2/2022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5400000">
            <a:off x="8951573" y="3225297"/>
            <a:ext cx="3859795" cy="30480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100" b="0" i="0">
                <a:solidFill>
                  <a:schemeClr val="tx1">
                    <a:tint val="75000"/>
                    <a:alpha val="6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10352540" y="295729"/>
            <a:ext cx="838199" cy="7676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ctr">
              <a:defRPr sz="2800" b="0" i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02111984F565}" type="slidenum">
              <a:rPr lang="en-US" dirty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68" r:id="rId9"/>
    <p:sldLayoutId id="2147483667" r:id="rId10"/>
    <p:sldLayoutId id="2147483661" r:id="rId11"/>
    <p:sldLayoutId id="2147483664" r:id="rId12"/>
    <p:sldLayoutId id="2147483662" r:id="rId13"/>
    <p:sldLayoutId id="2147483669" r:id="rId14"/>
    <p:sldLayoutId id="2147483670" r:id="rId15"/>
    <p:sldLayoutId id="2147483658" r:id="rId16"/>
    <p:sldLayoutId id="2147483659" r:id="rId17"/>
  </p:sldLayoutIdLst>
  <p:hf sldNum="0" hdr="0" ftr="0" dt="0"/>
  <p:txStyles>
    <p:titleStyle>
      <a:lvl1pPr algn="l" defTabSz="457200" rtl="0" eaLnBrk="1" latinLnBrk="0" hangingPunct="1">
        <a:spcBef>
          <a:spcPct val="0"/>
        </a:spcBef>
        <a:buNone/>
        <a:defRPr sz="4200" b="0" i="0" kern="1200">
          <a:solidFill>
            <a:schemeClr val="tx2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2000" b="0" i="0" kern="1200">
          <a:solidFill>
            <a:schemeClr val="tx1"/>
          </a:solidFill>
          <a:latin typeface="+mj-lt"/>
          <a:ea typeface="+mj-ea"/>
          <a:cs typeface="+mj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800" b="0" i="0" kern="1200">
          <a:solidFill>
            <a:schemeClr val="tx1"/>
          </a:solidFill>
          <a:latin typeface="+mj-lt"/>
          <a:ea typeface="+mj-ea"/>
          <a:cs typeface="+mj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600" b="0" i="0" kern="1200">
          <a:solidFill>
            <a:schemeClr val="tx1"/>
          </a:solidFill>
          <a:latin typeface="+mj-lt"/>
          <a:ea typeface="+mj-ea"/>
          <a:cs typeface="+mj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5pPr>
      <a:lvl6pPr marL="2506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bg2">
            <a:lumMod val="40000"/>
            <a:lumOff val="60000"/>
          </a:schemeClr>
        </a:buClr>
        <a:buSzPct val="80000"/>
        <a:buFont typeface="Wingdings 3" charset="2"/>
        <a:buChar char=""/>
        <a:defRPr sz="1400" b="0" i="0" kern="1200">
          <a:solidFill>
            <a:schemeClr val="tx1"/>
          </a:solidFill>
          <a:latin typeface="+mj-lt"/>
          <a:ea typeface="+mj-ea"/>
          <a:cs typeface="+mj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54955" y="846908"/>
            <a:ext cx="8825658" cy="3329581"/>
          </a:xfrm>
        </p:spPr>
        <p:txBody>
          <a:bodyPr/>
          <a:lstStyle/>
          <a:p>
            <a:r>
              <a:rPr lang="en-US" dirty="0" smtClean="0"/>
              <a:t>MODAL VERBS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97755" y="4934135"/>
            <a:ext cx="8942634" cy="861420"/>
          </a:xfrm>
        </p:spPr>
        <p:txBody>
          <a:bodyPr>
            <a:normAutofit fontScale="70000" lnSpcReduction="20000"/>
          </a:bodyPr>
          <a:lstStyle/>
          <a:p>
            <a:r>
              <a:rPr lang="ru-RU" b="1" dirty="0" err="1" smtClean="0"/>
              <a:t>ПрЕЗЕНТАЦИЯ</a:t>
            </a:r>
            <a:r>
              <a:rPr lang="ru-RU" b="1" dirty="0" smtClean="0"/>
              <a:t> ПОДГОТОВЛЕНА</a:t>
            </a:r>
          </a:p>
          <a:p>
            <a:r>
              <a:rPr lang="ru-RU" b="1" dirty="0" smtClean="0"/>
              <a:t>УЧИТЕЛЕМ АНГЛИЙСКОГО ЯЗЫКА </a:t>
            </a:r>
            <a:r>
              <a:rPr lang="ru-RU" b="1" dirty="0" err="1" smtClean="0"/>
              <a:t>гбоу</a:t>
            </a:r>
            <a:r>
              <a:rPr lang="ru-RU" b="1" dirty="0" smtClean="0"/>
              <a:t> </a:t>
            </a:r>
            <a:r>
              <a:rPr lang="ru-RU" b="1" dirty="0" err="1" smtClean="0"/>
              <a:t>сош</a:t>
            </a:r>
            <a:r>
              <a:rPr lang="ru-RU" b="1" dirty="0" smtClean="0"/>
              <a:t> №556 Курортного района г. </a:t>
            </a:r>
            <a:r>
              <a:rPr lang="ru-RU" b="1" dirty="0" err="1" smtClean="0"/>
              <a:t>Санкт-петербурга</a:t>
            </a:r>
            <a:endParaRPr lang="ru-RU" b="1" dirty="0" smtClean="0"/>
          </a:p>
          <a:p>
            <a:r>
              <a:rPr lang="ru-RU" b="1" dirty="0" smtClean="0"/>
              <a:t>Андреевой </a:t>
            </a:r>
            <a:r>
              <a:rPr lang="ru-RU" b="1" dirty="0" err="1" smtClean="0"/>
              <a:t>анастасией</a:t>
            </a:r>
            <a:r>
              <a:rPr lang="ru-RU" b="1" dirty="0" smtClean="0"/>
              <a:t> </a:t>
            </a:r>
            <a:r>
              <a:rPr lang="ru-RU" b="1" dirty="0" err="1" smtClean="0"/>
              <a:t>константиновной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05613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98572" y="139210"/>
            <a:ext cx="1632857" cy="853567"/>
          </a:xfrm>
        </p:spPr>
        <p:txBody>
          <a:bodyPr/>
          <a:lstStyle/>
          <a:p>
            <a:r>
              <a:rPr lang="en-US" b="1" u="sng" dirty="0" smtClean="0"/>
              <a:t>CAN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509" y="1214846"/>
            <a:ext cx="11508377" cy="5281748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Can – Present Tense</a:t>
            </a:r>
          </a:p>
          <a:p>
            <a:r>
              <a:rPr lang="en-US" dirty="0" smtClean="0"/>
              <a:t>Could – Past Tense</a:t>
            </a:r>
          </a:p>
          <a:p>
            <a:r>
              <a:rPr lang="en-US" dirty="0" smtClean="0"/>
              <a:t>To be able to = can (</a:t>
            </a:r>
            <a:r>
              <a:rPr lang="ru-RU" dirty="0" smtClean="0"/>
              <a:t>используется для создания остальных временных форм (будущее, перфектное </a:t>
            </a:r>
            <a:r>
              <a:rPr lang="ru-RU" dirty="0" err="1" smtClean="0"/>
              <a:t>итп</a:t>
            </a:r>
            <a:r>
              <a:rPr lang="ru-RU" dirty="0" smtClean="0"/>
              <a:t>))</a:t>
            </a:r>
            <a:endParaRPr lang="en-US" dirty="0" smtClean="0"/>
          </a:p>
          <a:p>
            <a:pPr marL="0" indent="0">
              <a:buNone/>
            </a:pPr>
            <a:endParaRPr lang="ru-RU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Physical or mental ability </a:t>
            </a:r>
            <a:r>
              <a:rPr lang="en-US" i="1" dirty="0" smtClean="0"/>
              <a:t>(She can read)</a:t>
            </a:r>
            <a:r>
              <a:rPr lang="ru-RU" i="1" dirty="0" smtClean="0"/>
              <a:t> = уметь</a:t>
            </a:r>
            <a:endParaRPr lang="en-US" i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Possibility </a:t>
            </a:r>
            <a:r>
              <a:rPr lang="en-US" i="1" dirty="0" smtClean="0"/>
              <a:t>(In this museum you can see pictures of French artists) </a:t>
            </a:r>
            <a:r>
              <a:rPr lang="ru-RU" i="1" dirty="0" smtClean="0"/>
              <a:t>= есть возможность увидеть</a:t>
            </a:r>
            <a:endParaRPr lang="en-US" i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Prohibition </a:t>
            </a:r>
            <a:r>
              <a:rPr lang="en-US" i="1" dirty="0" smtClean="0"/>
              <a:t>(You can’t cross the street here) </a:t>
            </a:r>
            <a:r>
              <a:rPr lang="en-US" dirty="0" smtClean="0"/>
              <a:t>= </a:t>
            </a:r>
            <a:r>
              <a:rPr lang="ru-RU" dirty="0" smtClean="0"/>
              <a:t>Вам нельзя..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Permission (</a:t>
            </a:r>
            <a:r>
              <a:rPr lang="ru-RU" dirty="0" smtClean="0"/>
              <a:t>неформальный стиль</a:t>
            </a:r>
            <a:r>
              <a:rPr lang="en-US" dirty="0" smtClean="0"/>
              <a:t>) </a:t>
            </a:r>
            <a:r>
              <a:rPr lang="en-US" i="1" dirty="0" smtClean="0"/>
              <a:t>(Can I use your phone?)</a:t>
            </a:r>
            <a:r>
              <a:rPr lang="ru-RU" i="1" dirty="0" smtClean="0"/>
              <a:t> = попросить/дать разрешение</a:t>
            </a:r>
            <a:endParaRPr lang="en-US" i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Polite request </a:t>
            </a:r>
            <a:r>
              <a:rPr lang="en-US" i="1" dirty="0" smtClean="0"/>
              <a:t>(Could you help me, please?) </a:t>
            </a:r>
            <a:r>
              <a:rPr lang="en-US" dirty="0" smtClean="0"/>
              <a:t>(</a:t>
            </a:r>
            <a:r>
              <a:rPr lang="ru-RU" dirty="0" smtClean="0"/>
              <a:t>в этом значении </a:t>
            </a:r>
            <a:r>
              <a:rPr lang="ru-RU" dirty="0" err="1" smtClean="0"/>
              <a:t>использ.только</a:t>
            </a:r>
            <a:r>
              <a:rPr lang="ru-RU" dirty="0" smtClean="0"/>
              <a:t> </a:t>
            </a:r>
            <a:r>
              <a:rPr lang="en-US" dirty="0" smtClean="0"/>
              <a:t>“could”)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/>
              <a:t>L</a:t>
            </a:r>
            <a:r>
              <a:rPr lang="en-US" dirty="0" smtClean="0"/>
              <a:t>ogical assumption (doubt</a:t>
            </a:r>
            <a:r>
              <a:rPr lang="ru-RU" dirty="0" smtClean="0"/>
              <a:t>, вы точно уверены, что что-то не является правдой</a:t>
            </a:r>
            <a:r>
              <a:rPr lang="en-US" dirty="0" smtClean="0"/>
              <a:t>)</a:t>
            </a:r>
            <a:r>
              <a:rPr lang="ru-RU" dirty="0" smtClean="0"/>
              <a:t> </a:t>
            </a:r>
            <a:r>
              <a:rPr lang="ru-RU" i="1" dirty="0" smtClean="0"/>
              <a:t>(</a:t>
            </a:r>
            <a:r>
              <a:rPr lang="en-US" i="1" dirty="0" smtClean="0"/>
              <a:t>She can’t be 40, she looks younger; He couldn’t have done it, he was not there) </a:t>
            </a:r>
            <a:r>
              <a:rPr lang="en-US" dirty="0" smtClean="0"/>
              <a:t>= </a:t>
            </a:r>
            <a:r>
              <a:rPr lang="ru-RU" dirty="0" smtClean="0"/>
              <a:t>не может быть…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981376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48077" y="91440"/>
            <a:ext cx="1613763" cy="945008"/>
          </a:xfrm>
        </p:spPr>
        <p:txBody>
          <a:bodyPr/>
          <a:lstStyle/>
          <a:p>
            <a:r>
              <a:rPr lang="en-US" b="1" u="sng" dirty="0" smtClean="0"/>
              <a:t>MAY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70262" y="1280160"/>
            <a:ext cx="11247119" cy="5473337"/>
          </a:xfrm>
        </p:spPr>
        <p:txBody>
          <a:bodyPr/>
          <a:lstStyle/>
          <a:p>
            <a:r>
              <a:rPr lang="en-US" dirty="0" smtClean="0"/>
              <a:t>May – Present Tense</a:t>
            </a:r>
          </a:p>
          <a:p>
            <a:r>
              <a:rPr lang="en-US" dirty="0" smtClean="0"/>
              <a:t>Might – Past Tense</a:t>
            </a:r>
          </a:p>
          <a:p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Permission (formal, official) </a:t>
            </a:r>
            <a:r>
              <a:rPr lang="en-US" i="1" dirty="0" smtClean="0"/>
              <a:t>(May I use your phone?) = </a:t>
            </a:r>
            <a:r>
              <a:rPr lang="ru-RU" i="1" dirty="0" smtClean="0"/>
              <a:t>попросить/дать разрешение (ближе к </a:t>
            </a:r>
            <a:r>
              <a:rPr lang="ru-RU" i="1" dirty="0" err="1" smtClean="0"/>
              <a:t>офиц.стилю</a:t>
            </a:r>
            <a:r>
              <a:rPr lang="ru-RU" i="1" dirty="0" smtClean="0"/>
              <a:t>)</a:t>
            </a:r>
            <a:endParaRPr lang="en-US" i="1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Possibility </a:t>
            </a:r>
            <a:r>
              <a:rPr lang="en-US" i="1" dirty="0" smtClean="0"/>
              <a:t>(You may pass the test this time; She might have lost her job) </a:t>
            </a:r>
            <a:r>
              <a:rPr lang="en-US" dirty="0" smtClean="0"/>
              <a:t>(=it is/was possible)</a:t>
            </a:r>
            <a:r>
              <a:rPr lang="ru-RU" dirty="0" smtClean="0"/>
              <a:t> = существует возможность</a:t>
            </a: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2022802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13608" y="0"/>
            <a:ext cx="2828609" cy="801316"/>
          </a:xfrm>
        </p:spPr>
        <p:txBody>
          <a:bodyPr/>
          <a:lstStyle/>
          <a:p>
            <a:r>
              <a:rPr lang="en-US" b="1" u="sng" dirty="0" smtClean="0"/>
              <a:t>MUST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39634" y="966651"/>
            <a:ext cx="11599817" cy="5695405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Obligation or necessity </a:t>
            </a:r>
            <a:r>
              <a:rPr lang="en-US" i="1" dirty="0" smtClean="0"/>
              <a:t>( He must go there tomorrow)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 command, an order </a:t>
            </a:r>
            <a:r>
              <a:rPr lang="en-US" i="1" dirty="0" smtClean="0"/>
              <a:t>(You must leave the room)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Prohibition </a:t>
            </a:r>
            <a:r>
              <a:rPr lang="en-US" i="1" dirty="0" smtClean="0"/>
              <a:t>(You mustn’t park the car here) </a:t>
            </a:r>
            <a:r>
              <a:rPr lang="en-US" dirty="0" smtClean="0"/>
              <a:t>(=it’s forbidden)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Logical assumption </a:t>
            </a:r>
            <a:r>
              <a:rPr lang="en-US" i="1" dirty="0" smtClean="0"/>
              <a:t>(He must be ill; She must have forgotten to call) </a:t>
            </a:r>
            <a:r>
              <a:rPr lang="en-US" dirty="0" smtClean="0"/>
              <a:t>(</a:t>
            </a:r>
            <a:r>
              <a:rPr lang="ru-RU" dirty="0" smtClean="0"/>
              <a:t>=наверняка, скорее всего..; 90% уверенности)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 algn="ctr">
              <a:buNone/>
            </a:pPr>
            <a:r>
              <a:rPr lang="en-US" sz="4200" b="1" u="sng" dirty="0" smtClean="0"/>
              <a:t>TO HAVE TO</a:t>
            </a:r>
            <a:endParaRPr lang="en-US" b="1" u="sng" dirty="0" smtClean="0"/>
          </a:p>
          <a:p>
            <a:pPr marL="0" indent="0" algn="ctr">
              <a:buNone/>
            </a:pPr>
            <a:endParaRPr lang="en-US" sz="100" b="1" u="sng" dirty="0" smtClean="0"/>
          </a:p>
          <a:p>
            <a:r>
              <a:rPr lang="en-US" dirty="0" smtClean="0"/>
              <a:t>Had to – Past Tense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Necessity arising out of circumstances </a:t>
            </a:r>
            <a:r>
              <a:rPr lang="en-US" i="1" dirty="0" smtClean="0"/>
              <a:t>(I have to get up early) </a:t>
            </a:r>
            <a:r>
              <a:rPr lang="en-US" dirty="0" smtClean="0"/>
              <a:t>(</a:t>
            </a:r>
            <a:r>
              <a:rPr lang="ru-RU" dirty="0" smtClean="0"/>
              <a:t>=вынужден, приходится; не моё желание)</a:t>
            </a:r>
            <a:endParaRPr lang="en-US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Absence of necessity </a:t>
            </a:r>
            <a:r>
              <a:rPr lang="en-US" i="1" dirty="0" smtClean="0"/>
              <a:t>(You don’t have to do this)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929460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9677" y="182880"/>
            <a:ext cx="5336678" cy="879693"/>
          </a:xfrm>
        </p:spPr>
        <p:txBody>
          <a:bodyPr/>
          <a:lstStyle/>
          <a:p>
            <a:r>
              <a:rPr lang="en-US" b="1" u="sng" dirty="0" smtClean="0"/>
              <a:t>SHOULD/OUGHT TO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13509" y="1293223"/>
            <a:ext cx="11064240" cy="556477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Advice, moral duty </a:t>
            </a:r>
            <a:r>
              <a:rPr lang="en-US" i="1" dirty="0" smtClean="0"/>
              <a:t>(You should/ought to see a doctor; You should/ought to take care of your parents) </a:t>
            </a:r>
            <a:r>
              <a:rPr lang="en-US" dirty="0" smtClean="0"/>
              <a:t>(=</a:t>
            </a:r>
            <a:r>
              <a:rPr lang="ru-RU" dirty="0" smtClean="0"/>
              <a:t>следует, должен)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Criticism of the past action </a:t>
            </a:r>
            <a:r>
              <a:rPr lang="en-US" i="1" dirty="0" smtClean="0"/>
              <a:t>(You shouldn’t / ought not to have done it) </a:t>
            </a:r>
            <a:r>
              <a:rPr lang="en-US" dirty="0" smtClean="0"/>
              <a:t>(</a:t>
            </a:r>
            <a:r>
              <a:rPr lang="ru-RU" dirty="0" smtClean="0"/>
              <a:t>=зря, не стоило)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Probability (</a:t>
            </a:r>
            <a:r>
              <a:rPr lang="ru-RU" dirty="0" smtClean="0"/>
              <a:t>что-то ожидаемо) </a:t>
            </a:r>
            <a:r>
              <a:rPr lang="ru-RU" i="1" dirty="0" smtClean="0"/>
              <a:t>(</a:t>
            </a:r>
            <a:r>
              <a:rPr lang="en-US" i="1" dirty="0" smtClean="0"/>
              <a:t>He should pass </a:t>
            </a:r>
            <a:r>
              <a:rPr lang="en-US" i="1" smtClean="0"/>
              <a:t>the exam)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3015707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61140" y="169817"/>
            <a:ext cx="1770518" cy="762128"/>
          </a:xfrm>
        </p:spPr>
        <p:txBody>
          <a:bodyPr/>
          <a:lstStyle/>
          <a:p>
            <a:r>
              <a:rPr lang="en-US" b="1" u="sng" dirty="0" smtClean="0"/>
              <a:t>NEED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2698" y="1332411"/>
            <a:ext cx="11547565" cy="5290457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dirty="0" smtClean="0"/>
              <a:t>Necessity (</a:t>
            </a:r>
            <a:r>
              <a:rPr lang="ru-RU" dirty="0" smtClean="0"/>
              <a:t>часто </a:t>
            </a:r>
            <a:r>
              <a:rPr lang="ru-RU" dirty="0" err="1" smtClean="0"/>
              <a:t>взаимозаменим</a:t>
            </a:r>
            <a:r>
              <a:rPr lang="ru-RU" dirty="0" smtClean="0"/>
              <a:t> с </a:t>
            </a:r>
            <a:r>
              <a:rPr lang="en-US" dirty="0" smtClean="0"/>
              <a:t>“have to”) </a:t>
            </a:r>
            <a:r>
              <a:rPr lang="en-US" i="1" dirty="0" smtClean="0"/>
              <a:t>(I don’t need to go to school tomorrow; I need to call him)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Absence of necessity </a:t>
            </a:r>
            <a:r>
              <a:rPr lang="en-US" i="1" dirty="0" smtClean="0"/>
              <a:t>(You don’t need to take a jacket, it’s warm = You needn’t take a jacket..)</a:t>
            </a:r>
            <a:endParaRPr lang="ru-RU" i="1" dirty="0" smtClean="0"/>
          </a:p>
          <a:p>
            <a:pPr marL="0" indent="0">
              <a:buNone/>
            </a:pPr>
            <a:endParaRPr lang="en-US" i="1" dirty="0" smtClean="0"/>
          </a:p>
          <a:p>
            <a:r>
              <a:rPr lang="en-US" dirty="0" smtClean="0"/>
              <a:t>!!!: </a:t>
            </a:r>
            <a:r>
              <a:rPr lang="ru-RU" dirty="0" smtClean="0"/>
              <a:t>когда говорим про отсутствие необходимости в прошлом, есть 2 варианта: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Didn’t need to do </a:t>
            </a:r>
            <a:r>
              <a:rPr lang="en-US" dirty="0" err="1" smtClean="0"/>
              <a:t>smth</a:t>
            </a:r>
            <a:r>
              <a:rPr lang="en-US" dirty="0" smtClean="0"/>
              <a:t> (He didn’t need to cook the dinner, they already had it) (</a:t>
            </a:r>
            <a:r>
              <a:rPr lang="ru-RU" dirty="0" smtClean="0"/>
              <a:t>не нужно было, поэтому он и </a:t>
            </a:r>
            <a:r>
              <a:rPr lang="ru-RU" b="1" dirty="0" smtClean="0"/>
              <a:t>не сделал</a:t>
            </a:r>
            <a:r>
              <a:rPr lang="ru-RU" dirty="0" smtClean="0"/>
              <a:t>)</a:t>
            </a:r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Needn’t have done </a:t>
            </a:r>
            <a:r>
              <a:rPr lang="en-US" dirty="0" err="1" smtClean="0"/>
              <a:t>smth</a:t>
            </a:r>
            <a:r>
              <a:rPr lang="en-US" dirty="0" smtClean="0"/>
              <a:t> (He needn’t have cooked the dinner) (</a:t>
            </a:r>
            <a:r>
              <a:rPr lang="ru-RU" dirty="0" smtClean="0"/>
              <a:t>ему не нужно было, но он </a:t>
            </a:r>
            <a:r>
              <a:rPr lang="ru-RU" b="1" dirty="0" smtClean="0"/>
              <a:t>все равно сделал</a:t>
            </a:r>
            <a:r>
              <a:rPr lang="ru-RU" dirty="0" smtClean="0"/>
              <a:t>)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720538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75460" y="204525"/>
            <a:ext cx="2554289" cy="762128"/>
          </a:xfrm>
        </p:spPr>
        <p:txBody>
          <a:bodyPr/>
          <a:lstStyle/>
          <a:p>
            <a:r>
              <a:rPr lang="en-US" b="1" u="sng" dirty="0" smtClean="0"/>
              <a:t>REQUEST</a:t>
            </a:r>
            <a:endParaRPr lang="ru-RU" b="1" u="sng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87382" y="1214848"/>
            <a:ext cx="11730446" cy="5473336"/>
          </a:xfrm>
        </p:spPr>
        <p:txBody>
          <a:bodyPr/>
          <a:lstStyle/>
          <a:p>
            <a:r>
              <a:rPr lang="en-US" dirty="0" smtClean="0"/>
              <a:t>Can you(informal request) </a:t>
            </a:r>
            <a:r>
              <a:rPr lang="en-US" i="1" dirty="0" smtClean="0"/>
              <a:t>(Can you help me, please?)</a:t>
            </a:r>
          </a:p>
          <a:p>
            <a:r>
              <a:rPr lang="en-US" dirty="0" smtClean="0"/>
              <a:t>Will you (familiar) </a:t>
            </a:r>
            <a:r>
              <a:rPr lang="en-US" i="1" dirty="0" smtClean="0"/>
              <a:t>(Will you get my glasses, please?)</a:t>
            </a:r>
          </a:p>
          <a:p>
            <a:r>
              <a:rPr lang="en-US" dirty="0" smtClean="0"/>
              <a:t>Could you(polite request) </a:t>
            </a:r>
            <a:r>
              <a:rPr lang="en-US" i="1" dirty="0" smtClean="0"/>
              <a:t>(Could you make me some soup?)</a:t>
            </a:r>
          </a:p>
          <a:p>
            <a:r>
              <a:rPr lang="en-US" dirty="0" smtClean="0"/>
              <a:t>May I (formal request) </a:t>
            </a:r>
            <a:r>
              <a:rPr lang="en-US" i="1" dirty="0" smtClean="0"/>
              <a:t>(May I have a glass of water?)</a:t>
            </a:r>
          </a:p>
          <a:p>
            <a:r>
              <a:rPr lang="en-US" dirty="0" smtClean="0"/>
              <a:t>Would you/would you mind (more polite and formal than “could you) </a:t>
            </a:r>
            <a:r>
              <a:rPr lang="en-US" i="1" dirty="0" smtClean="0"/>
              <a:t>(Would you write this for me? Would you mind helping me?)</a:t>
            </a:r>
          </a:p>
          <a:p>
            <a:endParaRPr lang="en-US" i="1" dirty="0"/>
          </a:p>
          <a:p>
            <a:pPr marL="0" indent="0" algn="ctr">
              <a:buNone/>
            </a:pPr>
            <a:r>
              <a:rPr lang="en-US" sz="4200" b="1" u="sng" dirty="0" smtClean="0"/>
              <a:t>OFFER, SUGGESTION</a:t>
            </a:r>
          </a:p>
          <a:p>
            <a:pPr marL="0" indent="0">
              <a:buNone/>
            </a:pPr>
            <a:endParaRPr lang="en-US" sz="500" dirty="0" smtClean="0"/>
          </a:p>
          <a:p>
            <a:pPr marL="457200" indent="-457200">
              <a:buFont typeface="+mj-lt"/>
              <a:buAutoNum type="arabicPeriod"/>
            </a:pPr>
            <a:r>
              <a:rPr lang="en-US" dirty="0" smtClean="0"/>
              <a:t>Shall I/we.. </a:t>
            </a:r>
            <a:r>
              <a:rPr lang="en-US" i="1" dirty="0" smtClean="0"/>
              <a:t>(Shall we go to the theatre?) </a:t>
            </a:r>
            <a:r>
              <a:rPr lang="en-US" dirty="0" smtClean="0"/>
              <a:t>(= let’s, why don’t we)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742673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Ион">
  <a:themeElements>
    <a:clrScheme name="Ion">
      <a:dk1>
        <a:sysClr val="windowText" lastClr="000000"/>
      </a:dk1>
      <a:lt1>
        <a:sysClr val="window" lastClr="FFFFFF"/>
      </a:lt1>
      <a:dk2>
        <a:srgbClr val="1E5155"/>
      </a:dk2>
      <a:lt2>
        <a:srgbClr val="EBEBEB"/>
      </a:lt2>
      <a:accent1>
        <a:srgbClr val="B01513"/>
      </a:accent1>
      <a:accent2>
        <a:srgbClr val="EA6312"/>
      </a:accent2>
      <a:accent3>
        <a:srgbClr val="E6B729"/>
      </a:accent3>
      <a:accent4>
        <a:srgbClr val="6AAC90"/>
      </a:accent4>
      <a:accent5>
        <a:srgbClr val="54849A"/>
      </a:accent5>
      <a:accent6>
        <a:srgbClr val="9E5E9B"/>
      </a:accent6>
      <a:hlink>
        <a:srgbClr val="58C1BA"/>
      </a:hlink>
      <a:folHlink>
        <a:srgbClr val="9DFFCB"/>
      </a:folHlink>
    </a:clrScheme>
    <a:fontScheme name="Ion">
      <a:maj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 panose="020B050202020202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Ion">
      <a:fillStyleLst>
        <a:solidFill>
          <a:schemeClr val="phClr"/>
        </a:solidFill>
        <a:gradFill rotWithShape="1">
          <a:gsLst>
            <a:gs pos="0">
              <a:schemeClr val="phClr">
                <a:tint val="64000"/>
                <a:lumMod val="118000"/>
              </a:schemeClr>
            </a:gs>
            <a:gs pos="100000">
              <a:schemeClr val="phClr">
                <a:tint val="92000"/>
                <a:alpha val="100000"/>
                <a:lumMod val="11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lumMod val="114000"/>
              </a:schemeClr>
            </a:gs>
            <a:gs pos="100000">
              <a:schemeClr val="phClr">
                <a:shade val="90000"/>
                <a:lumMod val="8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7000"/>
                <a:hueMod val="88000"/>
                <a:satMod val="130000"/>
                <a:lumMod val="124000"/>
              </a:schemeClr>
            </a:gs>
            <a:gs pos="100000">
              <a:schemeClr val="phClr">
                <a:tint val="96000"/>
                <a:shade val="88000"/>
                <a:hueMod val="108000"/>
                <a:satMod val="164000"/>
                <a:lumMod val="76000"/>
              </a:schemeClr>
            </a:gs>
          </a:gsLst>
          <a:path path="circle">
            <a:fillToRect l="45000" t="65000" r="125000" b="10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shade val="69000"/>
                <a:hueMod val="108000"/>
                <a:satMod val="164000"/>
                <a:lumMod val="74000"/>
              </a:schemeClr>
              <a:schemeClr val="phClr">
                <a:tint val="96000"/>
                <a:hueMod val="88000"/>
                <a:satMod val="140000"/>
                <a:lumMod val="132000"/>
              </a:schemeClr>
            </a:duotone>
          </a:blip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Ion" id="{B8441ADB-2E43-4AF7-B97A-BD870242C6A8}" vid="{292E63A9-BB86-4E3D-B92A-7223C6510D2E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Ion</Template>
  <TotalTime>236</TotalTime>
  <Words>602</Words>
  <Application>Microsoft Office PowerPoint</Application>
  <PresentationFormat>Широкоэкранный</PresentationFormat>
  <Paragraphs>54</Paragraphs>
  <Slides>7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2" baseType="lpstr">
      <vt:lpstr>Arial</vt:lpstr>
      <vt:lpstr>Calibri</vt:lpstr>
      <vt:lpstr>Century Gothic</vt:lpstr>
      <vt:lpstr>Wingdings 3</vt:lpstr>
      <vt:lpstr>Ион</vt:lpstr>
      <vt:lpstr>MODAL VERBS</vt:lpstr>
      <vt:lpstr>CAN</vt:lpstr>
      <vt:lpstr>MAY</vt:lpstr>
      <vt:lpstr>MUST</vt:lpstr>
      <vt:lpstr>SHOULD/OUGHT TO</vt:lpstr>
      <vt:lpstr>NEED</vt:lpstr>
      <vt:lpstr>REQUEST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MODAL VERBS</dc:title>
  <dc:creator>Анастасия Андреева</dc:creator>
  <cp:lastModifiedBy>Анастасия Андреева</cp:lastModifiedBy>
  <cp:revision>20</cp:revision>
  <dcterms:created xsi:type="dcterms:W3CDTF">2021-01-15T22:00:58Z</dcterms:created>
  <dcterms:modified xsi:type="dcterms:W3CDTF">2022-11-02T12:45:38Z</dcterms:modified>
</cp:coreProperties>
</file>