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5" r:id="rId4"/>
    <p:sldId id="266" r:id="rId5"/>
    <p:sldId id="267" r:id="rId6"/>
    <p:sldId id="268" r:id="rId7"/>
    <p:sldId id="269" r:id="rId8"/>
    <p:sldId id="259" r:id="rId9"/>
    <p:sldId id="260" r:id="rId10"/>
    <p:sldId id="262" r:id="rId11"/>
    <p:sldId id="261" r:id="rId12"/>
    <p:sldId id="263" r:id="rId13"/>
    <p:sldId id="264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8" r:id="rId22"/>
    <p:sldId id="277" r:id="rId23"/>
    <p:sldId id="280" r:id="rId24"/>
    <p:sldId id="279" r:id="rId25"/>
    <p:sldId id="281" r:id="rId26"/>
    <p:sldId id="282" r:id="rId27"/>
  </p:sldIdLst>
  <p:sldSz cx="12192000" cy="6858000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0066"/>
    <a:srgbClr val="D5C9A2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-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301B821-A1FF-4177-AEE7-76D212191A09}" styleName="Средний стиль 1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9070" autoAdjust="0"/>
    <p:restoredTop sz="94660"/>
  </p:normalViewPr>
  <p:slideViewPr>
    <p:cSldViewPr snapToGrid="0">
      <p:cViewPr varScale="1">
        <p:scale>
          <a:sx n="93" d="100"/>
          <a:sy n="93" d="100"/>
        </p:scale>
        <p:origin x="-86" y="-8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4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A9840CE-8F6F-47AD-A71A-B29B215890F2}" type="doc">
      <dgm:prSet loTypeId="urn:microsoft.com/office/officeart/2005/8/layout/chevron2" loCatId="process" qsTypeId="urn:microsoft.com/office/officeart/2005/8/quickstyle/3d1" qsCatId="3D" csTypeId="urn:microsoft.com/office/officeart/2005/8/colors/colorful4" csCatId="colorful" phldr="1"/>
      <dgm:spPr/>
      <dgm:t>
        <a:bodyPr/>
        <a:lstStyle/>
        <a:p>
          <a:endParaRPr lang="ru-RU"/>
        </a:p>
      </dgm:t>
    </dgm:pt>
    <dgm:pt modelId="{B6FAB1ED-6D2B-4905-A31C-24B6C91A14E3}">
      <dgm:prSet phldrT="[Текст]"/>
      <dgm:spPr/>
      <dgm:t>
        <a:bodyPr/>
        <a:lstStyle/>
        <a:p>
          <a:r>
            <a:rPr lang="ru-RU" dirty="0" smtClean="0"/>
            <a:t>Производство</a:t>
          </a:r>
          <a:endParaRPr lang="ru-RU" dirty="0"/>
        </a:p>
      </dgm:t>
    </dgm:pt>
    <dgm:pt modelId="{5E0AD835-E772-4D58-A1D2-463EB987B7E6}" type="parTrans" cxnId="{95A84FC3-7C7E-423F-94EF-D1BF1A07C633}">
      <dgm:prSet/>
      <dgm:spPr/>
      <dgm:t>
        <a:bodyPr/>
        <a:lstStyle/>
        <a:p>
          <a:endParaRPr lang="ru-RU"/>
        </a:p>
      </dgm:t>
    </dgm:pt>
    <dgm:pt modelId="{879B5967-3E6A-41E5-9BB5-15EC490A4D66}" type="sibTrans" cxnId="{95A84FC3-7C7E-423F-94EF-D1BF1A07C633}">
      <dgm:prSet/>
      <dgm:spPr/>
      <dgm:t>
        <a:bodyPr/>
        <a:lstStyle/>
        <a:p>
          <a:endParaRPr lang="ru-RU"/>
        </a:p>
      </dgm:t>
    </dgm:pt>
    <dgm:pt modelId="{5A063B2A-ABF7-423B-AF90-C7A0CAD7A2E8}">
      <dgm:prSet phldrT="[Текст]"/>
      <dgm:spPr/>
      <dgm:t>
        <a:bodyPr/>
        <a:lstStyle/>
        <a:p>
          <a:r>
            <a:rPr lang="ru-RU" b="0" i="0" dirty="0" smtClean="0"/>
            <a:t>электричество производится на заводах, которые могут потреблять электроэнергию из первичных источников энергии. Эти первичные источники энергии могут быть  </a:t>
          </a:r>
          <a:r>
            <a:rPr lang="ru-RU" b="1" i="0" dirty="0" smtClean="0"/>
            <a:t>возобновляемыми</a:t>
          </a:r>
          <a:r>
            <a:rPr lang="ru-RU" b="0" i="0" dirty="0" smtClean="0"/>
            <a:t>  (энергия ветра, солнца, приливов и отливов) или  </a:t>
          </a:r>
          <a:r>
            <a:rPr lang="ru-RU" b="1" i="0" dirty="0" err="1" smtClean="0"/>
            <a:t>невозобновляемыми</a:t>
          </a:r>
          <a:r>
            <a:rPr lang="ru-RU" b="0" i="0" dirty="0" smtClean="0"/>
            <a:t>  (уголь, природный газ, нефть) </a:t>
          </a:r>
          <a:endParaRPr lang="ru-RU" dirty="0"/>
        </a:p>
      </dgm:t>
    </dgm:pt>
    <dgm:pt modelId="{31B8FA1F-EC84-4AD1-AE7F-B4ECCF45D6DB}" type="parTrans" cxnId="{7936862F-8D9B-4D88-85CE-F747D693FE9A}">
      <dgm:prSet/>
      <dgm:spPr/>
      <dgm:t>
        <a:bodyPr/>
        <a:lstStyle/>
        <a:p>
          <a:endParaRPr lang="ru-RU"/>
        </a:p>
      </dgm:t>
    </dgm:pt>
    <dgm:pt modelId="{23345C7A-8D45-4A3A-B336-D519C0CF712A}" type="sibTrans" cxnId="{7936862F-8D9B-4D88-85CE-F747D693FE9A}">
      <dgm:prSet/>
      <dgm:spPr/>
      <dgm:t>
        <a:bodyPr/>
        <a:lstStyle/>
        <a:p>
          <a:endParaRPr lang="ru-RU"/>
        </a:p>
      </dgm:t>
    </dgm:pt>
    <dgm:pt modelId="{59D43AA2-89CD-4B73-8912-FBD6E6D2EED0}">
      <dgm:prSet phldrT="[Текст]"/>
      <dgm:spPr/>
      <dgm:t>
        <a:bodyPr/>
        <a:lstStyle/>
        <a:p>
          <a:r>
            <a:rPr lang="ru-RU" b="1" i="0" dirty="0" smtClean="0"/>
            <a:t>Передача</a:t>
          </a:r>
          <a:endParaRPr lang="ru-RU" dirty="0"/>
        </a:p>
      </dgm:t>
    </dgm:pt>
    <dgm:pt modelId="{347693DA-AA85-429A-8E92-BABB98229DFA}" type="parTrans" cxnId="{177EA8FF-B5D1-4945-92BE-E27B9D97DFE0}">
      <dgm:prSet/>
      <dgm:spPr/>
      <dgm:t>
        <a:bodyPr/>
        <a:lstStyle/>
        <a:p>
          <a:endParaRPr lang="ru-RU"/>
        </a:p>
      </dgm:t>
    </dgm:pt>
    <dgm:pt modelId="{A3AD42E4-4774-45DD-916F-CF773FB34498}" type="sibTrans" cxnId="{177EA8FF-B5D1-4945-92BE-E27B9D97DFE0}">
      <dgm:prSet/>
      <dgm:spPr/>
      <dgm:t>
        <a:bodyPr/>
        <a:lstStyle/>
        <a:p>
          <a:endParaRPr lang="ru-RU"/>
        </a:p>
      </dgm:t>
    </dgm:pt>
    <dgm:pt modelId="{416B410A-1663-4D88-8C88-9A9CE034A1EC}">
      <dgm:prSet phldrT="[Текст]"/>
      <dgm:spPr/>
      <dgm:t>
        <a:bodyPr/>
        <a:lstStyle/>
        <a:p>
          <a:r>
            <a:rPr lang="ru-RU" b="0" i="0" dirty="0" smtClean="0"/>
            <a:t>после того, как энергия обработана и превращена в электричество, она отправляется по воздушным или подземным проводам от заводов к подстанциям. Там трансформаторы  обеспечивают достаточное электрическое напряжение</a:t>
          </a:r>
          <a:r>
            <a:rPr lang="ru-RU" b="0" i="0" u="sng" dirty="0" smtClean="0"/>
            <a:t>. </a:t>
          </a:r>
          <a:r>
            <a:rPr lang="ru-RU" b="0" i="0" dirty="0" smtClean="0"/>
            <a:t>Подстанции, как правило, располагаются над землей рядом с электростанциями или на окраинах городов, хотя, если они не слишком большие, они также могут находиться в самом городе, внутри здания.</a:t>
          </a:r>
          <a:endParaRPr lang="ru-RU" dirty="0"/>
        </a:p>
      </dgm:t>
    </dgm:pt>
    <dgm:pt modelId="{BBAE44CE-C0AC-499B-AD6B-0621795F9EE5}" type="parTrans" cxnId="{FA20FFBC-D8CF-45BD-96D8-17002F4A9F19}">
      <dgm:prSet/>
      <dgm:spPr/>
      <dgm:t>
        <a:bodyPr/>
        <a:lstStyle/>
        <a:p>
          <a:endParaRPr lang="ru-RU"/>
        </a:p>
      </dgm:t>
    </dgm:pt>
    <dgm:pt modelId="{C5BAFAAC-F4E3-483F-950F-C3EF8D143170}" type="sibTrans" cxnId="{FA20FFBC-D8CF-45BD-96D8-17002F4A9F19}">
      <dgm:prSet/>
      <dgm:spPr/>
      <dgm:t>
        <a:bodyPr/>
        <a:lstStyle/>
        <a:p>
          <a:endParaRPr lang="ru-RU"/>
        </a:p>
      </dgm:t>
    </dgm:pt>
    <dgm:pt modelId="{854FF73A-7045-454C-A998-5BBECA16B947}">
      <dgm:prSet phldrT="[Текст]"/>
      <dgm:spPr/>
      <dgm:t>
        <a:bodyPr/>
        <a:lstStyle/>
        <a:p>
          <a:r>
            <a:rPr lang="ru-RU" dirty="0" smtClean="0"/>
            <a:t>Распределение</a:t>
          </a:r>
          <a:endParaRPr lang="ru-RU" dirty="0"/>
        </a:p>
      </dgm:t>
    </dgm:pt>
    <dgm:pt modelId="{E81C745B-B265-47B5-8779-B0ADD72C971E}" type="parTrans" cxnId="{5E573279-FAA3-45CB-8CEC-4B4238DD2740}">
      <dgm:prSet/>
      <dgm:spPr/>
      <dgm:t>
        <a:bodyPr/>
        <a:lstStyle/>
        <a:p>
          <a:endParaRPr lang="ru-RU"/>
        </a:p>
      </dgm:t>
    </dgm:pt>
    <dgm:pt modelId="{7CF7A0AC-1993-44E2-A92F-7BDDA624ED9D}" type="sibTrans" cxnId="{5E573279-FAA3-45CB-8CEC-4B4238DD2740}">
      <dgm:prSet/>
      <dgm:spPr/>
      <dgm:t>
        <a:bodyPr/>
        <a:lstStyle/>
        <a:p>
          <a:endParaRPr lang="ru-RU"/>
        </a:p>
      </dgm:t>
    </dgm:pt>
    <dgm:pt modelId="{AA56EF3E-59B5-448F-9771-DF2D7AB4F910}">
      <dgm:prSet phldrT="[Текст]"/>
      <dgm:spPr/>
      <dgm:t>
        <a:bodyPr/>
        <a:lstStyle/>
        <a:p>
          <a:r>
            <a:rPr lang="ru-RU" b="0" i="0" dirty="0" smtClean="0"/>
            <a:t>от подстанций электричество распределяется по домам на прилегающей территории. Как потребитель, вы не можете выбрать своего дистрибьютора электроэнергии; это определяется тем, где вы живете. Эта компания отвечает за обеспечение надлежащего поступления электричества в ваш дом и при необходимости занимается ремонтом. </a:t>
          </a:r>
          <a:endParaRPr lang="ru-RU" dirty="0"/>
        </a:p>
      </dgm:t>
    </dgm:pt>
    <dgm:pt modelId="{E248D540-573E-479D-8AB3-FBEB6E7CE53E}" type="parTrans" cxnId="{FCEC9503-93C2-4CE4-B1E6-D936FF963B2C}">
      <dgm:prSet/>
      <dgm:spPr/>
      <dgm:t>
        <a:bodyPr/>
        <a:lstStyle/>
        <a:p>
          <a:endParaRPr lang="ru-RU"/>
        </a:p>
      </dgm:t>
    </dgm:pt>
    <dgm:pt modelId="{06B4AF33-7518-4A66-9C4A-4803498CF9CB}" type="sibTrans" cxnId="{FCEC9503-93C2-4CE4-B1E6-D936FF963B2C}">
      <dgm:prSet/>
      <dgm:spPr/>
      <dgm:t>
        <a:bodyPr/>
        <a:lstStyle/>
        <a:p>
          <a:endParaRPr lang="ru-RU"/>
        </a:p>
      </dgm:t>
    </dgm:pt>
    <dgm:pt modelId="{FA4DCB9C-FB64-47BA-880F-A5C0FACE16BD}" type="pres">
      <dgm:prSet presAssocID="{BA9840CE-8F6F-47AD-A71A-B29B215890F2}" presName="linearFlow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EDD17732-83CD-408D-8D14-6C383A0B3F71}" type="pres">
      <dgm:prSet presAssocID="{B6FAB1ED-6D2B-4905-A31C-24B6C91A14E3}" presName="composite" presStyleCnt="0"/>
      <dgm:spPr/>
    </dgm:pt>
    <dgm:pt modelId="{77C4FFD9-D762-4368-9CE7-6C67FFC13F43}" type="pres">
      <dgm:prSet presAssocID="{B6FAB1ED-6D2B-4905-A31C-24B6C91A14E3}" presName="parentText" presStyleLbl="alignNode1" presStyleIdx="0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A2E785-8297-4155-8496-E71B07CB8901}" type="pres">
      <dgm:prSet presAssocID="{B6FAB1ED-6D2B-4905-A31C-24B6C91A14E3}" presName="descendantText" presStyleLbl="alignAcc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B599DE-87F2-44F3-AD14-C8359B9C5A8B}" type="pres">
      <dgm:prSet presAssocID="{879B5967-3E6A-41E5-9BB5-15EC490A4D66}" presName="sp" presStyleCnt="0"/>
      <dgm:spPr/>
    </dgm:pt>
    <dgm:pt modelId="{759B8D9C-79FA-40F4-9A3E-45BC6C828C78}" type="pres">
      <dgm:prSet presAssocID="{59D43AA2-89CD-4B73-8912-FBD6E6D2EED0}" presName="composite" presStyleCnt="0"/>
      <dgm:spPr/>
    </dgm:pt>
    <dgm:pt modelId="{8A688C54-C079-40D8-A053-AF4AA48320D4}" type="pres">
      <dgm:prSet presAssocID="{59D43AA2-89CD-4B73-8912-FBD6E6D2EED0}" presName="parentText" presStyleLbl="alignNode1" presStyleIdx="1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0AE5F54-055C-40CF-BEB8-447F14050624}" type="pres">
      <dgm:prSet presAssocID="{59D43AA2-89CD-4B73-8912-FBD6E6D2EED0}" presName="descendantText" presStyleLbl="alignAcc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C96D5CF-85DE-4704-905C-0A8A8660C773}" type="pres">
      <dgm:prSet presAssocID="{A3AD42E4-4774-45DD-916F-CF773FB34498}" presName="sp" presStyleCnt="0"/>
      <dgm:spPr/>
    </dgm:pt>
    <dgm:pt modelId="{9AFE9A5C-B3FF-4375-B840-64F7B6B2A4F3}" type="pres">
      <dgm:prSet presAssocID="{854FF73A-7045-454C-A998-5BBECA16B947}" presName="composite" presStyleCnt="0"/>
      <dgm:spPr/>
    </dgm:pt>
    <dgm:pt modelId="{6F6D77E9-1F66-4CBF-8AB0-9D8F8FAC0B75}" type="pres">
      <dgm:prSet presAssocID="{854FF73A-7045-454C-A998-5BBECA16B947}" presName="parentText" presStyleLbl="alignNode1" presStyleIdx="2" presStyleCnt="3">
        <dgm:presLayoutVars>
          <dgm:chMax val="1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70B29A8-F816-422A-9580-B38CB6E0283E}" type="pres">
      <dgm:prSet presAssocID="{854FF73A-7045-454C-A998-5BBECA16B947}" presName="descendantText" presStyleLbl="alignAcc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DEA963E-E01F-46A0-BB2A-6ECF4A7A6B62}" type="presOf" srcId="{416B410A-1663-4D88-8C88-9A9CE034A1EC}" destId="{90AE5F54-055C-40CF-BEB8-447F14050624}" srcOrd="0" destOrd="0" presId="urn:microsoft.com/office/officeart/2005/8/layout/chevron2"/>
    <dgm:cxn modelId="{B5198848-C2E0-418E-B2B1-D7C6EF96A7A1}" type="presOf" srcId="{BA9840CE-8F6F-47AD-A71A-B29B215890F2}" destId="{FA4DCB9C-FB64-47BA-880F-A5C0FACE16BD}" srcOrd="0" destOrd="0" presId="urn:microsoft.com/office/officeart/2005/8/layout/chevron2"/>
    <dgm:cxn modelId="{5AB7B745-70AC-4C89-8127-C2F1F6AAD917}" type="presOf" srcId="{5A063B2A-ABF7-423B-AF90-C7A0CAD7A2E8}" destId="{E6A2E785-8297-4155-8496-E71B07CB8901}" srcOrd="0" destOrd="0" presId="urn:microsoft.com/office/officeart/2005/8/layout/chevron2"/>
    <dgm:cxn modelId="{5E573279-FAA3-45CB-8CEC-4B4238DD2740}" srcId="{BA9840CE-8F6F-47AD-A71A-B29B215890F2}" destId="{854FF73A-7045-454C-A998-5BBECA16B947}" srcOrd="2" destOrd="0" parTransId="{E81C745B-B265-47B5-8779-B0ADD72C971E}" sibTransId="{7CF7A0AC-1993-44E2-A92F-7BDDA624ED9D}"/>
    <dgm:cxn modelId="{5E02B691-04F1-4AF1-8FDE-93FD79508985}" type="presOf" srcId="{AA56EF3E-59B5-448F-9771-DF2D7AB4F910}" destId="{770B29A8-F816-422A-9580-B38CB6E0283E}" srcOrd="0" destOrd="0" presId="urn:microsoft.com/office/officeart/2005/8/layout/chevron2"/>
    <dgm:cxn modelId="{15CBF83F-8A85-4D7B-A104-948CED73612B}" type="presOf" srcId="{59D43AA2-89CD-4B73-8912-FBD6E6D2EED0}" destId="{8A688C54-C079-40D8-A053-AF4AA48320D4}" srcOrd="0" destOrd="0" presId="urn:microsoft.com/office/officeart/2005/8/layout/chevron2"/>
    <dgm:cxn modelId="{177EA8FF-B5D1-4945-92BE-E27B9D97DFE0}" srcId="{BA9840CE-8F6F-47AD-A71A-B29B215890F2}" destId="{59D43AA2-89CD-4B73-8912-FBD6E6D2EED0}" srcOrd="1" destOrd="0" parTransId="{347693DA-AA85-429A-8E92-BABB98229DFA}" sibTransId="{A3AD42E4-4774-45DD-916F-CF773FB34498}"/>
    <dgm:cxn modelId="{0A3957A0-5CEE-48CA-A4ED-D1F2BD86E8D0}" type="presOf" srcId="{B6FAB1ED-6D2B-4905-A31C-24B6C91A14E3}" destId="{77C4FFD9-D762-4368-9CE7-6C67FFC13F43}" srcOrd="0" destOrd="0" presId="urn:microsoft.com/office/officeart/2005/8/layout/chevron2"/>
    <dgm:cxn modelId="{95A84FC3-7C7E-423F-94EF-D1BF1A07C633}" srcId="{BA9840CE-8F6F-47AD-A71A-B29B215890F2}" destId="{B6FAB1ED-6D2B-4905-A31C-24B6C91A14E3}" srcOrd="0" destOrd="0" parTransId="{5E0AD835-E772-4D58-A1D2-463EB987B7E6}" sibTransId="{879B5967-3E6A-41E5-9BB5-15EC490A4D66}"/>
    <dgm:cxn modelId="{FA20FFBC-D8CF-45BD-96D8-17002F4A9F19}" srcId="{59D43AA2-89CD-4B73-8912-FBD6E6D2EED0}" destId="{416B410A-1663-4D88-8C88-9A9CE034A1EC}" srcOrd="0" destOrd="0" parTransId="{BBAE44CE-C0AC-499B-AD6B-0621795F9EE5}" sibTransId="{C5BAFAAC-F4E3-483F-950F-C3EF8D143170}"/>
    <dgm:cxn modelId="{7936862F-8D9B-4D88-85CE-F747D693FE9A}" srcId="{B6FAB1ED-6D2B-4905-A31C-24B6C91A14E3}" destId="{5A063B2A-ABF7-423B-AF90-C7A0CAD7A2E8}" srcOrd="0" destOrd="0" parTransId="{31B8FA1F-EC84-4AD1-AE7F-B4ECCF45D6DB}" sibTransId="{23345C7A-8D45-4A3A-B336-D519C0CF712A}"/>
    <dgm:cxn modelId="{FCEC9503-93C2-4CE4-B1E6-D936FF963B2C}" srcId="{854FF73A-7045-454C-A998-5BBECA16B947}" destId="{AA56EF3E-59B5-448F-9771-DF2D7AB4F910}" srcOrd="0" destOrd="0" parTransId="{E248D540-573E-479D-8AB3-FBEB6E7CE53E}" sibTransId="{06B4AF33-7518-4A66-9C4A-4803498CF9CB}"/>
    <dgm:cxn modelId="{D4DEAF4C-6201-4A8B-9BA6-DDA5BB739CF6}" type="presOf" srcId="{854FF73A-7045-454C-A998-5BBECA16B947}" destId="{6F6D77E9-1F66-4CBF-8AB0-9D8F8FAC0B75}" srcOrd="0" destOrd="0" presId="urn:microsoft.com/office/officeart/2005/8/layout/chevron2"/>
    <dgm:cxn modelId="{C27B600C-0A4F-4006-98AC-D81DAB9FD34A}" type="presParOf" srcId="{FA4DCB9C-FB64-47BA-880F-A5C0FACE16BD}" destId="{EDD17732-83CD-408D-8D14-6C383A0B3F71}" srcOrd="0" destOrd="0" presId="urn:microsoft.com/office/officeart/2005/8/layout/chevron2"/>
    <dgm:cxn modelId="{09C008AC-8E51-4591-A9F5-027658F93C0A}" type="presParOf" srcId="{EDD17732-83CD-408D-8D14-6C383A0B3F71}" destId="{77C4FFD9-D762-4368-9CE7-6C67FFC13F43}" srcOrd="0" destOrd="0" presId="urn:microsoft.com/office/officeart/2005/8/layout/chevron2"/>
    <dgm:cxn modelId="{29F7D3DD-8B27-446F-AB9D-ACF7A8C4464C}" type="presParOf" srcId="{EDD17732-83CD-408D-8D14-6C383A0B3F71}" destId="{E6A2E785-8297-4155-8496-E71B07CB8901}" srcOrd="1" destOrd="0" presId="urn:microsoft.com/office/officeart/2005/8/layout/chevron2"/>
    <dgm:cxn modelId="{2AC72814-BF09-4E18-8AD6-6266C498ABA8}" type="presParOf" srcId="{FA4DCB9C-FB64-47BA-880F-A5C0FACE16BD}" destId="{EAB599DE-87F2-44F3-AD14-C8359B9C5A8B}" srcOrd="1" destOrd="0" presId="urn:microsoft.com/office/officeart/2005/8/layout/chevron2"/>
    <dgm:cxn modelId="{0F398678-A37C-4D27-9179-68D8E6FB91FE}" type="presParOf" srcId="{FA4DCB9C-FB64-47BA-880F-A5C0FACE16BD}" destId="{759B8D9C-79FA-40F4-9A3E-45BC6C828C78}" srcOrd="2" destOrd="0" presId="urn:microsoft.com/office/officeart/2005/8/layout/chevron2"/>
    <dgm:cxn modelId="{B27F7AFC-2A3F-4322-905B-B49F7CB698EA}" type="presParOf" srcId="{759B8D9C-79FA-40F4-9A3E-45BC6C828C78}" destId="{8A688C54-C079-40D8-A053-AF4AA48320D4}" srcOrd="0" destOrd="0" presId="urn:microsoft.com/office/officeart/2005/8/layout/chevron2"/>
    <dgm:cxn modelId="{A844D2A0-2CE9-4B35-AAAF-F5A6475CDD08}" type="presParOf" srcId="{759B8D9C-79FA-40F4-9A3E-45BC6C828C78}" destId="{90AE5F54-055C-40CF-BEB8-447F14050624}" srcOrd="1" destOrd="0" presId="urn:microsoft.com/office/officeart/2005/8/layout/chevron2"/>
    <dgm:cxn modelId="{C36A9B18-BBE3-4B21-82B7-4986759FCEF0}" type="presParOf" srcId="{FA4DCB9C-FB64-47BA-880F-A5C0FACE16BD}" destId="{6C96D5CF-85DE-4704-905C-0A8A8660C773}" srcOrd="3" destOrd="0" presId="urn:microsoft.com/office/officeart/2005/8/layout/chevron2"/>
    <dgm:cxn modelId="{FCD74880-79FC-49D6-A0E5-7455B483F7E6}" type="presParOf" srcId="{FA4DCB9C-FB64-47BA-880F-A5C0FACE16BD}" destId="{9AFE9A5C-B3FF-4375-B840-64F7B6B2A4F3}" srcOrd="4" destOrd="0" presId="urn:microsoft.com/office/officeart/2005/8/layout/chevron2"/>
    <dgm:cxn modelId="{F370162E-F485-4EEB-A747-6DFA052B65AD}" type="presParOf" srcId="{9AFE9A5C-B3FF-4375-B840-64F7B6B2A4F3}" destId="{6F6D77E9-1F66-4CBF-8AB0-9D8F8FAC0B75}" srcOrd="0" destOrd="0" presId="urn:microsoft.com/office/officeart/2005/8/layout/chevron2"/>
    <dgm:cxn modelId="{C4E8570E-A5B4-495B-9F23-A15141896C6B}" type="presParOf" srcId="{9AFE9A5C-B3FF-4375-B840-64F7B6B2A4F3}" destId="{770B29A8-F816-422A-9580-B38CB6E0283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77C4FFD9-D762-4368-9CE7-6C67FFC13F43}">
      <dsp:nvSpPr>
        <dsp:cNvPr id="0" name=""/>
        <dsp:cNvSpPr/>
      </dsp:nvSpPr>
      <dsp:spPr>
        <a:xfrm rot="5400000">
          <a:off x="-238745" y="239219"/>
          <a:ext cx="1591634" cy="1114144"/>
        </a:xfrm>
        <a:prstGeom prst="chevron">
          <a:avLst/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Производство</a:t>
          </a:r>
          <a:endParaRPr lang="ru-RU" sz="1300" kern="1200" dirty="0"/>
        </a:p>
      </dsp:txBody>
      <dsp:txXfrm rot="5400000">
        <a:off x="-238745" y="239219"/>
        <a:ext cx="1591634" cy="1114144"/>
      </dsp:txXfrm>
    </dsp:sp>
    <dsp:sp modelId="{E6A2E785-8297-4155-8496-E71B07CB8901}">
      <dsp:nvSpPr>
        <dsp:cNvPr id="0" name=""/>
        <dsp:cNvSpPr/>
      </dsp:nvSpPr>
      <dsp:spPr>
        <a:xfrm rot="5400000">
          <a:off x="4682718" y="-3568100"/>
          <a:ext cx="1034562" cy="8171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kern="1200" dirty="0" smtClean="0"/>
            <a:t>электричество производится на заводах, которые могут потреблять электроэнергию из первичных источников энергии. Эти первичные источники энергии могут быть  </a:t>
          </a:r>
          <a:r>
            <a:rPr lang="ru-RU" sz="1300" b="1" i="0" kern="1200" dirty="0" smtClean="0"/>
            <a:t>возобновляемыми</a:t>
          </a:r>
          <a:r>
            <a:rPr lang="ru-RU" sz="1300" b="0" i="0" kern="1200" dirty="0" smtClean="0"/>
            <a:t>  (энергия ветра, солнца, приливов и отливов) или  </a:t>
          </a:r>
          <a:r>
            <a:rPr lang="ru-RU" sz="1300" b="1" i="0" kern="1200" dirty="0" err="1" smtClean="0"/>
            <a:t>невозобновляемыми</a:t>
          </a:r>
          <a:r>
            <a:rPr lang="ru-RU" sz="1300" b="0" i="0" kern="1200" dirty="0" smtClean="0"/>
            <a:t>  (уголь, природный газ, нефть) </a:t>
          </a:r>
          <a:endParaRPr lang="ru-RU" sz="1300" kern="1200" dirty="0"/>
        </a:p>
      </dsp:txBody>
      <dsp:txXfrm rot="5400000">
        <a:off x="4682718" y="-3568100"/>
        <a:ext cx="1034562" cy="8171711"/>
      </dsp:txXfrm>
    </dsp:sp>
    <dsp:sp modelId="{8A688C54-C079-40D8-A053-AF4AA48320D4}">
      <dsp:nvSpPr>
        <dsp:cNvPr id="0" name=""/>
        <dsp:cNvSpPr/>
      </dsp:nvSpPr>
      <dsp:spPr>
        <a:xfrm rot="5400000">
          <a:off x="-238745" y="1636512"/>
          <a:ext cx="1591634" cy="1114144"/>
        </a:xfrm>
        <a:prstGeom prst="chevron">
          <a:avLst/>
        </a:prstGeom>
        <a:gradFill rotWithShape="0">
          <a:gsLst>
            <a:gs pos="0">
              <a:schemeClr val="accent4">
                <a:hueOff val="4900445"/>
                <a:satOff val="-20388"/>
                <a:lumOff val="480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4900445"/>
                <a:satOff val="-20388"/>
                <a:lumOff val="480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4900445"/>
                <a:satOff val="-20388"/>
                <a:lumOff val="480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b="1" i="0" kern="1200" dirty="0" smtClean="0"/>
            <a:t>Передача</a:t>
          </a:r>
          <a:endParaRPr lang="ru-RU" sz="1300" kern="1200" dirty="0"/>
        </a:p>
      </dsp:txBody>
      <dsp:txXfrm rot="5400000">
        <a:off x="-238745" y="1636512"/>
        <a:ext cx="1591634" cy="1114144"/>
      </dsp:txXfrm>
    </dsp:sp>
    <dsp:sp modelId="{90AE5F54-055C-40CF-BEB8-447F14050624}">
      <dsp:nvSpPr>
        <dsp:cNvPr id="0" name=""/>
        <dsp:cNvSpPr/>
      </dsp:nvSpPr>
      <dsp:spPr>
        <a:xfrm rot="5400000">
          <a:off x="4682718" y="-2170806"/>
          <a:ext cx="1034562" cy="8171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4900445"/>
              <a:satOff val="-20388"/>
              <a:lumOff val="4804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kern="1200" dirty="0" smtClean="0"/>
            <a:t>после того, как энергия обработана и превращена в электричество, она отправляется по воздушным или подземным проводам от заводов к подстанциям. Там трансформаторы  обеспечивают достаточное электрическое напряжение</a:t>
          </a:r>
          <a:r>
            <a:rPr lang="ru-RU" sz="1300" b="0" i="0" u="sng" kern="1200" dirty="0" smtClean="0"/>
            <a:t>. </a:t>
          </a:r>
          <a:r>
            <a:rPr lang="ru-RU" sz="1300" b="0" i="0" kern="1200" dirty="0" smtClean="0"/>
            <a:t>Подстанции, как правило, располагаются над землей рядом с электростанциями или на окраинах городов, хотя, если они не слишком большие, они также могут находиться в самом городе, внутри здания.</a:t>
          </a:r>
          <a:endParaRPr lang="ru-RU" sz="1300" kern="1200" dirty="0"/>
        </a:p>
      </dsp:txBody>
      <dsp:txXfrm rot="5400000">
        <a:off x="4682718" y="-2170806"/>
        <a:ext cx="1034562" cy="8171711"/>
      </dsp:txXfrm>
    </dsp:sp>
    <dsp:sp modelId="{6F6D77E9-1F66-4CBF-8AB0-9D8F8FAC0B75}">
      <dsp:nvSpPr>
        <dsp:cNvPr id="0" name=""/>
        <dsp:cNvSpPr/>
      </dsp:nvSpPr>
      <dsp:spPr>
        <a:xfrm rot="5400000">
          <a:off x="-238745" y="3033806"/>
          <a:ext cx="1591634" cy="1114144"/>
        </a:xfrm>
        <a:prstGeom prst="chevron">
          <a:avLst/>
        </a:prstGeom>
        <a:gradFill rotWithShape="0">
          <a:gsLst>
            <a:gs pos="0">
              <a:schemeClr val="accent4">
                <a:hueOff val="9800891"/>
                <a:satOff val="-40777"/>
                <a:lumOff val="9608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4">
                <a:hueOff val="9800891"/>
                <a:satOff val="-40777"/>
                <a:lumOff val="9608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4">
                <a:hueOff val="9800891"/>
                <a:satOff val="-40777"/>
                <a:lumOff val="9608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255" tIns="8255" rIns="8255" bIns="8255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300" kern="1200" dirty="0" smtClean="0"/>
            <a:t>Распределение</a:t>
          </a:r>
          <a:endParaRPr lang="ru-RU" sz="1300" kern="1200" dirty="0"/>
        </a:p>
      </dsp:txBody>
      <dsp:txXfrm rot="5400000">
        <a:off x="-238745" y="3033806"/>
        <a:ext cx="1591634" cy="1114144"/>
      </dsp:txXfrm>
    </dsp:sp>
    <dsp:sp modelId="{770B29A8-F816-422A-9580-B38CB6E0283E}">
      <dsp:nvSpPr>
        <dsp:cNvPr id="0" name=""/>
        <dsp:cNvSpPr/>
      </dsp:nvSpPr>
      <dsp:spPr>
        <a:xfrm rot="5400000">
          <a:off x="4682718" y="-773513"/>
          <a:ext cx="1034562" cy="8171711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ctr">
          <a:solidFill>
            <a:schemeClr val="accent4">
              <a:hueOff val="9800891"/>
              <a:satOff val="-40777"/>
              <a:lumOff val="9608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92456" tIns="8255" rIns="8255" bIns="8255" numCol="1" spcCol="1270" anchor="ctr" anchorCtr="0">
          <a:noAutofit/>
        </a:bodyPr>
        <a:lstStyle/>
        <a:p>
          <a:pPr marL="114300" lvl="1" indent="-114300" algn="l" defTabSz="5778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ru-RU" sz="1300" b="0" i="0" kern="1200" dirty="0" smtClean="0"/>
            <a:t>от подстанций электричество распределяется по домам на прилегающей территории. Как потребитель, вы не можете выбрать своего дистрибьютора электроэнергии; это определяется тем, где вы живете. Эта компания отвечает за обеспечение надлежащего поступления электричества в ваш дом и при необходимости занимается ремонтом. </a:t>
          </a:r>
          <a:endParaRPr lang="ru-RU" sz="1300" kern="1200" dirty="0"/>
        </a:p>
      </dsp:txBody>
      <dsp:txXfrm rot="5400000">
        <a:off x="4682718" y="-773513"/>
        <a:ext cx="1034562" cy="8171711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8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Подзаголовок 2">
            <a:extLst>
              <a:ext uri="{FF2B5EF4-FFF2-40B4-BE49-F238E27FC236}"/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/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A21455-F1BF-4D34-B725-449504E28371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15FBCE-552B-4A3F-BB6F-90A09BA3A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C4313-EE1A-4A28-AE80-451F99252CB6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A54565-4962-4AA8-98E2-248CB0D03C0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Вертикальный 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EDAA3-2032-4E72-9A89-F34B6FFA395F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6D9A6-22D5-4A46-8F67-839C0793AA8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958B7-3CC3-4A8B-8B76-E05083D1C814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3F79EB7-CF8F-4C05-8CBB-ED85A2429C5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B97084-AAF1-4164-BD0A-51268C67207E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BCB249-D1ED-4292-BC86-B298A5053E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F8A7EC-76BC-4DAB-B1AD-7508D954CF32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3130F7-1FBE-4AFF-9EEB-1A61F87A16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Текст 2">
            <a:extLst>
              <a:ext uri="{FF2B5EF4-FFF2-40B4-BE49-F238E27FC236}"/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/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5" name="Текст 4">
            <a:extLst>
              <a:ext uri="{FF2B5EF4-FFF2-40B4-BE49-F238E27FC236}"/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/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7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C85602-8699-466C-AFD1-5F26086F6694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8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DEDA4-4420-4934-858A-5334652380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F41060-BBDE-46C3-9CD3-EB91C4E21E00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4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A7E4B-ACFA-4793-94CF-AFAF605B531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002472-378E-4740-BBF8-700704B14ECB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3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614623-EAA0-44CD-87DB-F913312F478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Объект 2">
            <a:extLst>
              <a:ext uri="{FF2B5EF4-FFF2-40B4-BE49-F238E27FC236}"/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2FCF01-B7CA-4805-BFAC-DD9CF4B5F29D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35269C-740F-48CA-8A89-CAB9AB5374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Рисунок 2">
            <a:extLst>
              <a:ext uri="{FF2B5EF4-FFF2-40B4-BE49-F238E27FC236}"/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Текст 3">
            <a:extLst>
              <a:ext uri="{FF2B5EF4-FFF2-40B4-BE49-F238E27FC236}"/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6D5C27-BFAE-42DF-8BA5-01D4B445CA4C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6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87475-91EA-4369-8031-7EC4CE1C036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spd="med">
    <p:wipe dir="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Рисунок 7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Заголовок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8" name="Текст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4" name="Дата 3">
            <a:extLst>
              <a:ext uri="{FF2B5EF4-FFF2-40B4-BE49-F238E27FC236}"/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2511BB-BF96-4DF3-A286-94206657FD60}" type="datetimeFigureOut">
              <a:rPr lang="en-US"/>
              <a:pPr>
                <a:defRPr/>
              </a:pPr>
              <a:t>11/2/2022</a:t>
            </a:fld>
            <a:endParaRPr lang="en-US"/>
          </a:p>
        </p:txBody>
      </p:sp>
      <p:sp>
        <p:nvSpPr>
          <p:cNvPr id="5" name="Нижний колонтитул 4">
            <a:extLst>
              <a:ext uri="{FF2B5EF4-FFF2-40B4-BE49-F238E27FC236}"/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омер слайда 5">
            <a:extLst>
              <a:ext uri="{FF2B5EF4-FFF2-40B4-BE49-F238E27FC236}"/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F884F-D496-4EE8-BFF3-97E2C72199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</p:sldLayoutIdLst>
  <p:transition spd="med">
    <p:wipe dir="d"/>
  </p:transition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slide" Target="slide20.xml"/><Relationship Id="rId1" Type="http://schemas.openxmlformats.org/officeDocument/2006/relationships/slideLayout" Target="../slideLayouts/slideLayout2.xml"/><Relationship Id="rId5" Type="http://schemas.openxmlformats.org/officeDocument/2006/relationships/slide" Target="slide24.xml"/><Relationship Id="rId4" Type="http://schemas.openxmlformats.org/officeDocument/2006/relationships/slide" Target="slide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/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663575" y="3268663"/>
            <a:ext cx="9955213" cy="1358900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latin typeface="+mn-lt"/>
              </a:rPr>
              <a:t>НЕОБХОДИМОСТЬ СНИЖЕНИЯ НАШЕГО ЭНЕРГОПОТРЕБЛЕНИЯ</a:t>
            </a:r>
          </a:p>
        </p:txBody>
      </p:sp>
      <p:sp>
        <p:nvSpPr>
          <p:cNvPr id="3075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890939" y="5202238"/>
            <a:ext cx="9144000" cy="1655762"/>
          </a:xfrm>
        </p:spPr>
        <p:txBody>
          <a:bodyPr/>
          <a:lstStyle/>
          <a:p>
            <a:pPr algn="r" eaLnBrk="1" hangingPunct="1"/>
            <a:r>
              <a:rPr lang="ru-RU" dirty="0" smtClean="0"/>
              <a:t>Быкова Анастасия Викторовна, учитель физики</a:t>
            </a:r>
          </a:p>
          <a:p>
            <a:pPr algn="r" eaLnBrk="1" hangingPunct="1"/>
            <a:r>
              <a:rPr lang="ru-RU" dirty="0" smtClean="0"/>
              <a:t>БОУ СОШ № 10 МО Динской район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Заголовок 1"/>
          <p:cNvSpPr>
            <a:spLocks noGrp="1"/>
          </p:cNvSpPr>
          <p:nvPr>
            <p:ph type="title"/>
          </p:nvPr>
        </p:nvSpPr>
        <p:spPr>
          <a:xfrm>
            <a:off x="873125" y="0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Атомные электростанции</a:t>
            </a:r>
          </a:p>
        </p:txBody>
      </p:sp>
      <p:pic>
        <p:nvPicPr>
          <p:cNvPr id="12291" name="Содержимое 3" descr="ФЭ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17738" y="1049338"/>
            <a:ext cx="7900987" cy="4114800"/>
          </a:xfrm>
        </p:spPr>
      </p:pic>
      <p:sp>
        <p:nvSpPr>
          <p:cNvPr id="12292" name="Прямоугольник 4"/>
          <p:cNvSpPr>
            <a:spLocks noChangeArrowheads="1"/>
          </p:cNvSpPr>
          <p:nvPr/>
        </p:nvSpPr>
        <p:spPr bwMode="auto">
          <a:xfrm>
            <a:off x="206375" y="5202238"/>
            <a:ext cx="12095163" cy="147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>
                <a:latin typeface="Calibri" pitchFamily="34" charset="0"/>
              </a:rPr>
              <a:t>Атомные электростанции (АЭС) - это по существу тепловые электростанции, которые используют тепловую энергию ядерных реакций. АЭС для получения электроэнергии и тепла используют ядерное горючее. В качестве топлива на АЭС применяется вещество, способное к самопроизвольному расщеплению ядер атомов с выделением энергии в виде тепла. Важнейшим ядерным топливом являются тяжелые элементы: уран‑235 (U‑235), уран‑233 (U‑233), плутоний‑239 (U‑239). Вместо котельного агрегата на атомных станциях используется ядерный реактор и особые парогенераторы.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Преимущества и недостатки атомных электростанций</a:t>
            </a:r>
          </a:p>
        </p:txBody>
      </p:sp>
      <p:sp>
        <p:nvSpPr>
          <p:cNvPr id="13315" name="Текст 2"/>
          <p:cNvSpPr>
            <a:spLocks noGrp="1"/>
          </p:cNvSpPr>
          <p:nvPr>
            <p:ph type="body" idx="1"/>
          </p:nvPr>
        </p:nvSpPr>
        <p:spPr>
          <a:xfrm>
            <a:off x="925513" y="1612900"/>
            <a:ext cx="5157787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Преимущества</a:t>
            </a:r>
          </a:p>
        </p:txBody>
      </p:sp>
      <p:sp>
        <p:nvSpPr>
          <p:cNvPr id="13316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Небольшой расход топлива </a:t>
            </a:r>
          </a:p>
          <a:p>
            <a:pPr eaLnBrk="1" hangingPunct="1"/>
            <a:r>
              <a:rPr lang="ru-RU" sz="2400" smtClean="0"/>
              <a:t> Незначительные выбросы парниковых газов </a:t>
            </a:r>
          </a:p>
          <a:p>
            <a:pPr eaLnBrk="1" hangingPunct="1"/>
            <a:r>
              <a:rPr lang="ru-RU" sz="2400" smtClean="0"/>
              <a:t> Низкая себестоимость выработки энергии </a:t>
            </a:r>
          </a:p>
        </p:txBody>
      </p:sp>
      <p:sp>
        <p:nvSpPr>
          <p:cNvPr id="13317" name="Текст 4"/>
          <p:cNvSpPr>
            <a:spLocks noGrp="1"/>
          </p:cNvSpPr>
          <p:nvPr>
            <p:ph type="body" sz="quarter" idx="3"/>
          </p:nvPr>
        </p:nvSpPr>
        <p:spPr>
          <a:xfrm>
            <a:off x="6327775" y="1543050"/>
            <a:ext cx="5183188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Недостатки</a:t>
            </a:r>
          </a:p>
        </p:txBody>
      </p:sp>
      <p:sp>
        <p:nvSpPr>
          <p:cNvPr id="13318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Топливо опасно, требует сложных и дорогих мер по переработке и хранению </a:t>
            </a:r>
          </a:p>
          <a:p>
            <a:pPr eaLnBrk="1" hangingPunct="1"/>
            <a:r>
              <a:rPr lang="ru-RU" sz="2000" smtClean="0"/>
              <a:t>Срок эксплуатации низок (30-35 лет)</a:t>
            </a:r>
          </a:p>
          <a:p>
            <a:pPr eaLnBrk="1" hangingPunct="1"/>
            <a:r>
              <a:rPr lang="ru-RU" sz="2000" smtClean="0"/>
              <a:t> Вероятность аварий и их тяжелые последствия </a:t>
            </a:r>
          </a:p>
          <a:p>
            <a:pPr eaLnBrk="1" hangingPunct="1"/>
            <a:r>
              <a:rPr lang="ru-RU" sz="2000" smtClean="0"/>
              <a:t>Высокая стоимость монтажа АЭС и её инфраструктуры, а также её демонтажа</a:t>
            </a:r>
          </a:p>
          <a:p>
            <a:pPr eaLnBrk="1" hangingPunct="1"/>
            <a:r>
              <a:rPr lang="ru-RU" sz="2000" smtClean="0"/>
              <a:t> Сложность выбора места для строительства (не везде можно построить) </a:t>
            </a:r>
          </a:p>
          <a:p>
            <a:pPr eaLnBrk="1" hangingPunct="1"/>
            <a:r>
              <a:rPr lang="ru-RU" sz="2000" smtClean="0"/>
              <a:t> Проблема захоронения радиоактивных отходов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xfrm>
            <a:off x="820738" y="-215900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Гидроэлектростанции</a:t>
            </a:r>
          </a:p>
        </p:txBody>
      </p:sp>
      <p:pic>
        <p:nvPicPr>
          <p:cNvPr id="14339" name="Содержимое 4" descr="hydropower-station-with-a-dam-and-reservoir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422400" y="901700"/>
            <a:ext cx="7256463" cy="4249738"/>
          </a:xfrm>
        </p:spPr>
      </p:pic>
      <p:sp>
        <p:nvSpPr>
          <p:cNvPr id="14340" name="Прямоугольник 5"/>
          <p:cNvSpPr>
            <a:spLocks noChangeArrowheads="1"/>
          </p:cNvSpPr>
          <p:nvPr/>
        </p:nvSpPr>
        <p:spPr bwMode="auto">
          <a:xfrm>
            <a:off x="546100" y="5380038"/>
            <a:ext cx="11245850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Примерно 1/5 часть энергии, потребляемой во всём мире, вырабатывают на ГЭС. Её получают, преобразуя энергию падающей воды в энергию вращения турбин, которая в свою очередь вращает генератор, вырабатывающий электричество.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Преимущества и недостатки</a:t>
            </a:r>
            <a:r>
              <a:rPr lang="en-US" smtClean="0"/>
              <a:t>  </a:t>
            </a:r>
            <a:r>
              <a:rPr lang="ru-RU" smtClean="0"/>
              <a:t>гидроэлектростанций</a:t>
            </a:r>
          </a:p>
        </p:txBody>
      </p:sp>
      <p:sp>
        <p:nvSpPr>
          <p:cNvPr id="15363" name="Текст 2"/>
          <p:cNvSpPr>
            <a:spLocks noGrp="1"/>
          </p:cNvSpPr>
          <p:nvPr>
            <p:ph type="body" idx="1"/>
          </p:nvPr>
        </p:nvSpPr>
        <p:spPr>
          <a:xfrm>
            <a:off x="925513" y="1612900"/>
            <a:ext cx="5157787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Преимущества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fontScale="925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Отсутствие необходимости добывать, обрабатывать, транспортировать топливо для работы гидроэлектростанции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Отсутствие вредных отходов и выбросов в атмосферу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Надежность и простота в эксплуатации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Низкая себестоимость.</a:t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5365" name="Текст 4"/>
          <p:cNvSpPr>
            <a:spLocks noGrp="1"/>
          </p:cNvSpPr>
          <p:nvPr>
            <p:ph type="body" sz="quarter" idx="3"/>
          </p:nvPr>
        </p:nvSpPr>
        <p:spPr>
          <a:xfrm>
            <a:off x="6327775" y="1543050"/>
            <a:ext cx="5183188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Недостатки</a:t>
            </a:r>
          </a:p>
        </p:txBody>
      </p:sp>
      <p:sp>
        <p:nvSpPr>
          <p:cNvPr id="1536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r>
              <a:rPr lang="ru-RU" sz="2000" smtClean="0"/>
              <a:t>Строительство гидроэлектростанции может создать загрязнение окружающей среды</a:t>
            </a:r>
          </a:p>
          <a:p>
            <a:pPr eaLnBrk="1" hangingPunct="1"/>
            <a:r>
              <a:rPr lang="ru-RU" sz="2000" smtClean="0"/>
              <a:t>Изменение климата в зонах водохранилищ</a:t>
            </a:r>
          </a:p>
          <a:p>
            <a:pPr eaLnBrk="1" hangingPunct="1"/>
            <a:r>
              <a:rPr lang="ru-RU" sz="2000" smtClean="0"/>
              <a:t>Угроза затопления земель, пригодных для сельского хозяйства</a:t>
            </a:r>
          </a:p>
          <a:p>
            <a:pPr eaLnBrk="1" hangingPunct="1"/>
            <a:r>
              <a:rPr lang="ru-RU" sz="2000" smtClean="0"/>
              <a:t>Сокращение рыбных запасов в случае плохой работы </a:t>
            </a:r>
          </a:p>
          <a:p>
            <a:pPr eaLnBrk="1" hangingPunct="1"/>
            <a:r>
              <a:rPr lang="ru-RU" sz="2000" smtClean="0"/>
              <a:t> Разрушение ГЭС приведет к спуску воды водохранилища, возникновению волны высотой в десятки метров, которая может привести к наводнению ниже по течению реки и уничтожить близлежащие города</a:t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Заголовок 1"/>
          <p:cNvSpPr>
            <a:spLocks noGrp="1"/>
          </p:cNvSpPr>
          <p:nvPr>
            <p:ph type="title"/>
          </p:nvPr>
        </p:nvSpPr>
        <p:spPr>
          <a:xfrm>
            <a:off x="820738" y="-215900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Ветряные электростанции</a:t>
            </a:r>
          </a:p>
        </p:txBody>
      </p:sp>
      <p:sp>
        <p:nvSpPr>
          <p:cNvPr id="16387" name="Прямоугольник 5"/>
          <p:cNvSpPr>
            <a:spLocks noChangeArrowheads="1"/>
          </p:cNvSpPr>
          <p:nvPr/>
        </p:nvSpPr>
        <p:spPr bwMode="auto">
          <a:xfrm>
            <a:off x="485775" y="5113338"/>
            <a:ext cx="112458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	Принцип работы: под действием воздушного потока лопасти приходят в движение и, связанные специальным приводом с ротором, вызывают его вращение. Сам ротор помещен внутрь статорной обмотки, и в результате вращения происходит образование электрического тока. Лопасти ВЭС обладают особенными аэродинамическими свойствами, поэтому турбина вращается с высокой скоростью.</a:t>
            </a:r>
            <a:br>
              <a:rPr lang="ru-RU" sz="2000">
                <a:latin typeface="Calibri" pitchFamily="34" charset="0"/>
              </a:rPr>
            </a:br>
            <a:endParaRPr lang="ru-RU" sz="2000">
              <a:latin typeface="Calibri" pitchFamily="34" charset="0"/>
            </a:endParaRPr>
          </a:p>
        </p:txBody>
      </p:sp>
      <p:pic>
        <p:nvPicPr>
          <p:cNvPr id="16388" name="Рисунок 6" descr="Wind_turbine_schematic.svg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65188" y="274638"/>
            <a:ext cx="9753600" cy="48847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520700" y="390525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Преимущества и недостатки</a:t>
            </a:r>
            <a:r>
              <a:rPr lang="en-US" smtClean="0"/>
              <a:t>  </a:t>
            </a:r>
            <a:r>
              <a:rPr lang="ru-RU" smtClean="0"/>
              <a:t>ветряных электростанций</a:t>
            </a:r>
          </a:p>
        </p:txBody>
      </p:sp>
      <p:sp>
        <p:nvSpPr>
          <p:cNvPr id="17411" name="Текст 2"/>
          <p:cNvSpPr>
            <a:spLocks noGrp="1"/>
          </p:cNvSpPr>
          <p:nvPr>
            <p:ph type="body" idx="1"/>
          </p:nvPr>
        </p:nvSpPr>
        <p:spPr>
          <a:xfrm>
            <a:off x="925513" y="1612900"/>
            <a:ext cx="5157787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Преимущества</a:t>
            </a:r>
          </a:p>
        </p:txBody>
      </p:sp>
      <p:sp>
        <p:nvSpPr>
          <p:cNvPr id="17412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Простота конструкции</a:t>
            </a:r>
          </a:p>
          <a:p>
            <a:pPr eaLnBrk="1" hangingPunct="1"/>
            <a:r>
              <a:rPr lang="ru-RU" sz="2400" smtClean="0"/>
              <a:t>Неиссякаемость источника вырабатываемой энергии. </a:t>
            </a:r>
          </a:p>
          <a:p>
            <a:pPr eaLnBrk="1" hangingPunct="1"/>
            <a:r>
              <a:rPr lang="ru-RU" sz="2400" smtClean="0"/>
              <a:t>Экологичность. Для работы ветряка не требуется переработки топлива, а соответственно не загрязняется атмосфера.</a:t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r>
              <a:rPr lang="ru-RU" sz="2400" smtClean="0"/>
              <a:t/>
            </a:r>
            <a:br>
              <a:rPr lang="ru-RU" sz="2400" smtClean="0"/>
            </a:br>
            <a:endParaRPr lang="ru-RU" sz="2400" smtClean="0"/>
          </a:p>
        </p:txBody>
      </p:sp>
      <p:sp>
        <p:nvSpPr>
          <p:cNvPr id="17413" name="Текст 4"/>
          <p:cNvSpPr>
            <a:spLocks noGrp="1"/>
          </p:cNvSpPr>
          <p:nvPr>
            <p:ph type="body" sz="quarter" idx="3"/>
          </p:nvPr>
        </p:nvSpPr>
        <p:spPr>
          <a:xfrm>
            <a:off x="6327775" y="1543050"/>
            <a:ext cx="5183188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Недостатки</a:t>
            </a:r>
          </a:p>
        </p:txBody>
      </p:sp>
      <p:sp>
        <p:nvSpPr>
          <p:cNvPr id="17414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Ветряная зависимость</a:t>
            </a:r>
          </a:p>
          <a:p>
            <a:pPr eaLnBrk="1" hangingPunct="1"/>
            <a:r>
              <a:rPr lang="ru-RU" sz="2400" smtClean="0"/>
              <a:t>Создание помех для радиосвязи и телекоммуникации</a:t>
            </a:r>
          </a:p>
          <a:p>
            <a:pPr eaLnBrk="1" hangingPunct="1"/>
            <a:r>
              <a:rPr lang="ru-RU" sz="2400" smtClean="0"/>
              <a:t> Изменение естественного ландшафта </a:t>
            </a:r>
          </a:p>
          <a:p>
            <a:pPr eaLnBrk="1" hangingPunct="1"/>
            <a:r>
              <a:rPr lang="ru-RU" sz="2400" smtClean="0"/>
              <a:t>Большая площадь, требуемая для установки целого блока генераторов</a:t>
            </a:r>
          </a:p>
          <a:p>
            <a:pPr eaLnBrk="1" hangingPunct="1"/>
            <a:r>
              <a:rPr lang="ru-RU" sz="2400" smtClean="0"/>
              <a:t>Высокий шум от работы ветряков</a:t>
            </a:r>
          </a:p>
          <a:p>
            <a:pPr eaLnBrk="1" hangingPunct="1"/>
            <a:r>
              <a:rPr lang="ru-RU" sz="2400" smtClean="0"/>
              <a:t> Низкий уровень КПД 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Заголовок 1"/>
          <p:cNvSpPr>
            <a:spLocks noGrp="1"/>
          </p:cNvSpPr>
          <p:nvPr>
            <p:ph type="title"/>
          </p:nvPr>
        </p:nvSpPr>
        <p:spPr>
          <a:xfrm>
            <a:off x="820738" y="-215900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Солнечные электростанции</a:t>
            </a:r>
          </a:p>
        </p:txBody>
      </p:sp>
      <p:sp>
        <p:nvSpPr>
          <p:cNvPr id="18435" name="Прямоугольник 5"/>
          <p:cNvSpPr>
            <a:spLocks noChangeArrowheads="1"/>
          </p:cNvSpPr>
          <p:nvPr/>
        </p:nvSpPr>
        <p:spPr bwMode="auto">
          <a:xfrm>
            <a:off x="442913" y="5311775"/>
            <a:ext cx="11245850" cy="1938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	 В основу принципа работы сооружений заложен сбор концентрированной энергии лучей, которые отражаются от зеркал к приемникам, накапливающим такую энергию и преобразующую ее в тепловую. Полученный запас используется для получения электрической энергии, путем прогонки ее через определенное оборудование – тепловой двигатель, заставляющий работать генератор.</a:t>
            </a:r>
            <a:br>
              <a:rPr lang="ru-RU" sz="2000">
                <a:latin typeface="Calibri" pitchFamily="34" charset="0"/>
              </a:rPr>
            </a:br>
            <a:r>
              <a:rPr lang="ru-RU" sz="2000">
                <a:latin typeface="Calibri" pitchFamily="34" charset="0"/>
              </a:rPr>
              <a:t/>
            </a:r>
            <a:br>
              <a:rPr lang="ru-RU" sz="2000">
                <a:latin typeface="Calibri" pitchFamily="34" charset="0"/>
              </a:rPr>
            </a:br>
            <a:endParaRPr lang="ru-RU" sz="2000">
              <a:latin typeface="Calibri" pitchFamily="34" charset="0"/>
            </a:endParaRPr>
          </a:p>
        </p:txBody>
      </p:sp>
      <p:pic>
        <p:nvPicPr>
          <p:cNvPr id="18436" name="Рисунок 7" descr="how-solar-panels-work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35113" y="831850"/>
            <a:ext cx="7999412" cy="4403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Заголовок 1"/>
          <p:cNvSpPr>
            <a:spLocks noGrp="1"/>
          </p:cNvSpPr>
          <p:nvPr>
            <p:ph type="title"/>
          </p:nvPr>
        </p:nvSpPr>
        <p:spPr>
          <a:xfrm>
            <a:off x="520700" y="390525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Преимущества и недостатки</a:t>
            </a:r>
            <a:r>
              <a:rPr lang="en-US" smtClean="0"/>
              <a:t>  </a:t>
            </a:r>
            <a:r>
              <a:rPr lang="ru-RU" smtClean="0"/>
              <a:t>солнечных электростанций</a:t>
            </a:r>
          </a:p>
        </p:txBody>
      </p:sp>
      <p:sp>
        <p:nvSpPr>
          <p:cNvPr id="19459" name="Текст 2"/>
          <p:cNvSpPr>
            <a:spLocks noGrp="1"/>
          </p:cNvSpPr>
          <p:nvPr>
            <p:ph type="body" idx="1"/>
          </p:nvPr>
        </p:nvSpPr>
        <p:spPr>
          <a:xfrm>
            <a:off x="925513" y="1612900"/>
            <a:ext cx="5157787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Преимущества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Общедоступность и неисчерпаемость источника.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Долгий срок службы.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Нет всплесков и отключений энергии.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sz="2400" dirty="0" smtClean="0"/>
              <a:t>Самая экологически чистая энергия.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sp>
        <p:nvSpPr>
          <p:cNvPr id="19461" name="Текст 4"/>
          <p:cNvSpPr>
            <a:spLocks noGrp="1"/>
          </p:cNvSpPr>
          <p:nvPr>
            <p:ph type="body" sz="quarter" idx="3"/>
          </p:nvPr>
        </p:nvSpPr>
        <p:spPr>
          <a:xfrm>
            <a:off x="6327775" y="1543050"/>
            <a:ext cx="5183188" cy="823913"/>
          </a:xfrm>
        </p:spPr>
        <p:txBody>
          <a:bodyPr/>
          <a:lstStyle/>
          <a:p>
            <a:pPr eaLnBrk="1" hangingPunct="1"/>
            <a:r>
              <a:rPr lang="ru-RU" sz="2800" smtClean="0"/>
              <a:t>Недостатки</a:t>
            </a:r>
          </a:p>
        </p:txBody>
      </p:sp>
      <p:sp>
        <p:nvSpPr>
          <p:cNvPr id="19462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pPr eaLnBrk="1" hangingPunct="1"/>
            <a:r>
              <a:rPr lang="ru-RU" sz="2400" smtClean="0"/>
              <a:t>Зависимость от погоды и времени суток.</a:t>
            </a:r>
          </a:p>
          <a:p>
            <a:pPr eaLnBrk="1" hangingPunct="1"/>
            <a:r>
              <a:rPr lang="ru-RU" sz="2400" smtClean="0"/>
              <a:t>Высокая стоимость конструкции, связанная с применением редких элементов.</a:t>
            </a:r>
          </a:p>
          <a:p>
            <a:pPr eaLnBrk="1" hangingPunct="1"/>
            <a:r>
              <a:rPr lang="ru-RU" sz="2400" smtClean="0"/>
              <a:t>Необходимость периодической очистки отражающей поверхности от пыли.</a:t>
            </a:r>
          </a:p>
          <a:p>
            <a:pPr eaLnBrk="1" hangingPunct="1"/>
            <a:r>
              <a:rPr lang="ru-RU" sz="2400" smtClean="0"/>
              <a:t>Нагрев атмосферы над электростанцией.</a:t>
            </a: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r>
              <a:rPr lang="ru-RU" sz="2000" smtClean="0"/>
              <a:t/>
            </a:r>
            <a:br>
              <a:rPr lang="ru-RU" sz="2000" smtClean="0"/>
            </a:br>
            <a:endParaRPr lang="ru-RU" sz="2000" smtClean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125" y="658813"/>
            <a:ext cx="10515600" cy="1325562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Ископаемые виды топлива вредны, но жизненно важны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20483" name="Содержимое 2"/>
          <p:cNvSpPr>
            <a:spLocks noGrp="1"/>
          </p:cNvSpPr>
          <p:nvPr>
            <p:ph idx="1"/>
          </p:nvPr>
        </p:nvSpPr>
        <p:spPr>
          <a:xfrm>
            <a:off x="708025" y="2360613"/>
            <a:ext cx="10515600" cy="4351337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		 Топливо, получаемое из невозобновляемых ресурсов, благодаря своей доступности и высокой энергоемкости, по-прежнему является основным источником всей энергии, вырабатываемой в мире.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		По данным Международного энергетического агентства ископаемые виды топлива составляют примерно 81% мировой энергии, а это означает, что они удовлетворяют большую часть нашего спроса на энергию.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endParaRPr lang="ru-RU" smtClean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-144463" y="1087438"/>
            <a:ext cx="10745788" cy="317341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000" dirty="0" smtClean="0"/>
              <a:t>		</a:t>
            </a:r>
            <a:r>
              <a:rPr lang="ru-RU" sz="2400" dirty="0" smtClean="0"/>
              <a:t>Ископаемые виды топлива (уголь, нефть, нефтепродукты и природный газ) первоначально образовались из большого количества мертвых растений и животных, существовавших сотни миллионов лет назад. Процесс образования сложен, но обычно движущей силой является высокая температура и давление.  В этих условиях мертвые организмы, погребенные глубоко под осадочной последовательностью превращаются в ископаемое топливо которое используют люди.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sz="2400" dirty="0" smtClean="0"/>
              <a:t>		Использование не может продолжаться бесконечно, поскольку на их формирование уходят миллиарды лет.</a:t>
            </a:r>
            <a:endParaRPr lang="ru-RU" sz="2400" dirty="0"/>
          </a:p>
        </p:txBody>
      </p:sp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242888" y="114300"/>
            <a:ext cx="10515600" cy="1325563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Почему ископаемое топливо </a:t>
            </a:r>
            <a:r>
              <a:rPr lang="ru-RU" sz="4000" dirty="0" err="1" smtClean="0"/>
              <a:t>невозобновляемо</a:t>
            </a:r>
            <a:r>
              <a:rPr lang="ru-RU" sz="4000" dirty="0" smtClean="0"/>
              <a:t>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1508" name="Рисунок 5" descr="1-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24138" y="4181475"/>
            <a:ext cx="6858000" cy="267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88988"/>
          </a:xfrm>
        </p:spPr>
        <p:txBody>
          <a:bodyPr/>
          <a:lstStyle/>
          <a:p>
            <a:pPr algn="ctr" eaLnBrk="1" hangingPunct="1"/>
            <a:r>
              <a:rPr lang="ru-RU" smtClean="0"/>
              <a:t>Содержание</a:t>
            </a:r>
            <a:endParaRPr lang="en-US" smtClean="0"/>
          </a:p>
        </p:txBody>
      </p:sp>
      <p:grpSp>
        <p:nvGrpSpPr>
          <p:cNvPr id="4099" name="Group 2"/>
          <p:cNvGrpSpPr>
            <a:grpSpLocks/>
          </p:cNvGrpSpPr>
          <p:nvPr/>
        </p:nvGrpSpPr>
        <p:grpSpPr bwMode="auto">
          <a:xfrm>
            <a:off x="2541588" y="4137025"/>
            <a:ext cx="5105400" cy="555625"/>
            <a:chOff x="1248" y="1440"/>
            <a:chExt cx="3216" cy="350"/>
          </a:xfrm>
        </p:grpSpPr>
        <p:sp>
          <p:nvSpPr>
            <p:cNvPr id="4125" name="Line 3"/>
            <p:cNvSpPr>
              <a:spLocks noChangeShapeType="1"/>
            </p:cNvSpPr>
            <p:nvPr/>
          </p:nvSpPr>
          <p:spPr bwMode="gray">
            <a:xfrm>
              <a:off x="1440" y="17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6" name="Rectangle 4"/>
            <p:cNvSpPr>
              <a:spLocks noChangeArrowheads="1"/>
            </p:cNvSpPr>
            <p:nvPr/>
          </p:nvSpPr>
          <p:spPr bwMode="gray">
            <a:xfrm rot="3419336">
              <a:off x="1261" y="14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7C80"/>
                </a:gs>
                <a:gs pos="100000">
                  <a:srgbClr val="76393B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7C8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7" name="Text Box 5"/>
            <p:cNvSpPr txBox="1">
              <a:spLocks noChangeArrowheads="1"/>
            </p:cNvSpPr>
            <p:nvPr/>
          </p:nvSpPr>
          <p:spPr bwMode="gray">
            <a:xfrm>
              <a:off x="1740" y="1449"/>
              <a:ext cx="2562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rgbClr val="000000"/>
                  </a:solidFill>
                  <a:latin typeface="Calibri" pitchFamily="34" charset="0"/>
                  <a:hlinkClick r:id="rId2" action="ppaction://hlinksldjump"/>
                </a:rPr>
                <a:t>Вред от ископаемого топлива</a:t>
              </a:r>
              <a:endParaRPr lang="en-US" sz="24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128" name="Text Box 6"/>
            <p:cNvSpPr txBox="1">
              <a:spLocks noChangeArrowheads="1"/>
            </p:cNvSpPr>
            <p:nvPr/>
          </p:nvSpPr>
          <p:spPr bwMode="gray">
            <a:xfrm>
              <a:off x="1296" y="145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alibri" pitchFamily="34" charset="0"/>
                </a:rPr>
                <a:t>4</a:t>
              </a:r>
            </a:p>
          </p:txBody>
        </p:sp>
      </p:grpSp>
      <p:grpSp>
        <p:nvGrpSpPr>
          <p:cNvPr id="4100" name="Group 7"/>
          <p:cNvGrpSpPr>
            <a:grpSpLocks/>
          </p:cNvGrpSpPr>
          <p:nvPr/>
        </p:nvGrpSpPr>
        <p:grpSpPr bwMode="auto">
          <a:xfrm>
            <a:off x="2541588" y="1622425"/>
            <a:ext cx="5129212" cy="555625"/>
            <a:chOff x="1248" y="2030"/>
            <a:chExt cx="3231" cy="350"/>
          </a:xfrm>
        </p:grpSpPr>
        <p:sp>
          <p:nvSpPr>
            <p:cNvPr id="4121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22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23" name="Text Box 10"/>
            <p:cNvSpPr txBox="1">
              <a:spLocks noChangeArrowheads="1"/>
            </p:cNvSpPr>
            <p:nvPr/>
          </p:nvSpPr>
          <p:spPr bwMode="gray">
            <a:xfrm>
              <a:off x="1778" y="2083"/>
              <a:ext cx="270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latin typeface="Calibri" pitchFamily="34" charset="0"/>
                  <a:hlinkClick r:id="rId3" action="ppaction://hlinksldjump"/>
                </a:rPr>
                <a:t>Откуда берется электричество?</a:t>
              </a:r>
              <a:endParaRPr lang="en-US" sz="24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124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alibri" pitchFamily="34" charset="0"/>
                </a:rPr>
                <a:t>1</a:t>
              </a:r>
            </a:p>
          </p:txBody>
        </p:sp>
      </p:grpSp>
      <p:grpSp>
        <p:nvGrpSpPr>
          <p:cNvPr id="4101" name="Group 12"/>
          <p:cNvGrpSpPr>
            <a:grpSpLocks/>
          </p:cNvGrpSpPr>
          <p:nvPr/>
        </p:nvGrpSpPr>
        <p:grpSpPr bwMode="auto">
          <a:xfrm>
            <a:off x="2541588" y="2460625"/>
            <a:ext cx="7304087" cy="555625"/>
            <a:chOff x="1248" y="2640"/>
            <a:chExt cx="4601" cy="350"/>
          </a:xfrm>
        </p:grpSpPr>
        <p:sp>
          <p:nvSpPr>
            <p:cNvPr id="4117" name="Line 13"/>
            <p:cNvSpPr>
              <a:spLocks noChangeShapeType="1"/>
            </p:cNvSpPr>
            <p:nvPr/>
          </p:nvSpPr>
          <p:spPr bwMode="gray">
            <a:xfrm>
              <a:off x="1440" y="299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8" name="Rectangle 14"/>
            <p:cNvSpPr>
              <a:spLocks noChangeArrowheads="1"/>
            </p:cNvSpPr>
            <p:nvPr/>
          </p:nvSpPr>
          <p:spPr bwMode="gray">
            <a:xfrm rot="3419336">
              <a:off x="1261" y="262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006699"/>
                </a:gs>
                <a:gs pos="100000">
                  <a:srgbClr val="002F47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66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9" name="Text Box 15"/>
            <p:cNvSpPr txBox="1">
              <a:spLocks noChangeArrowheads="1"/>
            </p:cNvSpPr>
            <p:nvPr/>
          </p:nvSpPr>
          <p:spPr bwMode="gray">
            <a:xfrm>
              <a:off x="1751" y="2687"/>
              <a:ext cx="4098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rgbClr val="000000"/>
                  </a:solidFill>
                  <a:latin typeface="Calibri" pitchFamily="34" charset="0"/>
                  <a:hlinkClick r:id="rId4" action="ppaction://hlinksldjump"/>
                </a:rPr>
                <a:t>Сравнение способов получения электроэнергии</a:t>
              </a:r>
              <a:endParaRPr lang="en-US" sz="24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120" name="Text Box 16"/>
            <p:cNvSpPr txBox="1">
              <a:spLocks noChangeArrowheads="1"/>
            </p:cNvSpPr>
            <p:nvPr/>
          </p:nvSpPr>
          <p:spPr bwMode="gray">
            <a:xfrm>
              <a:off x="1296" y="265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alibri" pitchFamily="34" charset="0"/>
                </a:rPr>
                <a:t>2</a:t>
              </a:r>
            </a:p>
          </p:txBody>
        </p:sp>
      </p:grpSp>
      <p:grpSp>
        <p:nvGrpSpPr>
          <p:cNvPr id="4102" name="Group 17"/>
          <p:cNvGrpSpPr>
            <a:grpSpLocks/>
          </p:cNvGrpSpPr>
          <p:nvPr/>
        </p:nvGrpSpPr>
        <p:grpSpPr bwMode="auto">
          <a:xfrm>
            <a:off x="2541588" y="3270250"/>
            <a:ext cx="5945187" cy="584200"/>
            <a:chOff x="1248" y="3212"/>
            <a:chExt cx="3745" cy="368"/>
          </a:xfrm>
        </p:grpSpPr>
        <p:sp>
          <p:nvSpPr>
            <p:cNvPr id="4113" name="Line 18"/>
            <p:cNvSpPr>
              <a:spLocks noChangeShapeType="1"/>
            </p:cNvSpPr>
            <p:nvPr/>
          </p:nvSpPr>
          <p:spPr bwMode="gray">
            <a:xfrm>
              <a:off x="1441" y="3579"/>
              <a:ext cx="3023" cy="1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4" name="Rectangle 19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FF9933"/>
                </a:gs>
                <a:gs pos="100000">
                  <a:srgbClr val="764718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5" name="Text Box 20"/>
            <p:cNvSpPr txBox="1">
              <a:spLocks noChangeArrowheads="1"/>
            </p:cNvSpPr>
            <p:nvPr/>
          </p:nvSpPr>
          <p:spPr bwMode="gray">
            <a:xfrm>
              <a:off x="1789" y="3212"/>
              <a:ext cx="320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rgbClr val="000000"/>
                  </a:solidFill>
                  <a:latin typeface="Calibri" pitchFamily="34" charset="0"/>
                  <a:hlinkClick r:id="" action="ppaction://noaction"/>
                </a:rPr>
                <a:t>Использование ископаемого топлива</a:t>
              </a:r>
              <a:endParaRPr lang="en-US" sz="24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116" name="Text Box 21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alibri" pitchFamily="34" charset="0"/>
                </a:rPr>
                <a:t>3</a:t>
              </a:r>
            </a:p>
          </p:txBody>
        </p:sp>
      </p:grpSp>
      <p:grpSp>
        <p:nvGrpSpPr>
          <p:cNvPr id="4103" name="Group 22"/>
          <p:cNvGrpSpPr>
            <a:grpSpLocks/>
          </p:cNvGrpSpPr>
          <p:nvPr/>
        </p:nvGrpSpPr>
        <p:grpSpPr bwMode="auto">
          <a:xfrm>
            <a:off x="2541588" y="4997450"/>
            <a:ext cx="7180262" cy="555625"/>
            <a:chOff x="1248" y="3230"/>
            <a:chExt cx="4523" cy="350"/>
          </a:xfrm>
        </p:grpSpPr>
        <p:sp>
          <p:nvSpPr>
            <p:cNvPr id="4109" name="Line 23"/>
            <p:cNvSpPr>
              <a:spLocks noChangeShapeType="1"/>
            </p:cNvSpPr>
            <p:nvPr/>
          </p:nvSpPr>
          <p:spPr bwMode="gray">
            <a:xfrm>
              <a:off x="1440" y="35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10" name="Rectangle 24"/>
            <p:cNvSpPr>
              <a:spLocks noChangeArrowheads="1"/>
            </p:cNvSpPr>
            <p:nvPr/>
          </p:nvSpPr>
          <p:spPr bwMode="gray">
            <a:xfrm rot="3419336">
              <a:off x="1261" y="32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0099"/>
                </a:gs>
                <a:gs pos="100000">
                  <a:srgbClr val="470047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0099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11" name="Text Box 25"/>
            <p:cNvSpPr txBox="1">
              <a:spLocks noChangeArrowheads="1"/>
            </p:cNvSpPr>
            <p:nvPr/>
          </p:nvSpPr>
          <p:spPr bwMode="gray">
            <a:xfrm>
              <a:off x="1821" y="3250"/>
              <a:ext cx="3950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rgbClr val="000000"/>
                  </a:solidFill>
                  <a:latin typeface="Calibri" pitchFamily="34" charset="0"/>
                  <a:hlinkClick r:id="rId5" action="ppaction://hlinksldjump"/>
                </a:rPr>
                <a:t>Эффективность. Энергоэффективные приборы</a:t>
              </a:r>
              <a:endParaRPr lang="en-US" sz="24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112" name="Text Box 26"/>
            <p:cNvSpPr txBox="1">
              <a:spLocks noChangeArrowheads="1"/>
            </p:cNvSpPr>
            <p:nvPr/>
          </p:nvSpPr>
          <p:spPr bwMode="gray">
            <a:xfrm>
              <a:off x="1296" y="3244"/>
              <a:ext cx="223" cy="28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en-US" sz="2400" b="1">
                  <a:solidFill>
                    <a:srgbClr val="FFFFFF"/>
                  </a:solidFill>
                  <a:latin typeface="Calibri" pitchFamily="34" charset="0"/>
                </a:rPr>
                <a:t>5</a:t>
              </a:r>
            </a:p>
          </p:txBody>
        </p:sp>
      </p:grpSp>
      <p:grpSp>
        <p:nvGrpSpPr>
          <p:cNvPr id="4104" name="Group 7"/>
          <p:cNvGrpSpPr>
            <a:grpSpLocks/>
          </p:cNvGrpSpPr>
          <p:nvPr/>
        </p:nvGrpSpPr>
        <p:grpSpPr bwMode="auto">
          <a:xfrm>
            <a:off x="2546350" y="5905500"/>
            <a:ext cx="6351588" cy="555625"/>
            <a:chOff x="1248" y="2030"/>
            <a:chExt cx="4001" cy="350"/>
          </a:xfrm>
        </p:grpSpPr>
        <p:sp>
          <p:nvSpPr>
            <p:cNvPr id="4105" name="Line 8"/>
            <p:cNvSpPr>
              <a:spLocks noChangeShapeType="1"/>
            </p:cNvSpPr>
            <p:nvPr/>
          </p:nvSpPr>
          <p:spPr bwMode="gray">
            <a:xfrm>
              <a:off x="1440" y="2380"/>
              <a:ext cx="3024" cy="0"/>
            </a:xfrm>
            <a:prstGeom prst="line">
              <a:avLst/>
            </a:prstGeom>
            <a:noFill/>
            <a:ln w="25400">
              <a:solidFill>
                <a:srgbClr val="969696"/>
              </a:solidFill>
              <a:prstDash val="sysDot"/>
              <a:round/>
              <a:headEnd/>
              <a:tailEnd type="oval" w="med" len="med"/>
            </a:ln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4106" name="Rectangle 9"/>
            <p:cNvSpPr>
              <a:spLocks noChangeArrowheads="1"/>
            </p:cNvSpPr>
            <p:nvPr/>
          </p:nvSpPr>
          <p:spPr bwMode="gray">
            <a:xfrm rot="3419336">
              <a:off x="1261" y="2017"/>
              <a:ext cx="302" cy="328"/>
            </a:xfrm>
            <a:prstGeom prst="rect">
              <a:avLst/>
            </a:prstGeom>
            <a:gradFill rotWithShape="1">
              <a:gsLst>
                <a:gs pos="0">
                  <a:srgbClr val="99CC00"/>
                </a:gs>
                <a:gs pos="100000">
                  <a:srgbClr val="475E00"/>
                </a:gs>
              </a:gsLst>
              <a:lin ang="5400000" scaled="1"/>
            </a:gradFill>
            <a:ln w="9525">
              <a:miter lim="800000"/>
              <a:headEnd/>
              <a:tailEnd/>
            </a:ln>
            <a:scene3d>
              <a:camera prst="legacyPerspectiveFront">
                <a:rot lat="0" lon="1500000" rev="0"/>
              </a:camera>
              <a:lightRig rig="legacyFlat4" dir="b"/>
            </a:scene3d>
            <a:sp3d extrusionH="430200" prstMaterial="legacyMatte">
              <a:bevelT w="13500" h="13500" prst="angle"/>
              <a:bevelB w="13500" h="13500" prst="angle"/>
              <a:extrusionClr>
                <a:srgbClr val="99CC00"/>
              </a:extrusionClr>
            </a:sp3d>
          </p:spPr>
          <p:txBody>
            <a:bodyPr wrap="none" anchor="ctr">
              <a:flatTx/>
            </a:bodyPr>
            <a:lstStyle/>
            <a:p>
              <a:endParaRPr lang="ru-RU">
                <a:latin typeface="Calibri" pitchFamily="34" charset="0"/>
              </a:endParaRPr>
            </a:p>
          </p:txBody>
        </p:sp>
        <p:sp>
          <p:nvSpPr>
            <p:cNvPr id="4107" name="Text Box 10"/>
            <p:cNvSpPr txBox="1">
              <a:spLocks noChangeArrowheads="1"/>
            </p:cNvSpPr>
            <p:nvPr/>
          </p:nvSpPr>
          <p:spPr bwMode="gray">
            <a:xfrm>
              <a:off x="1778" y="2083"/>
              <a:ext cx="3471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>
                  <a:solidFill>
                    <a:srgbClr val="000000"/>
                  </a:solidFill>
                  <a:latin typeface="Calibri" pitchFamily="34" charset="0"/>
                  <a:hlinkClick r:id="rId5" action="ppaction://hlinksldjump"/>
                </a:rPr>
                <a:t>Методы снижения потребления энергии</a:t>
              </a:r>
              <a:endParaRPr lang="en-US" sz="2400">
                <a:solidFill>
                  <a:srgbClr val="000000"/>
                </a:solidFill>
                <a:latin typeface="Calibri" pitchFamily="34" charset="0"/>
              </a:endParaRPr>
            </a:p>
          </p:txBody>
        </p:sp>
        <p:sp>
          <p:nvSpPr>
            <p:cNvPr id="4108" name="Text Box 11"/>
            <p:cNvSpPr txBox="1">
              <a:spLocks noChangeArrowheads="1"/>
            </p:cNvSpPr>
            <p:nvPr/>
          </p:nvSpPr>
          <p:spPr bwMode="gray">
            <a:xfrm>
              <a:off x="1296" y="2044"/>
              <a:ext cx="214" cy="29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none">
              <a:spAutoFit/>
            </a:bodyPr>
            <a:lstStyle/>
            <a:p>
              <a:r>
                <a:rPr lang="ru-RU" sz="2400" b="1">
                  <a:solidFill>
                    <a:srgbClr val="FFFFFF"/>
                  </a:solidFill>
                  <a:latin typeface="Calibri" pitchFamily="34" charset="0"/>
                </a:rPr>
                <a:t>6</a:t>
              </a:r>
              <a:endParaRPr lang="en-US" sz="2400" b="1">
                <a:solidFill>
                  <a:srgbClr val="FFFFFF"/>
                </a:solidFill>
                <a:latin typeface="Calibri" pitchFamily="34" charset="0"/>
              </a:endParaRPr>
            </a:p>
          </p:txBody>
        </p:sp>
      </p:grp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Вред от ископаемых видов топлива</a:t>
            </a:r>
          </a:p>
        </p:txBody>
      </p:sp>
      <p:sp>
        <p:nvSpPr>
          <p:cNvPr id="22531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i="1" smtClean="0"/>
              <a:t>		1) </a:t>
            </a:r>
            <a:r>
              <a:rPr lang="ru-RU" i="1" u="sng" smtClean="0"/>
              <a:t>Ископаемое топливо ускоряет глобальное потепление</a:t>
            </a:r>
            <a:r>
              <a:rPr lang="ru-RU" i="1" smtClean="0"/>
              <a:t>:  </a:t>
            </a:r>
            <a:r>
              <a:rPr lang="ru-RU" smtClean="0"/>
              <a:t>побочными продуктами сгорания ископаемого топлива являются диоксид углерода (CO</a:t>
            </a:r>
            <a:r>
              <a:rPr lang="ru-RU" baseline="-25000" smtClean="0"/>
              <a:t>2</a:t>
            </a:r>
            <a:r>
              <a:rPr lang="ru-RU" smtClean="0"/>
              <a:t>), монооксид углерода (CO), диоксид азота (NO</a:t>
            </a:r>
            <a:r>
              <a:rPr lang="ru-RU" baseline="-25000" smtClean="0"/>
              <a:t>2</a:t>
            </a:r>
            <a:r>
              <a:rPr lang="ru-RU" smtClean="0"/>
              <a:t>), углеводороды и другие летучие органические соединения, например метан. Это все парниковые газы, которые поглощают солнечное тепло и тем самым нагревают поверхность земли вызывая так называемый парниковый эффект. CO</a:t>
            </a:r>
            <a:r>
              <a:rPr lang="ru-RU" baseline="-25000" smtClean="0"/>
              <a:t>2</a:t>
            </a:r>
            <a:r>
              <a:rPr lang="ru-RU" smtClean="0"/>
              <a:t>, безусловно, является самым серьезным парниковым газом, ответственным за беспрецедентный рост глобальной температуры.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	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79413" y="577850"/>
            <a:ext cx="10783887" cy="5789613"/>
          </a:xfrm>
        </p:spPr>
        <p:txBody>
          <a:bodyPr rtlCol="0">
            <a:normAutofit fontScale="92500"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		Последствия глобального потепления: 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Плавление ледников, раннее снеготаяние и сильные засухи вызовут более резкий дефицит воды и увеличат риск возникновения лесных пожаров.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Рост уровня моря приведет к прибрежным наводнениям.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Леса, фермы и города столкнутся с трудными новыми вредителями, сильными ливнями и усилением наводнений. Все эти факторы могут повредить или уничтожить сельское хозяйство и рыболовство.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Разрушение мест обитания, таких как коралловые рифы и альпийские луга, может привести к исчезновению многих видов растений и животных.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Вспышки аллергии, астмы и инфекционных заболеваний станут более распространенными из-за увеличения роста пыльцы, создающей амброзию, более высоких уровней загрязнения воздуха и распространения благоприятных условий для возбудителей и москитов.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Содержимое 2"/>
          <p:cNvSpPr>
            <a:spLocks noGrp="1"/>
          </p:cNvSpPr>
          <p:nvPr>
            <p:ph idx="1"/>
          </p:nvPr>
        </p:nvSpPr>
        <p:spPr>
          <a:xfrm>
            <a:off x="569913" y="388938"/>
            <a:ext cx="10783887" cy="5788025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		2) </a:t>
            </a:r>
            <a:r>
              <a:rPr lang="ru-RU" i="1" u="sng" smtClean="0"/>
              <a:t>Загрязнение воздуха</a:t>
            </a:r>
            <a:r>
              <a:rPr lang="ru-RU" i="1" smtClean="0"/>
              <a:t>: </a:t>
            </a:r>
            <a:r>
              <a:rPr lang="ru-RU" smtClean="0"/>
              <a:t>устойчивое загрязнение воздуха создают фотохимические смоги, образующиеся при взаимодействии солнечного света с оксидами азота и другими летучими органическими соединениями из выхлопных газов автомобилей, угольных электростанций и фабричных выбросов.</a:t>
            </a:r>
          </a:p>
          <a:p>
            <a:pPr eaLnBrk="1" hangingPunct="1">
              <a:buFont typeface="Arial" charset="0"/>
              <a:buNone/>
            </a:pPr>
            <a:endParaRPr lang="ru-RU" smtClean="0"/>
          </a:p>
          <a:p>
            <a:pPr eaLnBrk="1" hangingPunct="1">
              <a:buFont typeface="Arial" charset="0"/>
              <a:buNone/>
            </a:pPr>
            <a:r>
              <a:rPr lang="ru-RU" smtClean="0"/>
              <a:t>		3) </a:t>
            </a:r>
            <a:r>
              <a:rPr lang="ru-RU" i="1" u="sng" smtClean="0"/>
              <a:t>Кислотные дожди </a:t>
            </a:r>
            <a:r>
              <a:rPr lang="ru-RU" smtClean="0"/>
              <a:t>образуются, когда оксиды серы (SO</a:t>
            </a:r>
            <a:r>
              <a:rPr lang="ru-RU" baseline="-25000" smtClean="0"/>
              <a:t>2</a:t>
            </a:r>
            <a:r>
              <a:rPr lang="ru-RU" smtClean="0"/>
              <a:t>) и азота (NO</a:t>
            </a:r>
            <a:r>
              <a:rPr lang="ru-RU" baseline="-25000" smtClean="0"/>
              <a:t>2</a:t>
            </a:r>
            <a:r>
              <a:rPr lang="ru-RU" smtClean="0"/>
              <a:t>) от сжигания ископаемого топлива соединяются с водой (H</a:t>
            </a:r>
            <a:r>
              <a:rPr lang="ru-RU" baseline="-25000" smtClean="0"/>
              <a:t>2</a:t>
            </a:r>
            <a:r>
              <a:rPr lang="ru-RU" smtClean="0"/>
              <a:t>O), кислородом (O</a:t>
            </a:r>
            <a:r>
              <a:rPr lang="ru-RU" baseline="-25000" smtClean="0"/>
              <a:t>2</a:t>
            </a:r>
            <a:r>
              <a:rPr lang="ru-RU" smtClean="0"/>
              <a:t>) и другими химическими веществами в атмосфере, что приводит к дождю и другим формам осадков, которые имеют слабокислую природу. Кислотные дожди могут оказывать неблагоприятное воздействие на растения и животных, чувствительных к рН, как в водной среде, так и в среде дикой природы. 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Заголовок 1"/>
          <p:cNvSpPr>
            <a:spLocks noGrp="1"/>
          </p:cNvSpPr>
          <p:nvPr>
            <p:ph type="title"/>
          </p:nvPr>
        </p:nvSpPr>
        <p:spPr>
          <a:xfrm>
            <a:off x="258763" y="1133475"/>
            <a:ext cx="10515600" cy="1325563"/>
          </a:xfrm>
        </p:spPr>
        <p:txBody>
          <a:bodyPr/>
          <a:lstStyle/>
          <a:p>
            <a:pPr eaLnBrk="1" hangingPunct="1"/>
            <a:r>
              <a:rPr lang="ru-RU" sz="2800" smtClean="0"/>
              <a:t/>
            </a:r>
            <a:br>
              <a:rPr lang="ru-RU" sz="2800" smtClean="0"/>
            </a:br>
            <a:r>
              <a:rPr lang="ru-RU" sz="2800" smtClean="0"/>
              <a:t>	Насколько хорошо устройство переводит входную энергию в полезную выходную энергию, называется </a:t>
            </a:r>
            <a:r>
              <a:rPr lang="ru-RU" sz="2800" b="1" smtClean="0"/>
              <a:t>эффективность</a:t>
            </a:r>
            <a:r>
              <a:rPr lang="ru-RU" sz="2800" smtClean="0"/>
              <a:t>.</a:t>
            </a:r>
            <a:br>
              <a:rPr lang="ru-RU" sz="2800" smtClean="0"/>
            </a:br>
            <a:r>
              <a:rPr lang="ru-RU" sz="2800" smtClean="0"/>
              <a:t>	Есть много электроприборов, которые используются дома для передачи электроэнергии в другие полезные формы</a:t>
            </a: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73100" y="2914650"/>
          <a:ext cx="10284126" cy="3648645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3428042"/>
                <a:gridCol w="3428042"/>
                <a:gridCol w="3428042"/>
              </a:tblGrid>
              <a:tr h="230544"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Прибор</a:t>
                      </a:r>
                      <a:endParaRPr lang="ru-RU" sz="1400" b="1" dirty="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Полезная энергия</a:t>
                      </a:r>
                      <a:endParaRPr lang="ru-RU" sz="1400" b="1" dirty="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400" dirty="0"/>
                        <a:t>Потраченная впустую энергия</a:t>
                      </a:r>
                      <a:endParaRPr lang="ru-RU" sz="1400" b="1" dirty="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</a:tr>
              <a:tr h="796425">
                <a:tc>
                  <a:txBody>
                    <a:bodyPr/>
                    <a:lstStyle/>
                    <a:p>
                      <a:r>
                        <a:rPr lang="ru-RU" sz="1400"/>
                        <a:t>Электрический чайник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Энергия, которая нагревает воду.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Внутренняя (тепловая) энергия нагревает чайник. Инфракрасное излучение потеряно для окружающей среды.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</a:tr>
              <a:tr h="985051">
                <a:tc>
                  <a:txBody>
                    <a:bodyPr/>
                    <a:lstStyle/>
                    <a:p>
                      <a:r>
                        <a:rPr lang="ru-RU" sz="1400" dirty="0"/>
                        <a:t>Фен</a:t>
                      </a:r>
                      <a:endParaRPr lang="ru-RU" sz="1400" dirty="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Внутренняя (тепловая) энергия нагревает воздух. Кинетическая энергия вентилятора, обдувающего воздух.</a:t>
                      </a:r>
                      <a:endParaRPr lang="ru-RU" sz="1400" dirty="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Звуковое излучение. Внутренняя (тепловая) энергия нагрева фена. Инфракрасное излучение потеряно для окружающей среды.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</a:tr>
              <a:tr h="607798">
                <a:tc>
                  <a:txBody>
                    <a:bodyPr/>
                    <a:lstStyle/>
                    <a:p>
                      <a:r>
                        <a:rPr lang="ru-RU" sz="1400"/>
                        <a:t>Лампочка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Световое излучение, испускаемое горячей нитью накала.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Инфракрасное излучение потеряно для окружающей среды.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</a:tr>
              <a:tr h="985051">
                <a:tc>
                  <a:txBody>
                    <a:bodyPr/>
                    <a:lstStyle/>
                    <a:p>
                      <a:r>
                        <a:rPr lang="ru-RU" sz="1400"/>
                        <a:t>Телевизор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/>
                        <a:t>Световое излучение, позволяющее увидеть изображение. Звуковое излучение, позволяющее слышать звук.</a:t>
                      </a:r>
                      <a:endParaRPr lang="ru-RU" sz="140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  <a:tc>
                  <a:txBody>
                    <a:bodyPr/>
                    <a:lstStyle/>
                    <a:p>
                      <a:r>
                        <a:rPr lang="ru-RU" sz="1400" dirty="0"/>
                        <a:t>Внутренняя (тепловая) энергия нагревает телевизор. Инфракрасное излучение потеряно для окружающей среды.</a:t>
                      </a:r>
                      <a:endParaRPr lang="ru-RU" sz="1400" dirty="0">
                        <a:solidFill>
                          <a:srgbClr val="231F20"/>
                        </a:solidFill>
                      </a:endParaRPr>
                    </a:p>
                  </a:txBody>
                  <a:tcPr marL="30480" marR="30480" marT="30480" marB="30480" anchor="ctr"/>
                </a:tc>
              </a:tr>
            </a:tbl>
          </a:graphicData>
        </a:graphic>
      </p:graphicFrame>
      <p:sp>
        <p:nvSpPr>
          <p:cNvPr id="5" name="Заголовок 1"/>
          <p:cNvSpPr txBox="1">
            <a:spLocks/>
          </p:cNvSpPr>
          <p:nvPr/>
        </p:nvSpPr>
        <p:spPr>
          <a:xfrm>
            <a:off x="752475" y="0"/>
            <a:ext cx="10515600" cy="13255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lnSpc>
                <a:spcPct val="90000"/>
              </a:lnSpc>
              <a:spcAft>
                <a:spcPts val="0"/>
              </a:spcAft>
              <a:defRPr/>
            </a:pPr>
            <a:r>
              <a:rPr lang="ru-RU" sz="4400">
                <a:latin typeface="+mj-lt"/>
                <a:ea typeface="+mj-ea"/>
                <a:cs typeface="+mj-cs"/>
              </a:rPr>
              <a:t>Эффективность</a:t>
            </a:r>
            <a:endParaRPr lang="ru-RU" sz="4400" dirty="0"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-138113" y="215900"/>
            <a:ext cx="6538913" cy="6375400"/>
          </a:xfrm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		Класс энергоэффективности – это показатель эффективности расхода электроэнергии прибором за единицу времени (цикл или час), который обозначается буквами от А до G. Приборы с особо низким энергопотреблением могут маркироваться А+, А++ и А+++.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		Для каждого устройства существует свой расчет энергопотребления, поэтому было бы неправильно сравнивать энергоэффективность разных по принципу действия приборов, например, холодильника и стиральной машины. </a:t>
            </a:r>
          </a:p>
        </p:txBody>
      </p:sp>
      <p:pic>
        <p:nvPicPr>
          <p:cNvPr id="26627" name="Рисунок 4" descr="image1(434)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62713" y="1225550"/>
            <a:ext cx="5251450" cy="5468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Заголовок 1"/>
          <p:cNvSpPr>
            <a:spLocks noGrp="1"/>
          </p:cNvSpPr>
          <p:nvPr>
            <p:ph type="title"/>
          </p:nvPr>
        </p:nvSpPr>
        <p:spPr>
          <a:xfrm>
            <a:off x="250825" y="458788"/>
            <a:ext cx="10721975" cy="1325562"/>
          </a:xfrm>
        </p:spPr>
        <p:txBody>
          <a:bodyPr/>
          <a:lstStyle/>
          <a:p>
            <a:pPr eaLnBrk="1" hangingPunct="1"/>
            <a:r>
              <a:rPr lang="ru-RU" sz="4000" smtClean="0"/>
              <a:t>Методы снижения потребления энергии: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sp>
        <p:nvSpPr>
          <p:cNvPr id="27651" name="Содержимое 2"/>
          <p:cNvSpPr>
            <a:spLocks noGrp="1"/>
          </p:cNvSpPr>
          <p:nvPr>
            <p:ph idx="1"/>
          </p:nvPr>
        </p:nvSpPr>
        <p:spPr>
          <a:xfrm>
            <a:off x="285750" y="1833563"/>
            <a:ext cx="6977063" cy="5024437"/>
          </a:xfrm>
        </p:spPr>
        <p:txBody>
          <a:bodyPr/>
          <a:lstStyle/>
          <a:p>
            <a:pPr marL="514350" indent="-514350" eaLnBrk="1" hangingPunct="1">
              <a:buFont typeface="Calibri Light" pitchFamily="34" charset="0"/>
              <a:buAutoNum type="arabicPeriod"/>
            </a:pPr>
            <a:r>
              <a:rPr lang="ru-RU" sz="2400" smtClean="0"/>
              <a:t>Выключать все освещение и электронику, когда они не используются. </a:t>
            </a:r>
          </a:p>
          <a:p>
            <a:pPr marL="514350" indent="-514350" eaLnBrk="1" hangingPunct="1">
              <a:buFont typeface="Calibri Light" pitchFamily="34" charset="0"/>
              <a:buAutoNum type="arabicPeriod"/>
            </a:pPr>
            <a:r>
              <a:rPr lang="ru-RU" sz="2400" smtClean="0"/>
              <a:t>Переключить лампы накаливания на светодиодные.</a:t>
            </a:r>
          </a:p>
          <a:p>
            <a:pPr marL="514350" indent="-514350" eaLnBrk="1" hangingPunct="1">
              <a:buFont typeface="Calibri Light" pitchFamily="34" charset="0"/>
              <a:buAutoNum type="arabicPeriod"/>
            </a:pPr>
            <a:r>
              <a:rPr lang="ru-RU" sz="2400" smtClean="0"/>
              <a:t>Использовать удлинитель для нескольких устройств.</a:t>
            </a:r>
          </a:p>
          <a:p>
            <a:pPr marL="514350" indent="-514350" eaLnBrk="1" hangingPunct="1">
              <a:buFont typeface="Calibri Light" pitchFamily="34" charset="0"/>
              <a:buAutoNum type="arabicPeriod"/>
            </a:pPr>
            <a:r>
              <a:rPr lang="ru-RU" sz="2400" smtClean="0"/>
              <a:t>Выбирать энергоэффективные приборы.</a:t>
            </a:r>
          </a:p>
          <a:p>
            <a:pPr marL="514350" indent="-514350" eaLnBrk="1" hangingPunct="1">
              <a:buFont typeface="Calibri Light" pitchFamily="34" charset="0"/>
              <a:buAutoNum type="arabicPeriod"/>
            </a:pPr>
            <a:r>
              <a:rPr lang="ru-RU" sz="2400" smtClean="0"/>
              <a:t>Уменьшить потребление воды.</a:t>
            </a:r>
          </a:p>
          <a:p>
            <a:pPr marL="514350" indent="-514350" eaLnBrk="1" hangingPunct="1">
              <a:buFont typeface="Calibri Light" pitchFamily="34" charset="0"/>
              <a:buAutoNum type="arabicPeriod"/>
            </a:pPr>
            <a:r>
              <a:rPr lang="ru-RU" sz="2400" smtClean="0"/>
              <a:t>Улучшить изоляцию дома.</a:t>
            </a:r>
          </a:p>
          <a:p>
            <a:pPr marL="514350" indent="-514350" eaLnBrk="1" hangingPunct="1">
              <a:buFont typeface="Calibri Light" pitchFamily="34" charset="0"/>
              <a:buAutoNum type="arabicPeriod"/>
            </a:pPr>
            <a:endParaRPr lang="ru-RU" smtClean="0"/>
          </a:p>
        </p:txBody>
      </p:sp>
      <p:pic>
        <p:nvPicPr>
          <p:cNvPr id="27652" name="Рисунок 3" descr="Energy-Conservation-Techniques.pn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694488" y="2820988"/>
            <a:ext cx="5203825" cy="3887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3188" y="879475"/>
            <a:ext cx="10344150" cy="5737225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1" i="1" dirty="0" smtClean="0"/>
              <a:t>		Подводя итоги, можно сказать, что все мероприятия, направленные на энергосбережение поспособствуют следующему: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сокращению расходов за электрическую энергию;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экономическому расходу природных ресурсов (газа, нефти и угля);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уменьшению вредных выбросов в атмосферу;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снижению вреда нашему здоровью.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		Использование современных </a:t>
            </a:r>
            <a:r>
              <a:rPr lang="ru-RU" dirty="0" err="1" smtClean="0"/>
              <a:t>энергоэффективных</a:t>
            </a:r>
            <a:r>
              <a:rPr lang="ru-RU" dirty="0" smtClean="0"/>
              <a:t> машин, оборудования, бытовых устройств, нестандартных источников энергии, новые виды топлива, активные энергосберегающие мероприятия и многое другое – всё это поможет заменить энергоресурсы, добыча и переработка которых очень сильно вредят окружающей среде и каждому из нас.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Откуда берется электричество?</a:t>
            </a:r>
            <a:br>
              <a:rPr lang="ru-RU" smtClean="0"/>
            </a:br>
            <a:endParaRPr lang="ru-RU" smtClean="0"/>
          </a:p>
        </p:txBody>
      </p:sp>
      <p:sp>
        <p:nvSpPr>
          <p:cNvPr id="5123" name="Содержимое 2"/>
          <p:cNvSpPr>
            <a:spLocks noGrp="1"/>
          </p:cNvSpPr>
          <p:nvPr>
            <p:ph idx="1"/>
          </p:nvPr>
        </p:nvSpPr>
        <p:spPr>
          <a:xfrm>
            <a:off x="665163" y="1152525"/>
            <a:ext cx="10515600" cy="4351338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mtClean="0"/>
              <a:t>		</a:t>
            </a:r>
            <a:r>
              <a:rPr lang="ru-RU" sz="2400" smtClean="0"/>
              <a:t>Путь электричества к вашей розетке очень долгий, но происходит с поразительной скоростью. Это не волшебство и  не научная фантастика. Это пошаговый процесс:</a:t>
            </a:r>
            <a:endParaRPr lang="ru-RU" smtClean="0"/>
          </a:p>
        </p:txBody>
      </p:sp>
      <p:graphicFrame>
        <p:nvGraphicFramePr>
          <p:cNvPr id="5" name="Схема 4"/>
          <p:cNvGraphicFramePr/>
          <p:nvPr/>
        </p:nvGraphicFramePr>
        <p:xfrm>
          <a:off x="1402272" y="2470830"/>
          <a:ext cx="9285856" cy="43871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Как производится электричество?</a:t>
            </a:r>
            <a:br>
              <a:rPr lang="ru-RU" smtClean="0"/>
            </a:br>
            <a:endParaRPr lang="ru-RU" smtClean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95313" y="1406525"/>
            <a:ext cx="5402262" cy="4783138"/>
          </a:xfrm>
        </p:spPr>
        <p:txBody>
          <a:bodyPr rtlCol="0">
            <a:normAutofit fontScale="85000" lnSpcReduction="10000"/>
          </a:bodyPr>
          <a:lstStyle/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Большие машины, называемые </a:t>
            </a:r>
            <a:r>
              <a:rPr lang="ru-RU" i="1" dirty="0" smtClean="0"/>
              <a:t>турбинами</a:t>
            </a:r>
            <a:r>
              <a:rPr lang="ru-RU" dirty="0" smtClean="0"/>
              <a:t>, вращаются очень быстро - для этого требуется много энергии, например тепла, ветра или движущейся воды.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Вращающиеся турбины заставляют большие магниты вращаться внутри катушек из медной проволоки - это и есть </a:t>
            </a:r>
            <a:r>
              <a:rPr lang="ru-RU" i="1" dirty="0" smtClean="0"/>
              <a:t>генераторы</a:t>
            </a:r>
            <a:r>
              <a:rPr lang="ru-RU" dirty="0" smtClean="0"/>
              <a:t>.</a:t>
            </a:r>
          </a:p>
          <a:p>
            <a:pPr marL="514350" indent="-514350" eaLnBrk="1" fontAlgn="auto" hangingPunct="1">
              <a:spcAft>
                <a:spcPts val="0"/>
              </a:spcAft>
              <a:buFont typeface="+mj-lt"/>
              <a:buAutoNum type="arabicPeriod"/>
              <a:defRPr/>
            </a:pPr>
            <a:r>
              <a:rPr lang="ru-RU" dirty="0" smtClean="0"/>
              <a:t>Движущиеся магниты внутри проволочной катушки заставляют электроны (заряженные частицы) перемещаться внутри проволоки - это </a:t>
            </a:r>
            <a:r>
              <a:rPr lang="ru-RU" i="1" dirty="0" smtClean="0"/>
              <a:t>электричество</a:t>
            </a:r>
            <a:r>
              <a:rPr lang="ru-RU" dirty="0" smtClean="0"/>
              <a:t>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345238" y="5727700"/>
            <a:ext cx="5183187" cy="823913"/>
          </a:xfrm>
        </p:spPr>
        <p:txBody>
          <a:bodyPr rtlCol="0">
            <a:normAutofit fontScale="85000" lnSpcReduction="10000"/>
          </a:bodyPr>
          <a:lstStyle/>
          <a:p>
            <a:pPr algn="ctr"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b="0" i="1" dirty="0" smtClean="0"/>
              <a:t>Турбинные генераторы вращаются, приводя в движение гигантские магниты в медных катушках для создания энергии.</a:t>
            </a:r>
            <a:endParaRPr lang="ru-RU" i="1" dirty="0"/>
          </a:p>
        </p:txBody>
      </p:sp>
      <p:pic>
        <p:nvPicPr>
          <p:cNvPr id="6149" name="Содержимое 6" descr="energy-turbine-generator-diagram_800_resize_q95.jpg"/>
          <p:cNvPicPr>
            <a:picLocks noGrp="1" noChangeAspect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916613" y="1460500"/>
            <a:ext cx="5743575" cy="4129088"/>
          </a:xfrm>
        </p:spPr>
      </p:pic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Есть ли разные типы генераторов?</a:t>
            </a:r>
            <a:br>
              <a:rPr lang="ru-RU" smtClean="0"/>
            </a:br>
            <a:endParaRPr lang="ru-RU" smtClean="0"/>
          </a:p>
        </p:txBody>
      </p:sp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708025" y="1682750"/>
            <a:ext cx="10134600" cy="4597400"/>
          </a:xfrm>
        </p:spPr>
        <p:txBody>
          <a:bodyPr rtlCol="0">
            <a:normAutofit fontScale="77500" lnSpcReduction="20000"/>
          </a:bodyPr>
          <a:lstStyle/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		Да, для производства электроэнергии используется много разных типов генераторов.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		Они включают: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Паровые турбогенераторы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Газотурбинные генераторы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Генераторы дизельные двигатели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Системы альтернативной энергетики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r>
              <a:rPr lang="ru-RU" dirty="0" smtClean="0"/>
              <a:t>Атомная электростанция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		Хотя они могут быть разными, все эти генераторы работают по одному принципу:</a:t>
            </a:r>
            <a:br>
              <a:rPr lang="ru-RU" dirty="0" smtClean="0"/>
            </a:br>
            <a:r>
              <a:rPr lang="ru-RU" b="1" dirty="0" smtClean="0"/>
              <a:t>магниты + медная проволока + вращательное движение = электрический ток.</a:t>
            </a: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None/>
              <a:defRPr/>
            </a:pPr>
            <a:r>
              <a:rPr lang="ru-RU" dirty="0" smtClean="0"/>
              <a:t>Произведенная электроэнергия одинакова, независимо от источника.</a:t>
            </a:r>
          </a:p>
          <a:p>
            <a:pPr eaLnBrk="1" fontAlgn="auto" hangingPunct="1">
              <a:spcAft>
                <a:spcPts val="0"/>
              </a:spcAft>
              <a:buFont typeface="Arial" panose="020B0604020202020204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Как электричество попадает в наши дома?</a:t>
            </a:r>
            <a:br>
              <a:rPr lang="ru-RU" smtClean="0"/>
            </a:br>
            <a:endParaRPr lang="ru-RU" smtClean="0"/>
          </a:p>
        </p:txBody>
      </p:sp>
      <p:sp>
        <p:nvSpPr>
          <p:cNvPr id="8195" name="Содержимое 2"/>
          <p:cNvSpPr>
            <a:spLocks noGrp="1"/>
          </p:cNvSpPr>
          <p:nvPr>
            <p:ph idx="1"/>
          </p:nvPr>
        </p:nvSpPr>
        <p:spPr>
          <a:xfrm>
            <a:off x="-119063" y="1144588"/>
            <a:ext cx="5467351" cy="5437187"/>
          </a:xfrm>
        </p:spPr>
        <p:txBody>
          <a:bodyPr anchor="ctr"/>
          <a:lstStyle/>
          <a:p>
            <a:pPr algn="just" eaLnBrk="1" hangingPunct="1">
              <a:lnSpc>
                <a:spcPct val="100000"/>
              </a:lnSpc>
              <a:buFont typeface="Arial" charset="0"/>
              <a:buNone/>
            </a:pPr>
            <a:r>
              <a:rPr lang="ru-RU" sz="2400" smtClean="0"/>
              <a:t>              	Передача электроэнергии осу-ществляется посредством электрических сетей, в состав которых входят преобразователи, линии электропередачи и распределительные устройства. </a:t>
            </a:r>
          </a:p>
          <a:p>
            <a:pPr algn="just" eaLnBrk="1" hangingPunct="1">
              <a:lnSpc>
                <a:spcPct val="100000"/>
              </a:lnSpc>
              <a:buFont typeface="Arial" charset="0"/>
              <a:buNone/>
            </a:pPr>
            <a:r>
              <a:rPr lang="ru-RU" sz="2400" smtClean="0"/>
              <a:t>		От подстанций по распределительным линиям к домам и предприятиям передается меньшее количество электроэнергии. </a:t>
            </a:r>
            <a:r>
              <a:rPr lang="ru-RU" smtClean="0"/>
              <a:t/>
            </a:r>
            <a:br>
              <a:rPr lang="ru-RU" smtClean="0"/>
            </a:br>
            <a:endParaRPr lang="ru-RU" smtClean="0"/>
          </a:p>
        </p:txBody>
      </p:sp>
      <p:pic>
        <p:nvPicPr>
          <p:cNvPr id="8196" name="Picture 2" descr="https://zab.ru/image/800x600/news_nacep.ru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40463" y="2019300"/>
            <a:ext cx="5210175" cy="3906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197" name="Прямоугольник 4"/>
          <p:cNvSpPr>
            <a:spLocks noChangeArrowheads="1"/>
          </p:cNvSpPr>
          <p:nvPr/>
        </p:nvSpPr>
        <p:spPr bwMode="auto">
          <a:xfrm>
            <a:off x="5903913" y="6013450"/>
            <a:ext cx="609600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i="1">
                <a:latin typeface="Calibri" pitchFamily="34" charset="0"/>
              </a:rPr>
              <a:t>Электроэнергия поступает к пользователям по линиям электропередачи и подстанциям.</a:t>
            </a:r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Содержимое 4"/>
          <p:cNvSpPr>
            <a:spLocks noGrp="1"/>
          </p:cNvSpPr>
          <p:nvPr>
            <p:ph idx="1"/>
          </p:nvPr>
        </p:nvSpPr>
        <p:spPr>
          <a:xfrm>
            <a:off x="692150" y="1454150"/>
            <a:ext cx="10515600" cy="4351338"/>
          </a:xfrm>
        </p:spPr>
        <p:txBody>
          <a:bodyPr/>
          <a:lstStyle/>
          <a:p>
            <a:pPr algn="just" eaLnBrk="1" hangingPunct="1">
              <a:buFont typeface="Arial" charset="0"/>
              <a:buNone/>
            </a:pPr>
            <a:r>
              <a:rPr lang="ru-RU" sz="3200" smtClean="0"/>
              <a:t>		Развитие технологии и техники шагнули далеко вперед, что дало возможность создать новые источники генерации электрической энергии.  </a:t>
            </a:r>
          </a:p>
          <a:p>
            <a:pPr algn="just" eaLnBrk="1" hangingPunct="1">
              <a:buFont typeface="Arial" charset="0"/>
              <a:buNone/>
            </a:pPr>
            <a:r>
              <a:rPr lang="ru-RU" sz="3200" smtClean="0"/>
              <a:t>		Среди основных видов генерации электроэнергии специалисты выделяют следующие: тепловую, ядерную, гидроэнергетику и альтернативные виды электроэнергетики.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Заголовок 1"/>
          <p:cNvSpPr>
            <a:spLocks noGrp="1"/>
          </p:cNvSpPr>
          <p:nvPr>
            <p:ph type="title"/>
          </p:nvPr>
        </p:nvSpPr>
        <p:spPr>
          <a:xfrm>
            <a:off x="2720975" y="0"/>
            <a:ext cx="10515600" cy="1325563"/>
          </a:xfrm>
        </p:spPr>
        <p:txBody>
          <a:bodyPr/>
          <a:lstStyle/>
          <a:p>
            <a:pPr eaLnBrk="1" hangingPunct="1"/>
            <a:r>
              <a:rPr lang="ru-RU" smtClean="0"/>
              <a:t>Тепловые электростанции </a:t>
            </a:r>
          </a:p>
        </p:txBody>
      </p:sp>
      <p:pic>
        <p:nvPicPr>
          <p:cNvPr id="10243" name="Содержимое 3" descr="ТЭС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290763" y="1243013"/>
            <a:ext cx="7142162" cy="3862387"/>
          </a:xfrm>
        </p:spPr>
      </p:pic>
      <p:sp>
        <p:nvSpPr>
          <p:cNvPr id="10244" name="Прямоугольник 4"/>
          <p:cNvSpPr>
            <a:spLocks noChangeArrowheads="1"/>
          </p:cNvSpPr>
          <p:nvPr/>
        </p:nvSpPr>
        <p:spPr bwMode="auto">
          <a:xfrm>
            <a:off x="695325" y="5246688"/>
            <a:ext cx="10818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ru-RU" sz="2000">
                <a:latin typeface="Calibri" pitchFamily="34" charset="0"/>
              </a:rPr>
              <a:t>На сегодняшний день наибольшее распространение получили именно тепловые электростанции. На таких объектах сжигается органическое топливо, которое выделяет тепловую энергию. Задача ТЭС - использовать эту энергию, чтобы получить электрическую.</a:t>
            </a:r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5138" y="503238"/>
            <a:ext cx="9678987" cy="825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4000" dirty="0" smtClean="0"/>
              <a:t>Преимущества и недостатки тепловых электростанций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1267" name="Текст 2"/>
          <p:cNvSpPr>
            <a:spLocks noGrp="1"/>
          </p:cNvSpPr>
          <p:nvPr>
            <p:ph type="body" idx="1"/>
          </p:nvPr>
        </p:nvSpPr>
        <p:spPr>
          <a:xfrm>
            <a:off x="892175" y="1008063"/>
            <a:ext cx="5157788" cy="823912"/>
          </a:xfrm>
        </p:spPr>
        <p:txBody>
          <a:bodyPr/>
          <a:lstStyle/>
          <a:p>
            <a:pPr algn="ctr" eaLnBrk="1" hangingPunct="1"/>
            <a:r>
              <a:rPr lang="ru-RU" sz="2800" smtClean="0"/>
              <a:t>Преимущества</a:t>
            </a:r>
          </a:p>
        </p:txBody>
      </p:sp>
      <p:sp>
        <p:nvSpPr>
          <p:cNvPr id="11268" name="Содержимое 3"/>
          <p:cNvSpPr>
            <a:spLocks noGrp="1"/>
          </p:cNvSpPr>
          <p:nvPr>
            <p:ph sz="half" idx="2"/>
          </p:nvPr>
        </p:nvSpPr>
        <p:spPr>
          <a:xfrm>
            <a:off x="779463" y="1814513"/>
            <a:ext cx="5157787" cy="3684587"/>
          </a:xfrm>
        </p:spPr>
        <p:txBody>
          <a:bodyPr/>
          <a:lstStyle/>
          <a:p>
            <a:pPr eaLnBrk="1" hangingPunct="1"/>
            <a:r>
              <a:rPr lang="ru-RU" sz="2000" smtClean="0"/>
              <a:t> Используемое топливо достаточно дешево.</a:t>
            </a:r>
          </a:p>
          <a:p>
            <a:pPr eaLnBrk="1" hangingPunct="1"/>
            <a:r>
              <a:rPr lang="ru-RU" sz="2000" smtClean="0"/>
              <a:t> Требуют меньших капиталовложений по сравнению с другими электростанциями.</a:t>
            </a:r>
          </a:p>
          <a:p>
            <a:pPr eaLnBrk="1" hangingPunct="1"/>
            <a:r>
              <a:rPr lang="ru-RU" sz="2000" smtClean="0"/>
              <a:t>Простое обслуживание.</a:t>
            </a:r>
          </a:p>
          <a:p>
            <a:pPr eaLnBrk="1" hangingPunct="1"/>
            <a:r>
              <a:rPr lang="ru-RU" sz="2000" smtClean="0"/>
              <a:t>Требуется меньше земельного участка.</a:t>
            </a:r>
          </a:p>
          <a:p>
            <a:pPr eaLnBrk="1" hangingPunct="1"/>
            <a:r>
              <a:rPr lang="ru-RU" sz="2000" smtClean="0"/>
              <a:t>Могут быть построены в любом месте независимо от наличия топлива:</a:t>
            </a:r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	- она может быть установлена вблизи центра нагрузки, что минимизирует потери при передаче.</a:t>
            </a:r>
          </a:p>
          <a:p>
            <a:pPr eaLnBrk="1" hangingPunct="1">
              <a:buFont typeface="Arial" charset="0"/>
              <a:buNone/>
            </a:pPr>
            <a:r>
              <a:rPr lang="ru-RU" sz="2000" smtClean="0"/>
              <a:t>	- она может быть установлена вблизи угольных шахт, что может свести к минимуму транспортные расходы на топливо.</a:t>
            </a:r>
          </a:p>
        </p:txBody>
      </p:sp>
      <p:sp>
        <p:nvSpPr>
          <p:cNvPr id="11269" name="Текст 4"/>
          <p:cNvSpPr>
            <a:spLocks noGrp="1"/>
          </p:cNvSpPr>
          <p:nvPr>
            <p:ph type="body" sz="quarter" idx="3"/>
          </p:nvPr>
        </p:nvSpPr>
        <p:spPr>
          <a:xfrm>
            <a:off x="6137275" y="982663"/>
            <a:ext cx="5183188" cy="823912"/>
          </a:xfrm>
        </p:spPr>
        <p:txBody>
          <a:bodyPr/>
          <a:lstStyle/>
          <a:p>
            <a:pPr algn="ctr" eaLnBrk="1" hangingPunct="1"/>
            <a:r>
              <a:rPr lang="ru-RU" sz="2800" smtClean="0"/>
              <a:t>Недостатки</a:t>
            </a:r>
          </a:p>
        </p:txBody>
      </p:sp>
      <p:sp>
        <p:nvSpPr>
          <p:cNvPr id="11270" name="Содержимое 5"/>
          <p:cNvSpPr>
            <a:spLocks noGrp="1"/>
          </p:cNvSpPr>
          <p:nvPr>
            <p:ph sz="quarter" idx="4"/>
          </p:nvPr>
        </p:nvSpPr>
        <p:spPr>
          <a:xfrm>
            <a:off x="6249988" y="1884363"/>
            <a:ext cx="5584825" cy="4827587"/>
          </a:xfrm>
        </p:spPr>
        <p:txBody>
          <a:bodyPr/>
          <a:lstStyle/>
          <a:p>
            <a:pPr eaLnBrk="1" hangingPunct="1"/>
            <a:r>
              <a:rPr lang="ru-RU" sz="2000" smtClean="0"/>
              <a:t>Низкая эффективность около 35-45 процентов.</a:t>
            </a:r>
          </a:p>
          <a:p>
            <a:pPr eaLnBrk="1" hangingPunct="1"/>
            <a:r>
              <a:rPr lang="ru-RU" sz="2000" smtClean="0"/>
              <a:t>Она непрерывно вырабатывает дым, который способствует увеличению загрязнения воздуха.</a:t>
            </a:r>
          </a:p>
          <a:p>
            <a:pPr eaLnBrk="1" hangingPunct="1"/>
            <a:r>
              <a:rPr lang="ru-RU" sz="2000" smtClean="0"/>
              <a:t>Она использует расходуемое топливо.</a:t>
            </a:r>
          </a:p>
          <a:p>
            <a:pPr eaLnBrk="1" hangingPunct="1"/>
            <a:r>
              <a:rPr lang="ru-RU" sz="2000" smtClean="0"/>
              <a:t>Эксплуатационные расходы высоки по сравнению с гидро- и атомной электростанцией.</a:t>
            </a:r>
          </a:p>
          <a:p>
            <a:pPr eaLnBrk="1" hangingPunct="1"/>
            <a:r>
              <a:rPr lang="ru-RU" sz="2000" smtClean="0"/>
              <a:t>Создает большое количество золы в час.</a:t>
            </a:r>
          </a:p>
          <a:p>
            <a:pPr eaLnBrk="1" hangingPunct="1"/>
            <a:r>
              <a:rPr lang="ru-RU" sz="2000" smtClean="0"/>
              <a:t>Иногда нагретая вода непосредственно попадает в водоем, что может нанести вред жизненному циклу воды.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ransition spd="med">
    <p:wipe dir="d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317</TotalTime>
  <Words>721</Words>
  <Application>Microsoft Office PowerPoint</Application>
  <PresentationFormat>Произвольный</PresentationFormat>
  <Paragraphs>170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0" baseType="lpstr">
      <vt:lpstr>Arial</vt:lpstr>
      <vt:lpstr>Calibri Light</vt:lpstr>
      <vt:lpstr>Calibri</vt:lpstr>
      <vt:lpstr>Тема Office</vt:lpstr>
      <vt:lpstr>НЕОБХОДИМОСТЬ СНИЖЕНИЯ НАШЕГО ЭНЕРГОПОТРЕБЛЕНИЯ</vt:lpstr>
      <vt:lpstr>Содержание</vt:lpstr>
      <vt:lpstr>Откуда берется электричество? </vt:lpstr>
      <vt:lpstr>Как производится электричество? </vt:lpstr>
      <vt:lpstr>Есть ли разные типы генераторов? </vt:lpstr>
      <vt:lpstr>Как электричество попадает в наши дома? </vt:lpstr>
      <vt:lpstr>Слайд 7</vt:lpstr>
      <vt:lpstr>Тепловые электростанции </vt:lpstr>
      <vt:lpstr>Преимущества и недостатки тепловых электростанций </vt:lpstr>
      <vt:lpstr>Атомные электростанции</vt:lpstr>
      <vt:lpstr>Преимущества и недостатки атомных электростанций</vt:lpstr>
      <vt:lpstr>Гидроэлектростанции</vt:lpstr>
      <vt:lpstr>Преимущества и недостатки  гидроэлектростанций</vt:lpstr>
      <vt:lpstr>Ветряные электростанции</vt:lpstr>
      <vt:lpstr>Преимущества и недостатки  ветряных электростанций</vt:lpstr>
      <vt:lpstr>Солнечные электростанции</vt:lpstr>
      <vt:lpstr>Преимущества и недостатки  солнечных электростанций</vt:lpstr>
      <vt:lpstr>Ископаемые виды топлива вредны, но жизненно важны </vt:lpstr>
      <vt:lpstr>Почему ископаемое топливо невозобновляемо? </vt:lpstr>
      <vt:lpstr>Вред от ископаемых видов топлива</vt:lpstr>
      <vt:lpstr>Слайд 21</vt:lpstr>
      <vt:lpstr>Слайд 22</vt:lpstr>
      <vt:lpstr>  Насколько хорошо устройство переводит входную энергию в полезную выходную энергию, называется эффективность.  Есть много электроприборов, которые используются дома для передачи электроэнергии в другие полезные формы</vt:lpstr>
      <vt:lpstr>Слайд 24</vt:lpstr>
      <vt:lpstr>Методы снижения потребления энергии: </vt:lpstr>
      <vt:lpstr>Слайд 26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Нехаев Алексей</cp:lastModifiedBy>
  <cp:revision>15</cp:revision>
  <dcterms:created xsi:type="dcterms:W3CDTF">2020-10-04T10:29:41Z</dcterms:created>
  <dcterms:modified xsi:type="dcterms:W3CDTF">2022-11-02T12:58:34Z</dcterms:modified>
</cp:coreProperties>
</file>