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5" r:id="rId2"/>
    <p:sldId id="266" r:id="rId3"/>
    <p:sldId id="267" r:id="rId4"/>
    <p:sldId id="268" r:id="rId5"/>
    <p:sldId id="270" r:id="rId6"/>
    <p:sldId id="271" r:id="rId7"/>
    <p:sldId id="272" r:id="rId8"/>
    <p:sldId id="279" r:id="rId9"/>
    <p:sldId id="273" r:id="rId10"/>
    <p:sldId id="274" r:id="rId11"/>
    <p:sldId id="269" r:id="rId12"/>
    <p:sldId id="275" r:id="rId13"/>
    <p:sldId id="276" r:id="rId14"/>
    <p:sldId id="277" r:id="rId15"/>
    <p:sldId id="280" r:id="rId16"/>
    <p:sldId id="288" r:id="rId17"/>
    <p:sldId id="282" r:id="rId18"/>
    <p:sldId id="289" r:id="rId19"/>
    <p:sldId id="281" r:id="rId20"/>
    <p:sldId id="283" r:id="rId21"/>
    <p:sldId id="290" r:id="rId22"/>
    <p:sldId id="284" r:id="rId23"/>
    <p:sldId id="285" r:id="rId24"/>
    <p:sldId id="286" r:id="rId25"/>
    <p:sldId id="291" r:id="rId26"/>
    <p:sldId id="287" r:id="rId27"/>
    <p:sldId id="292" r:id="rId28"/>
    <p:sldId id="293" r:id="rId29"/>
    <p:sldId id="294" r:id="rId3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660066"/>
    <a:srgbClr val="8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2" d="100"/>
          <a:sy n="72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2562228-E832-4247-8E09-E13DBDD56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>
                <a:solidFill>
                  <a:srgbClr val="0070C0"/>
                </a:solidFill>
              </a:rPr>
              <a:t>Муниципальное бюджетное общеобразовательное учреждение </a:t>
            </a:r>
            <a:br>
              <a:rPr lang="ru-RU" sz="1800" b="1" dirty="0">
                <a:solidFill>
                  <a:srgbClr val="0070C0"/>
                </a:solidFill>
              </a:rPr>
            </a:br>
            <a:r>
              <a:rPr lang="ru-RU" sz="1800" b="1" dirty="0">
                <a:solidFill>
                  <a:srgbClr val="0070C0"/>
                </a:solidFill>
              </a:rPr>
              <a:t> средняя общеобразовательная школа №104 г. Воронеж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AC6F5E-D008-41CD-A10F-344CDBA37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30626"/>
          </a:xfrm>
        </p:spPr>
        <p:txBody>
          <a:bodyPr/>
          <a:lstStyle/>
          <a:p>
            <a:r>
              <a:rPr lang="ru-RU" dirty="0"/>
              <a:t>       </a:t>
            </a:r>
          </a:p>
          <a:p>
            <a:pPr algn="ctr"/>
            <a:r>
              <a:rPr lang="ru-RU" b="1" dirty="0">
                <a:solidFill>
                  <a:srgbClr val="990099"/>
                </a:solidFill>
              </a:rPr>
              <a:t>         Развитие познавательной активности      учащихся в процессе реализации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990099"/>
                </a:solidFill>
              </a:rPr>
              <a:t> ФГОС НОО</a:t>
            </a:r>
          </a:p>
          <a:p>
            <a:endParaRPr lang="ru-RU" b="1" dirty="0">
              <a:solidFill>
                <a:srgbClr val="990099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rgbClr val="990099"/>
              </a:solidFill>
            </a:endParaRPr>
          </a:p>
          <a:p>
            <a:pPr marL="0" indent="0">
              <a:buNone/>
            </a:pPr>
            <a:r>
              <a:rPr lang="ru-RU" sz="2200" dirty="0">
                <a:solidFill>
                  <a:srgbClr val="660066"/>
                </a:solidFill>
              </a:rPr>
              <a:t>                                                               </a:t>
            </a:r>
            <a:r>
              <a:rPr lang="ru-RU" sz="2200" b="1" dirty="0">
                <a:solidFill>
                  <a:srgbClr val="660066"/>
                </a:solidFill>
              </a:rPr>
              <a:t>Подготовила:</a:t>
            </a:r>
          </a:p>
          <a:p>
            <a:r>
              <a:rPr lang="ru-RU" sz="2200" b="1" dirty="0">
                <a:solidFill>
                  <a:srgbClr val="660066"/>
                </a:solidFill>
              </a:rPr>
              <a:t>                                                          учитель начальных классов </a:t>
            </a:r>
          </a:p>
          <a:p>
            <a:r>
              <a:rPr lang="ru-RU" sz="2200" b="1" dirty="0">
                <a:solidFill>
                  <a:srgbClr val="660066"/>
                </a:solidFill>
              </a:rPr>
              <a:t>                                                          Титова Л.Ю.</a:t>
            </a:r>
          </a:p>
          <a:p>
            <a:r>
              <a:rPr lang="ru-RU" sz="2000" dirty="0">
                <a:solidFill>
                  <a:srgbClr val="660066"/>
                </a:solidFill>
              </a:rPr>
              <a:t>                                                </a:t>
            </a:r>
          </a:p>
          <a:p>
            <a:r>
              <a:rPr lang="ru-RU" sz="2000" b="1" dirty="0"/>
              <a:t>                                            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г. Воронеж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2022 г</a:t>
            </a:r>
          </a:p>
        </p:txBody>
      </p:sp>
      <p:pic>
        <p:nvPicPr>
          <p:cNvPr id="8" name="Рисунок 7" descr="https://www.mingli.ru/repository/blog/240/post-240.jpg?1664357505">
            <a:extLst>
              <a:ext uri="{FF2B5EF4-FFF2-40B4-BE49-F238E27FC236}">
                <a16:creationId xmlns:a16="http://schemas.microsoft.com/office/drawing/2014/main" id="{EC93CB5C-1872-4026-9FFD-23732863D54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86100"/>
            <a:ext cx="3168352" cy="2619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B6ABCE-1F0E-4FCB-BDDC-85DB5F0D8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00B050"/>
                </a:solidFill>
              </a:rPr>
              <a:t>Рифмование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FE7EAB-099D-425B-A8C4-FC9CB20B7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990099"/>
                </a:solidFill>
              </a:rPr>
              <a:t>Как запомнить предлоги родительного падежа:</a:t>
            </a:r>
          </a:p>
          <a:p>
            <a:pPr marL="0" indent="0" algn="ctr">
              <a:buNone/>
            </a:pPr>
            <a:r>
              <a:rPr lang="ru-RU" sz="4400" dirty="0"/>
              <a:t>  </a:t>
            </a:r>
            <a:r>
              <a:rPr lang="ru-RU" sz="4400" b="1" dirty="0">
                <a:solidFill>
                  <a:srgbClr val="00B050"/>
                </a:solidFill>
              </a:rPr>
              <a:t>От, до, из, </a:t>
            </a:r>
            <a:r>
              <a:rPr lang="ru-RU" sz="4400" b="1" u="sng" dirty="0">
                <a:solidFill>
                  <a:srgbClr val="00B050"/>
                </a:solidFill>
              </a:rPr>
              <a:t>без,</a:t>
            </a:r>
            <a:r>
              <a:rPr lang="ru-RU" sz="4400" b="1" dirty="0">
                <a:solidFill>
                  <a:srgbClr val="00B05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00B050"/>
                </a:solidFill>
              </a:rPr>
              <a:t>у, для, около, </a:t>
            </a:r>
            <a:r>
              <a:rPr lang="ru-RU" sz="4400" b="1" u="sng" dirty="0">
                <a:solidFill>
                  <a:srgbClr val="00B050"/>
                </a:solidFill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65300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4433F-21C3-44E1-B7CB-D1249396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9B6891-B130-40D8-8C76-7E9553D07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Так же для создания ситуации успеха использую метод дифференцированного обучения.</a:t>
            </a:r>
          </a:p>
          <a:p>
            <a:pPr algn="ctr"/>
            <a:r>
              <a:rPr lang="ru-RU" sz="2800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Выполнение разноуровневых заданий: </a:t>
            </a:r>
          </a:p>
          <a:p>
            <a:pPr algn="ctr"/>
            <a:r>
              <a:rPr lang="ru-RU" sz="2800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по форме, по сложности, по объему, предполагает разную умственную деятельность и помогает учесть индивидуальные особенности детей, учит детей рассчитывать свои силы и возможности, достигать определенной планки, напрягая все силы.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124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E39BB-EB9F-4BE3-BD0E-BAF6FBBB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     </a:t>
            </a:r>
            <a:r>
              <a:rPr lang="ru-RU" sz="3200" b="1" dirty="0">
                <a:solidFill>
                  <a:srgbClr val="660066"/>
                </a:solidFill>
              </a:rPr>
              <a:t>Например разноуровневые карточки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0B94B6-3E40-4A71-B494-023C34586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111350"/>
            <a:ext cx="8229600" cy="5746650"/>
          </a:xfrm>
        </p:spPr>
        <p:txBody>
          <a:bodyPr/>
          <a:lstStyle/>
          <a:p>
            <a:pPr algn="ctr"/>
            <a:r>
              <a:rPr lang="ru-RU" sz="2000" dirty="0"/>
              <a:t>Солнце стоял… ещё высоко над горизонтом. Прозрачное небо дышал… свежестью. Река </a:t>
            </a:r>
            <a:r>
              <a:rPr lang="ru-RU" sz="2000" dirty="0" err="1"/>
              <a:t>несл</a:t>
            </a:r>
            <a:r>
              <a:rPr lang="ru-RU" sz="2000" dirty="0"/>
              <a:t>… свои полные воды к морю. Снег </a:t>
            </a:r>
            <a:r>
              <a:rPr lang="ru-RU" sz="2000" dirty="0" err="1"/>
              <a:t>давн</a:t>
            </a:r>
            <a:r>
              <a:rPr lang="ru-RU" sz="2000" dirty="0"/>
              <a:t>… сошел с полей. Леса покрыл…</a:t>
            </a:r>
            <a:r>
              <a:rPr lang="ru-RU" sz="2000" dirty="0" err="1"/>
              <a:t>сь</a:t>
            </a:r>
            <a:r>
              <a:rPr lang="ru-RU" sz="2000" dirty="0"/>
              <a:t> первой зеленью. Природа светил…</a:t>
            </a:r>
            <a:r>
              <a:rPr lang="ru-RU" sz="2000" dirty="0" err="1"/>
              <a:t>сь</a:t>
            </a:r>
            <a:r>
              <a:rPr lang="ru-RU" sz="2000" dirty="0"/>
              <a:t> весенней радость.</a:t>
            </a:r>
          </a:p>
          <a:p>
            <a:pPr algn="ctr"/>
            <a:r>
              <a:rPr lang="ru-RU" sz="2000" b="1" dirty="0">
                <a:solidFill>
                  <a:srgbClr val="00B050"/>
                </a:solidFill>
              </a:rPr>
              <a:t>Уровень А</a:t>
            </a:r>
          </a:p>
          <a:p>
            <a:pPr algn="ctr"/>
            <a:r>
              <a:rPr lang="ru-RU" sz="2000" b="1" dirty="0"/>
              <a:t>Списать, дописать окончания глаголов, определить род.</a:t>
            </a:r>
            <a:endParaRPr lang="ru-RU" sz="2000" dirty="0"/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Уровень В</a:t>
            </a:r>
          </a:p>
          <a:p>
            <a:pPr algn="ctr"/>
            <a:r>
              <a:rPr lang="ru-RU" sz="2000" b="1" dirty="0"/>
              <a:t>Списать. Дописать окончания глаголов, выделить суффиксы, определить вид глагола(совершенный, несовершенный). Пятое предложение разобрать по членам предложения.</a:t>
            </a:r>
            <a:endParaRPr lang="ru-RU" sz="2000" dirty="0"/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Уровень С</a:t>
            </a:r>
          </a:p>
          <a:p>
            <a:pPr algn="ctr"/>
            <a:r>
              <a:rPr lang="ru-RU" sz="2000" b="1" dirty="0"/>
              <a:t>Списать. Дописать окончания глаголов, выделить суффиксы у глаголов, указать их время и число. Шестое предложение разобрать по членам предложения. Из шестого предложения выписать словосочетания.</a:t>
            </a:r>
            <a:endParaRPr lang="ru-RU" sz="2000" dirty="0"/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337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297D6F-18F6-4A88-93E2-04BE8B064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AA330C-C441-4A0E-8B01-8CC10F9F9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B050"/>
                </a:solidFill>
              </a:rPr>
              <a:t>Уровень  1.</a:t>
            </a:r>
          </a:p>
          <a:p>
            <a:pPr algn="ctr"/>
            <a:r>
              <a:rPr lang="ru-RU" sz="1800" b="1" dirty="0"/>
              <a:t>1.  Участок   земли  имеет   форму  прямоугольника,  длина  которого </a:t>
            </a:r>
          </a:p>
          <a:p>
            <a:pPr algn="ctr"/>
            <a:r>
              <a:rPr lang="ru-RU" sz="1800" b="1" dirty="0"/>
              <a:t>2 м, а  ширина  на  10  </a:t>
            </a:r>
            <a:r>
              <a:rPr lang="ru-RU" sz="1800" b="1" dirty="0" err="1"/>
              <a:t>дм</a:t>
            </a:r>
            <a:r>
              <a:rPr lang="ru-RU" sz="1800" b="1" dirty="0"/>
              <a:t>  меньше.   Найди  периметр  участка  земли.</a:t>
            </a:r>
          </a:p>
          <a:p>
            <a:pPr algn="ctr"/>
            <a:r>
              <a:rPr lang="ru-RU" sz="1800" b="1" dirty="0"/>
              <a:t>2.  Огород  прямоугольной  формы  имеет  ширину   18 м,  а длина  на  2  </a:t>
            </a:r>
            <a:r>
              <a:rPr lang="ru-RU" sz="1800" b="1" dirty="0" err="1"/>
              <a:t>дм</a:t>
            </a:r>
            <a:r>
              <a:rPr lang="ru-RU" sz="1800" b="1" dirty="0"/>
              <a:t> больше.  Он   обнесен  проволокой  в  4  ряда.  Сколько  метров  проволоки  потребовалось?</a:t>
            </a:r>
          </a:p>
          <a:p>
            <a:pPr algn="ctr"/>
            <a:r>
              <a:rPr lang="ru-RU" sz="1800" b="1" dirty="0">
                <a:solidFill>
                  <a:srgbClr val="0070C0"/>
                </a:solidFill>
              </a:rPr>
              <a:t>Уровень  2.</a:t>
            </a:r>
          </a:p>
          <a:p>
            <a:pPr algn="ctr"/>
            <a:r>
              <a:rPr lang="ru-RU" sz="1800" b="1" dirty="0"/>
              <a:t>1.Участок  земли  имеет  форму  прямоугольника,  ширина  которого  </a:t>
            </a:r>
          </a:p>
          <a:p>
            <a:pPr algn="ctr"/>
            <a:r>
              <a:rPr lang="ru-RU" sz="1800" b="1" dirty="0"/>
              <a:t>300 см, что  на  1 м  меньше, чем  его  длина.  Он  обнесен  проволокой  в  7  рядов.  Сколько  проволоки  потребовалось?</a:t>
            </a:r>
          </a:p>
          <a:p>
            <a:pPr algn="ctr"/>
            <a:r>
              <a:rPr lang="ru-RU" sz="1800" b="1" dirty="0"/>
              <a:t>2. Длина  площадки  18 м, а  ширина  2 м. На  расстоянии  5 м от  площадки  выложен  бордюр.  Найди   его  периметр.</a:t>
            </a:r>
          </a:p>
          <a:p>
            <a:pPr algn="ctr"/>
            <a:r>
              <a:rPr lang="ru-RU" sz="1800" b="1" dirty="0">
                <a:solidFill>
                  <a:srgbClr val="FF0000"/>
                </a:solidFill>
              </a:rPr>
              <a:t>Уровень  3.</a:t>
            </a:r>
          </a:p>
          <a:p>
            <a:pPr algn="ctr"/>
            <a:r>
              <a:rPr lang="ru-RU" sz="1800" b="1" dirty="0"/>
              <a:t>1.Длина  стадиона  16 м, а  ширина  на  6  м  короче. На  расстоянии  </a:t>
            </a:r>
          </a:p>
          <a:p>
            <a:pPr algn="ctr"/>
            <a:r>
              <a:rPr lang="ru-RU" sz="1800" b="1" dirty="0"/>
              <a:t>5 м  от  стадиона  находится  беговая  дорожка.  Найди  ее  периметр.</a:t>
            </a:r>
          </a:p>
          <a:p>
            <a:pPr algn="ctr"/>
            <a:r>
              <a:rPr lang="ru-RU" sz="1800" b="1" dirty="0"/>
              <a:t>2.  Ширина  прямоугольника  7 см, что  на  3 см  меньше , чем его  длина. На  расстоянии  3 см  вокруг  этой фигуры  сделали  рамку.  Найди  ее  периметр.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454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6D13D6-CD17-4000-B47C-B73B8FB3D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990099"/>
                </a:solidFill>
              </a:rPr>
              <a:t>   </a:t>
            </a:r>
            <a:r>
              <a:rPr lang="ru-RU" sz="3200" b="1" dirty="0">
                <a:solidFill>
                  <a:srgbClr val="990099"/>
                </a:solidFill>
              </a:rPr>
              <a:t>Так же использую приемы ТРИЗ</a:t>
            </a:r>
            <a:br>
              <a:rPr lang="ru-RU" sz="3200" b="1" dirty="0">
                <a:solidFill>
                  <a:srgbClr val="990099"/>
                </a:solidFill>
              </a:rPr>
            </a:br>
            <a:r>
              <a:rPr lang="ru-RU" sz="3200" b="1" dirty="0">
                <a:solidFill>
                  <a:srgbClr val="990099"/>
                </a:solidFill>
              </a:rPr>
              <a:t> (теория решения изобретательских задач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4CFA11-9FA9-418B-BE2E-AFE577FDB5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B050"/>
                </a:solidFill>
              </a:rPr>
              <a:t>Цель  приемов ТРИЗ: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-</a:t>
            </a:r>
            <a:r>
              <a:rPr lang="ru-RU" b="1" dirty="0">
                <a:solidFill>
                  <a:srgbClr val="002060"/>
                </a:solidFill>
              </a:rPr>
              <a:t>гибкость мышления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- подвижность мысли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-системность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-поисковая активность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-стремление к новизне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3793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EB9E4-2E08-4EC1-9236-236511660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990099"/>
                </a:solidFill>
              </a:rPr>
              <a:t>Приемы ТРИЗ:</a:t>
            </a:r>
            <a:br>
              <a:rPr lang="ru-RU" b="1" dirty="0">
                <a:solidFill>
                  <a:srgbClr val="990099"/>
                </a:solidFill>
              </a:rPr>
            </a:b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CC254F-7ED3-47B6-BCEE-0688EAE9C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052736"/>
            <a:ext cx="8003232" cy="524604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1.Нестандартный вход в урок.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2. «Удивляй»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3. «Лови ошибку»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4. Приём  ЗХУ(знаю, хочу узнать, узнал)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5. «Системный лифт»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6. «Паспорт»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И </a:t>
            </a:r>
            <a:r>
              <a:rPr lang="ru-RU" b="1" dirty="0" err="1">
                <a:solidFill>
                  <a:srgbClr val="002060"/>
                </a:solidFill>
              </a:rPr>
              <a:t>мн.другие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259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0A957-DF67-4037-ABF4-C974A4A2F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Нестандартный вход в урок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333FEF-EBF1-4D41-8F10-4E0C8E316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           </a:t>
            </a:r>
            <a:r>
              <a:rPr lang="ru-RU" b="1" dirty="0">
                <a:solidFill>
                  <a:srgbClr val="0070C0"/>
                </a:solidFill>
              </a:rPr>
              <a:t>Применением этого приема      позволяет учащимся с первых минут урока включиться в активную мыслительную деятельность, развивает познавательную активность</a:t>
            </a:r>
          </a:p>
        </p:txBody>
      </p:sp>
    </p:spTree>
    <p:extLst>
      <p:ext uri="{BB962C8B-B14F-4D97-AF65-F5344CB8AC3E}">
        <p14:creationId xmlns:p14="http://schemas.microsoft.com/office/powerpoint/2010/main" val="4206867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E13D5-9B2D-46E6-BC54-7AD344B82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990099"/>
                </a:solidFill>
              </a:rPr>
              <a:t>Нестандартный вход в урок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CC7D3C-D81A-41FA-B6B9-54E88D81C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980728"/>
            <a:ext cx="8229600" cy="5472608"/>
          </a:xfrm>
        </p:spPr>
        <p:txBody>
          <a:bodyPr/>
          <a:lstStyle/>
          <a:p>
            <a:r>
              <a:rPr lang="ru-RU" sz="1800" b="1" dirty="0">
                <a:solidFill>
                  <a:srgbClr val="990099"/>
                </a:solidFill>
              </a:rPr>
              <a:t>Например,</a:t>
            </a:r>
            <a:r>
              <a:rPr lang="ru-RU" sz="1800" b="1" dirty="0">
                <a:solidFill>
                  <a:srgbClr val="00B050"/>
                </a:solidFill>
              </a:rPr>
              <a:t> «Прием создания проблемной ситуации </a:t>
            </a:r>
            <a:r>
              <a:rPr lang="ru-RU" sz="1800" b="1" u="sng" dirty="0">
                <a:solidFill>
                  <a:srgbClr val="00B050"/>
                </a:solidFill>
              </a:rPr>
              <a:t>с удивлением»</a:t>
            </a:r>
            <a:endParaRPr lang="ru-RU" sz="1800" b="1" dirty="0">
              <a:solidFill>
                <a:srgbClr val="00B050"/>
              </a:solidFill>
            </a:endParaRPr>
          </a:p>
          <a:p>
            <a:r>
              <a:rPr lang="ru-RU" sz="1800" b="1" dirty="0">
                <a:solidFill>
                  <a:srgbClr val="0070C0"/>
                </a:solidFill>
              </a:rPr>
              <a:t>Например, по теме «Неопределенная форма глагола»:</a:t>
            </a:r>
          </a:p>
          <a:p>
            <a:r>
              <a:rPr lang="ru-RU" sz="1800" b="1" dirty="0"/>
              <a:t>Задание: разделить глаголы на группы по временам</a:t>
            </a:r>
          </a:p>
          <a:p>
            <a:r>
              <a:rPr lang="ru-RU" sz="1800" dirty="0">
                <a:solidFill>
                  <a:srgbClr val="00B050"/>
                </a:solidFill>
              </a:rPr>
              <a:t>На доске запись:</a:t>
            </a:r>
          </a:p>
          <a:p>
            <a:r>
              <a:rPr lang="ru-RU" sz="1800" dirty="0">
                <a:solidFill>
                  <a:srgbClr val="0070C0"/>
                </a:solidFill>
              </a:rPr>
              <a:t>Красил       читали       бежит        летят</a:t>
            </a:r>
          </a:p>
          <a:p>
            <a:r>
              <a:rPr lang="ru-RU" sz="1800" dirty="0">
                <a:solidFill>
                  <a:srgbClr val="0070C0"/>
                </a:solidFill>
              </a:rPr>
              <a:t>      Напишет   пробегут</a:t>
            </a:r>
          </a:p>
          <a:p>
            <a:r>
              <a:rPr lang="ru-RU" sz="1800" dirty="0">
                <a:solidFill>
                  <a:srgbClr val="0070C0"/>
                </a:solidFill>
              </a:rPr>
              <a:t>Читать       вынести        рассказать</a:t>
            </a:r>
          </a:p>
          <a:p>
            <a:r>
              <a:rPr lang="ru-RU" sz="1800" b="1" dirty="0">
                <a:solidFill>
                  <a:srgbClr val="990099"/>
                </a:solidFill>
              </a:rPr>
              <a:t>Вопросы учителя: </a:t>
            </a:r>
          </a:p>
          <a:p>
            <a:r>
              <a:rPr lang="ru-RU" sz="1800" dirty="0"/>
              <a:t>-Что интересного вы заметили?</a:t>
            </a:r>
          </a:p>
          <a:p>
            <a:r>
              <a:rPr lang="ru-RU" sz="1800" dirty="0"/>
              <a:t>-Что вас удивило?</a:t>
            </a:r>
          </a:p>
          <a:p>
            <a:r>
              <a:rPr lang="ru-RU" sz="1800" b="1" dirty="0">
                <a:solidFill>
                  <a:srgbClr val="990099"/>
                </a:solidFill>
              </a:rPr>
              <a:t>Ответ детей:</a:t>
            </a:r>
          </a:p>
          <a:p>
            <a:r>
              <a:rPr lang="ru-RU" sz="1800" dirty="0"/>
              <a:t>- (У глаголов читать, рассказать, вынести не можем определить время)</a:t>
            </a:r>
          </a:p>
          <a:p>
            <a:r>
              <a:rPr lang="ru-RU" sz="1800" b="1" dirty="0"/>
              <a:t>- Какой возникает вопрос?</a:t>
            </a:r>
          </a:p>
          <a:p>
            <a:r>
              <a:rPr lang="ru-RU" sz="1800" b="1" dirty="0"/>
              <a:t>- Что это за форма глагола? Как ее можно назвать?</a:t>
            </a:r>
          </a:p>
          <a:p>
            <a:r>
              <a:rPr lang="ru-RU" sz="1800" dirty="0"/>
              <a:t>- (Нельзя определить время, значит неопределенная форма глагола)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169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B515FB-EC85-4CE9-A14B-5F113E18B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AF01E3-808E-46B0-96F3-1A927DFC5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696" y="299925"/>
            <a:ext cx="8229600" cy="4525963"/>
          </a:xfrm>
        </p:spPr>
        <p:txBody>
          <a:bodyPr/>
          <a:lstStyle/>
          <a:p>
            <a:r>
              <a:rPr lang="ru-RU" sz="2900" b="1" dirty="0">
                <a:solidFill>
                  <a:srgbClr val="990099"/>
                </a:solidFill>
              </a:rPr>
              <a:t>Прием </a:t>
            </a:r>
            <a:r>
              <a:rPr lang="ru-RU" sz="2900" dirty="0">
                <a:solidFill>
                  <a:srgbClr val="990099"/>
                </a:solidFill>
              </a:rPr>
              <a:t>«</a:t>
            </a:r>
            <a:r>
              <a:rPr lang="ru-RU" sz="2900" b="1" dirty="0">
                <a:solidFill>
                  <a:srgbClr val="990099"/>
                </a:solidFill>
              </a:rPr>
              <a:t>Знаю</a:t>
            </a:r>
            <a:r>
              <a:rPr lang="ru-RU" sz="2900" dirty="0">
                <a:solidFill>
                  <a:srgbClr val="990099"/>
                </a:solidFill>
              </a:rPr>
              <a:t>. </a:t>
            </a:r>
            <a:r>
              <a:rPr lang="ru-RU" sz="2900" b="1" dirty="0">
                <a:solidFill>
                  <a:srgbClr val="990099"/>
                </a:solidFill>
              </a:rPr>
              <a:t>Хочу</a:t>
            </a:r>
            <a:r>
              <a:rPr lang="ru-RU" sz="2900" dirty="0">
                <a:solidFill>
                  <a:srgbClr val="990099"/>
                </a:solidFill>
              </a:rPr>
              <a:t> </a:t>
            </a:r>
            <a:r>
              <a:rPr lang="ru-RU" sz="2900" b="1" dirty="0">
                <a:solidFill>
                  <a:srgbClr val="990099"/>
                </a:solidFill>
              </a:rPr>
              <a:t>знать</a:t>
            </a:r>
            <a:r>
              <a:rPr lang="ru-RU" sz="2900" dirty="0">
                <a:solidFill>
                  <a:srgbClr val="990099"/>
                </a:solidFill>
              </a:rPr>
              <a:t>. </a:t>
            </a:r>
            <a:r>
              <a:rPr lang="ru-RU" sz="2900" b="1" dirty="0">
                <a:solidFill>
                  <a:srgbClr val="990099"/>
                </a:solidFill>
              </a:rPr>
              <a:t>Узнал</a:t>
            </a:r>
            <a:r>
              <a:rPr lang="ru-RU" sz="2900" dirty="0">
                <a:solidFill>
                  <a:srgbClr val="990099"/>
                </a:solidFill>
              </a:rPr>
              <a:t>", сокращенно </a:t>
            </a:r>
            <a:r>
              <a:rPr lang="ru-RU" sz="2900" b="1" dirty="0">
                <a:solidFill>
                  <a:srgbClr val="990099"/>
                </a:solidFill>
              </a:rPr>
              <a:t>ЗХУ</a:t>
            </a:r>
            <a:r>
              <a:rPr lang="ru-RU" sz="2900" dirty="0">
                <a:solidFill>
                  <a:srgbClr val="990099"/>
                </a:solidFill>
              </a:rPr>
              <a:t> — интерактивный методический </a:t>
            </a:r>
            <a:r>
              <a:rPr lang="ru-RU" sz="2900" b="1" dirty="0">
                <a:solidFill>
                  <a:srgbClr val="990099"/>
                </a:solidFill>
              </a:rPr>
              <a:t>прием</a:t>
            </a:r>
            <a:r>
              <a:rPr lang="ru-RU" sz="2900" dirty="0">
                <a:solidFill>
                  <a:srgbClr val="990099"/>
                </a:solidFill>
              </a:rPr>
              <a:t>, направленный на развитие обратной связи в познавательном процессе. </a:t>
            </a:r>
          </a:p>
          <a:p>
            <a:r>
              <a:rPr lang="ru-RU" sz="2900" dirty="0">
                <a:solidFill>
                  <a:srgbClr val="990099"/>
                </a:solidFill>
              </a:rPr>
              <a:t> </a:t>
            </a:r>
            <a:r>
              <a:rPr lang="ru-RU" sz="2900" b="1" dirty="0">
                <a:solidFill>
                  <a:srgbClr val="00B050"/>
                </a:solidFill>
              </a:rPr>
              <a:t>Цель</a:t>
            </a:r>
            <a:r>
              <a:rPr lang="ru-RU" sz="2900" dirty="0">
                <a:solidFill>
                  <a:srgbClr val="00B050"/>
                </a:solidFill>
              </a:rPr>
              <a:t> </a:t>
            </a:r>
            <a:r>
              <a:rPr lang="ru-RU" sz="2900" b="1" dirty="0">
                <a:solidFill>
                  <a:srgbClr val="00B050"/>
                </a:solidFill>
              </a:rPr>
              <a:t>приема</a:t>
            </a:r>
            <a:r>
              <a:rPr lang="ru-RU" sz="2900" dirty="0">
                <a:solidFill>
                  <a:srgbClr val="00B050"/>
                </a:solidFill>
              </a:rPr>
              <a:t> — пробуждение имеющихся знаний, интереса к получению новой информации; развитие мыслительных способностей учащихся, развитие навыков самостоятельной работы с имеющейся информацией, выработка ими собственной позиции по изучаемой теме.</a:t>
            </a:r>
          </a:p>
        </p:txBody>
      </p:sp>
    </p:spTree>
    <p:extLst>
      <p:ext uri="{BB962C8B-B14F-4D97-AF65-F5344CB8AC3E}">
        <p14:creationId xmlns:p14="http://schemas.microsoft.com/office/powerpoint/2010/main" val="3737371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3DAAB1-0EE8-4CCF-B68A-519B75018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cf2.ppt-online.org/files2/slide/h/hUqn0cOgvCTjDRVYSMi4aXNZGsbtQdJ9m7zAHL/slide-10.jpg">
            <a:extLst>
              <a:ext uri="{FF2B5EF4-FFF2-40B4-BE49-F238E27FC236}">
                <a16:creationId xmlns:a16="http://schemas.microsoft.com/office/drawing/2014/main" id="{9F1B515E-39F2-4E8C-8469-90622F83C8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60" y="404664"/>
            <a:ext cx="778700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102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07443-AF0D-4AA6-AEDA-6C50480FF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537AB4-5D2F-4B77-B9A3-40D2C7528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ФГОС ставит целью формирование активной личности, поэтому процесс обучения должен быть направлен на активизацию деятельности учащихся.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      Заставить учиться нельзя.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Учебой нужно увлечь.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" name="Рисунок 4" descr="http://krimchel.ru/images/news/2018/11/08/338319-1528120816.jpg">
            <a:extLst>
              <a:ext uri="{FF2B5EF4-FFF2-40B4-BE49-F238E27FC236}">
                <a16:creationId xmlns:a16="http://schemas.microsoft.com/office/drawing/2014/main" id="{D8BBE6DC-2595-4207-8A22-80472A91E82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45024"/>
            <a:ext cx="5400600" cy="2938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6296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FD31CB-272A-4E8B-8A78-7F4453BD2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4D62FE87-F0F2-4CA1-83ED-1C966A457A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288210"/>
              </p:ext>
            </p:extLst>
          </p:nvPr>
        </p:nvGraphicFramePr>
        <p:xfrm>
          <a:off x="1115616" y="1120033"/>
          <a:ext cx="7704857" cy="3821135"/>
        </p:xfrm>
        <a:graphic>
          <a:graphicData uri="http://schemas.openxmlformats.org/drawingml/2006/table">
            <a:tbl>
              <a:tblPr firstRow="1" firstCol="1" bandRow="1"/>
              <a:tblGrid>
                <a:gridCol w="1926008">
                  <a:extLst>
                    <a:ext uri="{9D8B030D-6E8A-4147-A177-3AD203B41FA5}">
                      <a16:colId xmlns:a16="http://schemas.microsoft.com/office/drawing/2014/main" val="513738785"/>
                    </a:ext>
                  </a:extLst>
                </a:gridCol>
                <a:gridCol w="1926008">
                  <a:extLst>
                    <a:ext uri="{9D8B030D-6E8A-4147-A177-3AD203B41FA5}">
                      <a16:colId xmlns:a16="http://schemas.microsoft.com/office/drawing/2014/main" val="740055807"/>
                    </a:ext>
                  </a:extLst>
                </a:gridCol>
                <a:gridCol w="1926008">
                  <a:extLst>
                    <a:ext uri="{9D8B030D-6E8A-4147-A177-3AD203B41FA5}">
                      <a16:colId xmlns:a16="http://schemas.microsoft.com/office/drawing/2014/main" val="2064433469"/>
                    </a:ext>
                  </a:extLst>
                </a:gridCol>
                <a:gridCol w="1926833">
                  <a:extLst>
                    <a:ext uri="{9D8B030D-6E8A-4147-A177-3AD203B41FA5}">
                      <a16:colId xmlns:a16="http://schemas.microsoft.com/office/drawing/2014/main" val="4252100557"/>
                    </a:ext>
                  </a:extLst>
                </a:gridCol>
              </a:tblGrid>
              <a:tr h="6936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Понятие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Хочу узнать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Узнал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698494"/>
                  </a:ext>
                </a:extLst>
              </a:tr>
              <a:tr h="31275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Имя  существительное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Часть речи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Вопросы: кто? что?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Обозначает предмет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Бывает женского , мужского, среднего рода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Изменяется по числам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 еще изменяется имя существительное?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Имя существительное изменяется по падежам (склоняется)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632581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13D08F62-5FBB-4AC9-9D90-5E6B10148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32130" y="-177955"/>
            <a:ext cx="11761694" cy="84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766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5BAFA-38FB-4736-AC25-C259121B9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F9BB0D-4358-4857-98C9-5C8E77032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68485"/>
            <a:ext cx="8229600" cy="5832648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rgbClr val="990099"/>
                </a:solidFill>
              </a:rPr>
              <a:t>Прием</a:t>
            </a:r>
            <a:r>
              <a:rPr lang="ru-RU" sz="2500" dirty="0">
                <a:solidFill>
                  <a:srgbClr val="990099"/>
                </a:solidFill>
              </a:rPr>
              <a:t> </a:t>
            </a:r>
            <a:r>
              <a:rPr lang="ru-RU" sz="2500" b="1" dirty="0">
                <a:solidFill>
                  <a:srgbClr val="990099"/>
                </a:solidFill>
              </a:rPr>
              <a:t>«Лови ошибку»</a:t>
            </a:r>
            <a:r>
              <a:rPr lang="ru-RU" sz="2500" dirty="0">
                <a:solidFill>
                  <a:srgbClr val="990099"/>
                </a:solidFill>
              </a:rPr>
              <a:t>.</a:t>
            </a:r>
          </a:p>
          <a:p>
            <a:pPr algn="ctr"/>
            <a:r>
              <a:rPr lang="ru-RU" sz="2500" b="1" dirty="0">
                <a:solidFill>
                  <a:srgbClr val="990099"/>
                </a:solidFill>
              </a:rPr>
              <a:t>Универсальный приём, активизирующий внимание учащихся.</a:t>
            </a:r>
          </a:p>
          <a:p>
            <a:pPr algn="ctr"/>
            <a:r>
              <a:rPr lang="ru-RU" sz="2500" b="1" dirty="0">
                <a:solidFill>
                  <a:srgbClr val="C00000"/>
                </a:solidFill>
              </a:rPr>
              <a:t>Прием формирует:</a:t>
            </a:r>
            <a:endParaRPr lang="ru-RU" sz="2500" dirty="0">
              <a:solidFill>
                <a:srgbClr val="C00000"/>
              </a:solidFill>
            </a:endParaRPr>
          </a:p>
          <a:p>
            <a:pPr algn="ctr"/>
            <a:r>
              <a:rPr lang="ru-RU" sz="2500" dirty="0"/>
              <a:t> </a:t>
            </a:r>
            <a:r>
              <a:rPr lang="ru-RU" sz="2500" b="1" dirty="0">
                <a:solidFill>
                  <a:srgbClr val="00B050"/>
                </a:solidFill>
              </a:rPr>
              <a:t>умение анализировать информацию;</a:t>
            </a:r>
            <a:r>
              <a:rPr lang="ru-RU" sz="2500" dirty="0">
                <a:solidFill>
                  <a:srgbClr val="00B050"/>
                </a:solidFill>
              </a:rPr>
              <a:t> </a:t>
            </a:r>
            <a:r>
              <a:rPr lang="ru-RU" sz="2500" b="1" dirty="0">
                <a:solidFill>
                  <a:srgbClr val="00B050"/>
                </a:solidFill>
              </a:rPr>
              <a:t> умение применять знания в нестандартной ситуации;</a:t>
            </a:r>
            <a:r>
              <a:rPr lang="ru-RU" sz="2500" dirty="0">
                <a:solidFill>
                  <a:srgbClr val="00B050"/>
                </a:solidFill>
              </a:rPr>
              <a:t> </a:t>
            </a:r>
            <a:r>
              <a:rPr lang="ru-RU" sz="2500" b="1" dirty="0">
                <a:solidFill>
                  <a:srgbClr val="00B050"/>
                </a:solidFill>
              </a:rPr>
              <a:t> умение критически оценивать полученную информацию.</a:t>
            </a:r>
            <a:endParaRPr lang="ru-RU" sz="2500" dirty="0">
              <a:solidFill>
                <a:srgbClr val="00B050"/>
              </a:solidFill>
            </a:endParaRPr>
          </a:p>
          <a:p>
            <a:pPr algn="ctr"/>
            <a:r>
              <a:rPr lang="ru-RU" sz="2500" b="1" dirty="0">
                <a:solidFill>
                  <a:srgbClr val="00B050"/>
                </a:solidFill>
              </a:rPr>
              <a:t>Предлагаю учащимся информацию, содержащую неизвестное количество ошибок.</a:t>
            </a:r>
            <a:r>
              <a:rPr lang="ru-RU" sz="2500" dirty="0">
                <a:solidFill>
                  <a:srgbClr val="00B050"/>
                </a:solidFill>
              </a:rPr>
              <a:t> </a:t>
            </a:r>
            <a:r>
              <a:rPr lang="ru-RU" sz="2500" b="1" dirty="0">
                <a:solidFill>
                  <a:srgbClr val="00B050"/>
                </a:solidFill>
              </a:rPr>
              <a:t>Учащиеся ищут ошибку группой или индивидуально, спорят, совещаются. Придя к определенному мнению, группа выбирает</a:t>
            </a:r>
            <a:r>
              <a:rPr lang="ru-RU" sz="2500" dirty="0">
                <a:solidFill>
                  <a:srgbClr val="00B050"/>
                </a:solidFill>
              </a:rPr>
              <a:t> </a:t>
            </a:r>
            <a:r>
              <a:rPr lang="ru-RU" sz="2500" b="1" dirty="0">
                <a:solidFill>
                  <a:srgbClr val="00B050"/>
                </a:solidFill>
              </a:rPr>
              <a:t>спикера.</a:t>
            </a:r>
            <a:endParaRPr lang="ru-RU" sz="2500" dirty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228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8270A1-1E80-45A8-AAD8-04662B778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990099"/>
                </a:solidFill>
              </a:rPr>
              <a:t>Прием «Лови ошибку»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B854E7-2BF2-4329-93FE-6C9EACBC8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993528"/>
            <a:ext cx="8229600" cy="540060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Проверь текст, исправь ошибки (карандашом в карточке). Спиши текст.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70C0"/>
                </a:solidFill>
              </a:rPr>
              <a:t>Душистая ягодка </a:t>
            </a:r>
          </a:p>
          <a:p>
            <a:pPr algn="ctr"/>
            <a:r>
              <a:rPr lang="ru-RU" sz="2400" b="1" dirty="0" err="1"/>
              <a:t>Зимлиника</a:t>
            </a:r>
            <a:r>
              <a:rPr lang="ru-RU" sz="2400" b="1" dirty="0"/>
              <a:t> </a:t>
            </a:r>
            <a:r>
              <a:rPr lang="ru-RU" sz="2400" b="1" dirty="0" err="1"/>
              <a:t>сазриваит</a:t>
            </a:r>
            <a:r>
              <a:rPr lang="ru-RU" sz="2400" b="1" dirty="0"/>
              <a:t> </a:t>
            </a:r>
            <a:r>
              <a:rPr lang="ru-RU" sz="2400" b="1" dirty="0" err="1"/>
              <a:t>виюне</a:t>
            </a:r>
            <a:r>
              <a:rPr lang="ru-RU" sz="2400" b="1" dirty="0"/>
              <a:t> или вначале июля. </a:t>
            </a:r>
            <a:r>
              <a:rPr lang="ru-RU" sz="2400" b="1" dirty="0" err="1"/>
              <a:t>Ягады</a:t>
            </a:r>
            <a:r>
              <a:rPr lang="ru-RU" sz="2400" b="1" dirty="0"/>
              <a:t> </a:t>
            </a:r>
            <a:r>
              <a:rPr lang="ru-RU" sz="2400" b="1" dirty="0" err="1"/>
              <a:t>унеё</a:t>
            </a:r>
            <a:r>
              <a:rPr lang="ru-RU" sz="2400" b="1" dirty="0"/>
              <a:t> </a:t>
            </a:r>
            <a:r>
              <a:rPr lang="ru-RU" sz="2400" b="1" dirty="0" err="1"/>
              <a:t>вкустные</a:t>
            </a:r>
            <a:r>
              <a:rPr lang="ru-RU" sz="2400" b="1" dirty="0"/>
              <a:t>, </a:t>
            </a:r>
            <a:r>
              <a:rPr lang="ru-RU" sz="2400" b="1" dirty="0" err="1"/>
              <a:t>душыстыи</a:t>
            </a:r>
            <a:r>
              <a:rPr lang="ru-RU" sz="2400" b="1" dirty="0"/>
              <a:t>. </a:t>
            </a:r>
            <a:r>
              <a:rPr lang="ru-RU" sz="2400" b="1" dirty="0" err="1"/>
              <a:t>Листя</a:t>
            </a:r>
            <a:r>
              <a:rPr lang="ru-RU" sz="2400" b="1" dirty="0"/>
              <a:t> </a:t>
            </a:r>
            <a:r>
              <a:rPr lang="ru-RU" sz="2400" b="1" dirty="0" err="1"/>
              <a:t>зимлинике</a:t>
            </a:r>
            <a:r>
              <a:rPr lang="ru-RU" sz="2400" b="1" dirty="0"/>
              <a:t> на зиму </a:t>
            </a:r>
            <a:r>
              <a:rPr lang="ru-RU" sz="2400" b="1" dirty="0" err="1"/>
              <a:t>неаподают</a:t>
            </a:r>
            <a:r>
              <a:rPr lang="ru-RU" sz="2400" b="1" dirty="0"/>
              <a:t>. </a:t>
            </a:r>
            <a:r>
              <a:rPr lang="ru-RU" sz="2400" b="1" dirty="0" err="1"/>
              <a:t>Откустиков</a:t>
            </a:r>
            <a:r>
              <a:rPr lang="ru-RU" sz="2400" b="1" dirty="0"/>
              <a:t> </a:t>
            </a:r>
            <a:r>
              <a:rPr lang="ru-RU" sz="2400" b="1" dirty="0" err="1"/>
              <a:t>зимлиники</a:t>
            </a:r>
            <a:r>
              <a:rPr lang="ru-RU" sz="2400" b="1" dirty="0"/>
              <a:t> </a:t>
            </a:r>
            <a:r>
              <a:rPr lang="ru-RU" sz="2400" b="1" dirty="0" err="1"/>
              <a:t>вразные</a:t>
            </a:r>
            <a:r>
              <a:rPr lang="ru-RU" sz="2400" b="1" dirty="0"/>
              <a:t> </a:t>
            </a:r>
            <a:r>
              <a:rPr lang="ru-RU" sz="2400" b="1" dirty="0" err="1"/>
              <a:t>стораны</a:t>
            </a:r>
            <a:r>
              <a:rPr lang="ru-RU" sz="2400" b="1" dirty="0"/>
              <a:t> от ходят </a:t>
            </a:r>
            <a:r>
              <a:rPr lang="ru-RU" sz="2400" b="1" dirty="0" err="1"/>
              <a:t>пабеги</a:t>
            </a:r>
            <a:r>
              <a:rPr lang="ru-RU" sz="2400" b="1" dirty="0"/>
              <a:t>. Это усы. </a:t>
            </a:r>
            <a:r>
              <a:rPr lang="ru-RU" sz="2400" b="1" dirty="0" err="1"/>
              <a:t>Наусике</a:t>
            </a:r>
            <a:r>
              <a:rPr lang="ru-RU" sz="2400" b="1" dirty="0"/>
              <a:t> </a:t>
            </a:r>
            <a:r>
              <a:rPr lang="ru-RU" sz="2400" b="1" dirty="0" err="1"/>
              <a:t>паивляиться</a:t>
            </a:r>
            <a:r>
              <a:rPr lang="ru-RU" sz="2400" b="1" dirty="0"/>
              <a:t> </a:t>
            </a:r>
            <a:r>
              <a:rPr lang="ru-RU" sz="2400" b="1" dirty="0" err="1"/>
              <a:t>маленкий</a:t>
            </a:r>
            <a:r>
              <a:rPr lang="ru-RU" sz="2400" b="1" dirty="0"/>
              <a:t> </a:t>
            </a:r>
            <a:r>
              <a:rPr lang="ru-RU" sz="2400" b="1" dirty="0" err="1"/>
              <a:t>маладой</a:t>
            </a:r>
            <a:r>
              <a:rPr lang="ru-RU" sz="2400" b="1" dirty="0"/>
              <a:t> кустик. </a:t>
            </a:r>
            <a:r>
              <a:rPr lang="ru-RU" sz="2400" b="1" dirty="0" err="1"/>
              <a:t>Зимлиника</a:t>
            </a:r>
            <a:r>
              <a:rPr lang="ru-RU" sz="2400" b="1" dirty="0"/>
              <a:t> </a:t>
            </a:r>
            <a:r>
              <a:rPr lang="ru-RU" sz="2400" b="1" dirty="0" err="1"/>
              <a:t>любет</a:t>
            </a:r>
            <a:r>
              <a:rPr lang="ru-RU" sz="2400" b="1" dirty="0"/>
              <a:t> </a:t>
            </a:r>
            <a:r>
              <a:rPr lang="ru-RU" sz="2400" b="1" dirty="0" err="1"/>
              <a:t>сонце</a:t>
            </a:r>
            <a:r>
              <a:rPr lang="ru-RU" sz="2400" b="1" dirty="0"/>
              <a:t>. </a:t>
            </a:r>
            <a:r>
              <a:rPr lang="ru-RU" sz="2400" b="1" dirty="0" err="1"/>
              <a:t>Самыи</a:t>
            </a:r>
            <a:r>
              <a:rPr lang="ru-RU" sz="2400" b="1" dirty="0"/>
              <a:t> </a:t>
            </a:r>
            <a:r>
              <a:rPr lang="ru-RU" sz="2400" b="1" dirty="0" err="1"/>
              <a:t>крупныи</a:t>
            </a:r>
            <a:r>
              <a:rPr lang="ru-RU" sz="2400" b="1" dirty="0"/>
              <a:t> и </a:t>
            </a:r>
            <a:r>
              <a:rPr lang="ru-RU" sz="2400" b="1" dirty="0" err="1"/>
              <a:t>слаткие</a:t>
            </a:r>
            <a:r>
              <a:rPr lang="ru-RU" sz="2400" b="1" dirty="0"/>
              <a:t> </a:t>
            </a:r>
            <a:r>
              <a:rPr lang="ru-RU" sz="2400" b="1" dirty="0" err="1"/>
              <a:t>ягады</a:t>
            </a:r>
            <a:r>
              <a:rPr lang="ru-RU" sz="2400" b="1" dirty="0"/>
              <a:t> можно найти </a:t>
            </a:r>
            <a:r>
              <a:rPr lang="ru-RU" sz="2400" b="1" dirty="0" err="1"/>
              <a:t>напаляни</a:t>
            </a:r>
            <a:r>
              <a:rPr lang="ru-RU" sz="2400" b="1" dirty="0"/>
              <a:t> или на вы </a:t>
            </a:r>
            <a:r>
              <a:rPr lang="ru-RU" sz="2400" b="1" dirty="0" err="1"/>
              <a:t>рупке</a:t>
            </a:r>
            <a:r>
              <a:rPr lang="ru-RU" sz="2400" b="1" dirty="0"/>
              <a:t>. </a:t>
            </a:r>
            <a:r>
              <a:rPr lang="ru-RU" sz="2400" b="1" dirty="0" err="1"/>
              <a:t>Похучие</a:t>
            </a:r>
            <a:r>
              <a:rPr lang="ru-RU" sz="2400" b="1" dirty="0"/>
              <a:t> </a:t>
            </a:r>
            <a:r>
              <a:rPr lang="ru-RU" sz="2400" b="1" dirty="0" err="1"/>
              <a:t>ягатки</a:t>
            </a:r>
            <a:r>
              <a:rPr lang="ru-RU" sz="2400" b="1" dirty="0"/>
              <a:t> так и манят. Найди нас и </a:t>
            </a:r>
            <a:r>
              <a:rPr lang="ru-RU" sz="2400" b="1" dirty="0" err="1"/>
              <a:t>сьеш</a:t>
            </a:r>
            <a:r>
              <a:rPr lang="ru-RU" sz="2400" b="1" dirty="0"/>
              <a:t>!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A8D075-34CA-418A-94DB-4A69E60A2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5013176"/>
            <a:ext cx="1819048" cy="138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60639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D1FA8-82F2-47C1-94C1-4286DA05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a1576339942.png">
            <a:extLst>
              <a:ext uri="{FF2B5EF4-FFF2-40B4-BE49-F238E27FC236}">
                <a16:creationId xmlns:a16="http://schemas.microsoft.com/office/drawing/2014/main" id="{A05900CF-21E9-419F-9E0F-0F72D1054CEC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23"/>
          <a:stretch/>
        </p:blipFill>
        <p:spPr bwMode="auto">
          <a:xfrm>
            <a:off x="1115617" y="274638"/>
            <a:ext cx="7704856" cy="63087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17254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04EE9-D027-4958-8A38-C7923CFCF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990099"/>
                </a:solidFill>
              </a:rPr>
              <a:t>Прием «Системный лифт»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79D7981-D1ED-42B0-B4A0-EC12DB4F8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284" y="980728"/>
            <a:ext cx="8229600" cy="547260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70C0"/>
                </a:solidFill>
              </a:rPr>
              <a:t>   </a:t>
            </a:r>
            <a:r>
              <a:rPr lang="ru-RU" sz="2800" b="1" dirty="0">
                <a:solidFill>
                  <a:srgbClr val="0070C0"/>
                </a:solidFill>
              </a:rPr>
              <a:t>Прием</a:t>
            </a:r>
            <a:r>
              <a:rPr lang="ru-RU" sz="2800" dirty="0">
                <a:solidFill>
                  <a:srgbClr val="0070C0"/>
                </a:solidFill>
              </a:rPr>
              <a:t>, обучающий анализу.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b="1" dirty="0">
                <a:solidFill>
                  <a:srgbClr val="0070C0"/>
                </a:solidFill>
              </a:rPr>
              <a:t>Основная</a:t>
            </a:r>
            <a:r>
              <a:rPr lang="ru-RU" sz="2800" dirty="0">
                <a:solidFill>
                  <a:srgbClr val="0070C0"/>
                </a:solidFill>
              </a:rPr>
              <a:t> </a:t>
            </a:r>
            <a:r>
              <a:rPr lang="ru-RU" sz="2800" b="1" dirty="0">
                <a:solidFill>
                  <a:srgbClr val="0070C0"/>
                </a:solidFill>
              </a:rPr>
              <a:t>цель</a:t>
            </a:r>
            <a:r>
              <a:rPr lang="ru-RU" sz="2800" dirty="0">
                <a:solidFill>
                  <a:srgbClr val="0070C0"/>
                </a:solidFill>
              </a:rPr>
              <a:t> – выделение частей исследуемого предмета и рассмотрение их как части другого, более крупного объекта, включающего в себя </a:t>
            </a:r>
            <a:r>
              <a:rPr lang="ru-RU" sz="2800" b="1" dirty="0">
                <a:solidFill>
                  <a:srgbClr val="0070C0"/>
                </a:solidFill>
              </a:rPr>
              <a:t>этот</a:t>
            </a:r>
            <a:r>
              <a:rPr lang="ru-RU" sz="2800" dirty="0">
                <a:solidFill>
                  <a:srgbClr val="0070C0"/>
                </a:solidFill>
              </a:rPr>
              <a:t>.</a:t>
            </a:r>
            <a:endParaRPr lang="ru-RU" sz="2800" b="1" dirty="0">
              <a:solidFill>
                <a:srgbClr val="0070C0"/>
              </a:solidFill>
            </a:endParaRPr>
          </a:p>
          <a:p>
            <a:pPr algn="ctr"/>
            <a:r>
              <a:rPr lang="ru-RU" dirty="0">
                <a:solidFill>
                  <a:srgbClr val="00B050"/>
                </a:solidFill>
              </a:rPr>
              <a:t>Например, на уроках русского языка: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Текст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Предложение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Словосочетание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Слово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Корень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70C0"/>
                </a:solidFill>
              </a:rPr>
              <a:t>- бег-</a:t>
            </a:r>
          </a:p>
        </p:txBody>
      </p:sp>
    </p:spTree>
    <p:extLst>
      <p:ext uri="{BB962C8B-B14F-4D97-AF65-F5344CB8AC3E}">
        <p14:creationId xmlns:p14="http://schemas.microsoft.com/office/powerpoint/2010/main" val="1927250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3A838-A3AB-429D-A52D-45EDD882C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F05C74-ED16-48FF-B79A-3A07C05C1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990099"/>
                </a:solidFill>
              </a:rPr>
              <a:t>Прием «Создай паспорт»</a:t>
            </a:r>
          </a:p>
          <a:p>
            <a:pPr algn="ctr"/>
            <a:r>
              <a:rPr lang="ru-RU" sz="2000" b="1" dirty="0">
                <a:solidFill>
                  <a:srgbClr val="990099"/>
                </a:solidFill>
              </a:rPr>
              <a:t>Суть приема «Создай паспорт» </a:t>
            </a:r>
            <a:r>
              <a:rPr lang="ru-RU" sz="2000" dirty="0">
                <a:solidFill>
                  <a:srgbClr val="990099"/>
                </a:solidFill>
              </a:rPr>
              <a:t>заключается в том, что ученики самостоятельно составляют обобщенную характеристику изучаемого явления по определенному плану. С его помощью дети лучше вникают в тему и учатся анализировать, выделять главное.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0B050"/>
                </a:solidFill>
              </a:rPr>
              <a:t>Чего можно добиться при помощи приема «Создай паспорт»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0B050"/>
                </a:solidFill>
              </a:rPr>
              <a:t>Знания обобщаются, систематизируются.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</a:rPr>
              <a:t>Дети учатся выделять главные и второстепенные признаки.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</a:rPr>
              <a:t>Дети могут давать краткую характеристику изученному понятию или явлению.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</a:rPr>
              <a:t>Удобно сравнивать понятия друг с другом.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</a:rPr>
              <a:t>анализировать, выделять главное.</a:t>
            </a:r>
          </a:p>
          <a:p>
            <a:pPr algn="ctr"/>
            <a:r>
              <a:rPr lang="ru-RU" sz="2000" dirty="0">
                <a:solidFill>
                  <a:srgbClr val="0070C0"/>
                </a:solidFill>
              </a:rPr>
              <a:t>Прием хорошо подходит для изучения новой темы, когда сразу, для лучшего понимания и запоминания, выделяются главные качества изучаемого явления, а также на этапе решения учебных задач, когда важно потренировать умение учащихся систематизировать полученные знания и находить общее путем сравнения (то есть развивать мышление), и для закрепления материала.</a:t>
            </a:r>
          </a:p>
        </p:txBody>
      </p:sp>
    </p:spTree>
    <p:extLst>
      <p:ext uri="{BB962C8B-B14F-4D97-AF65-F5344CB8AC3E}">
        <p14:creationId xmlns:p14="http://schemas.microsoft.com/office/powerpoint/2010/main" val="2250590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04EE9-D027-4958-8A38-C7923CFCF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80ECDAC8-862F-4D87-90C7-ABF8434C89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11237"/>
              </p:ext>
            </p:extLst>
          </p:nvPr>
        </p:nvGraphicFramePr>
        <p:xfrm>
          <a:off x="1403648" y="804207"/>
          <a:ext cx="6984776" cy="5249586"/>
        </p:xfrm>
        <a:graphic>
          <a:graphicData uri="http://schemas.openxmlformats.org/drawingml/2006/table">
            <a:tbl>
              <a:tblPr firstRow="1" firstCol="1" bandRow="1"/>
              <a:tblGrid>
                <a:gridCol w="2767553">
                  <a:extLst>
                    <a:ext uri="{9D8B030D-6E8A-4147-A177-3AD203B41FA5}">
                      <a16:colId xmlns:a16="http://schemas.microsoft.com/office/drawing/2014/main" val="3967299616"/>
                    </a:ext>
                  </a:extLst>
                </a:gridCol>
                <a:gridCol w="4217223">
                  <a:extLst>
                    <a:ext uri="{9D8B030D-6E8A-4147-A177-3AD203B41FA5}">
                      <a16:colId xmlns:a16="http://schemas.microsoft.com/office/drawing/2014/main" val="3072444343"/>
                    </a:ext>
                  </a:extLst>
                </a:gridCol>
              </a:tblGrid>
              <a:tr h="371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Прилагательное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223754"/>
                  </a:ext>
                </a:extLst>
              </a:tr>
              <a:tr h="371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Обозначает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Признак предмета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259490"/>
                  </a:ext>
                </a:extLst>
              </a:tr>
              <a:tr h="760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Какой? Какая? Какое? Какие?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315103"/>
                  </a:ext>
                </a:extLst>
              </a:tr>
              <a:tr h="760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Особые приметы: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671922"/>
                  </a:ext>
                </a:extLst>
              </a:tr>
              <a:tr h="760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мужской, женский, средний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474856"/>
                  </a:ext>
                </a:extLst>
              </a:tr>
              <a:tr h="760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единственное, множественное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202456"/>
                  </a:ext>
                </a:extLst>
              </a:tr>
              <a:tr h="760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Связан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именем существительным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012894"/>
                  </a:ext>
                </a:extLst>
              </a:tr>
              <a:tr h="706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Член предложения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второстепенный определение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413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154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2250A6-9EBB-468A-8261-A36B9EFA5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990099"/>
                </a:solidFill>
              </a:rPr>
              <a:t>Нетрадиционные уроки</a:t>
            </a:r>
            <a:r>
              <a:rPr lang="ru-RU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A21D2B-0522-4C31-B29B-BF08E79FE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00B050"/>
                </a:solidFill>
              </a:rPr>
              <a:t>урок-сказка </a:t>
            </a:r>
          </a:p>
          <a:p>
            <a:pPr algn="ctr"/>
            <a:r>
              <a:rPr lang="ru-RU" sz="3600" b="1" dirty="0">
                <a:solidFill>
                  <a:srgbClr val="00B050"/>
                </a:solidFill>
              </a:rPr>
              <a:t> урок – экскурсия</a:t>
            </a:r>
          </a:p>
          <a:p>
            <a:pPr algn="ctr"/>
            <a:r>
              <a:rPr lang="ru-RU" sz="3600" b="1" dirty="0">
                <a:solidFill>
                  <a:srgbClr val="00B050"/>
                </a:solidFill>
              </a:rPr>
              <a:t> урок – путешествие</a:t>
            </a:r>
          </a:p>
          <a:p>
            <a:pPr algn="ctr"/>
            <a:r>
              <a:rPr lang="ru-RU" sz="3600" b="1" dirty="0">
                <a:solidFill>
                  <a:srgbClr val="00B050"/>
                </a:solidFill>
              </a:rPr>
              <a:t> урок- викторина.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996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548CF5-8938-40E3-96EB-3441373EF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6C9F04-B657-4B68-A613-F9DEC191D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548680"/>
            <a:ext cx="8229600" cy="4525963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990099"/>
                </a:solidFill>
              </a:rPr>
              <a:t>Нетрадиционные уроки </a:t>
            </a:r>
            <a:r>
              <a:rPr lang="ru-RU" sz="2900" dirty="0">
                <a:solidFill>
                  <a:srgbClr val="990099"/>
                </a:solidFill>
              </a:rPr>
              <a:t>делают занятия более запоминающимися; эмоциональными;</a:t>
            </a:r>
          </a:p>
          <a:p>
            <a:pPr algn="ctr"/>
            <a:r>
              <a:rPr lang="ru-RU" sz="2900" dirty="0">
                <a:solidFill>
                  <a:srgbClr val="990099"/>
                </a:solidFill>
              </a:rPr>
              <a:t>способствуют более глубокому усвоению материала;</a:t>
            </a:r>
          </a:p>
          <a:p>
            <a:pPr algn="ctr"/>
            <a:r>
              <a:rPr lang="ru-RU" sz="2900" dirty="0">
                <a:solidFill>
                  <a:srgbClr val="990099"/>
                </a:solidFill>
              </a:rPr>
              <a:t>Воздействуют на развитие творческих способностей; </a:t>
            </a:r>
          </a:p>
          <a:p>
            <a:pPr algn="ctr"/>
            <a:r>
              <a:rPr lang="ru-RU" sz="2900" dirty="0">
                <a:solidFill>
                  <a:srgbClr val="990099"/>
                </a:solidFill>
              </a:rPr>
              <a:t>Развивают логическое мышление;</a:t>
            </a:r>
          </a:p>
          <a:p>
            <a:pPr algn="ctr"/>
            <a:r>
              <a:rPr lang="ru-RU" sz="2900" dirty="0">
                <a:solidFill>
                  <a:srgbClr val="990099"/>
                </a:solidFill>
              </a:rPr>
              <a:t>Способствуют развитию познавательной активности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3418219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8421A-9051-400E-B426-D2AAD22D5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0CB5C2-6A8F-487C-9E0E-A78A7F20B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990099"/>
                </a:solidFill>
              </a:rPr>
              <a:t>Развивая познавательную активность, воспитывая стремление к знаниям, мы развиваем личность маленького человека, умеющего мыслить,  сопереживать, творить.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</a:rPr>
              <a:t>Вопросы развития познавательной активности актуальны, важны для каждого педагога, которому небезразлична судьба своих учеников.</a:t>
            </a:r>
          </a:p>
        </p:txBody>
      </p:sp>
      <p:pic>
        <p:nvPicPr>
          <p:cNvPr id="5" name="Рисунок 4" descr="https://static.tildacdn.com/tild6336-6632-4061-a361-333936306136/ea26c22e9b48ec0348ad.jpg">
            <a:extLst>
              <a:ext uri="{FF2B5EF4-FFF2-40B4-BE49-F238E27FC236}">
                <a16:creationId xmlns:a16="http://schemas.microsoft.com/office/drawing/2014/main" id="{9A6A92C2-69E2-44BF-824A-436310AE197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49475"/>
            <a:ext cx="4536504" cy="2731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686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C8A48-CC80-4B95-8700-8639D24AA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  </a:t>
            </a:r>
            <a:r>
              <a:rPr lang="ru-RU" sz="3200" dirty="0">
                <a:solidFill>
                  <a:srgbClr val="990099"/>
                </a:solidFill>
              </a:rPr>
              <a:t>Для этого я использую приемы активизации       познавательной деятельности учащихся: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038199-95D9-4B9E-9687-0D38B6367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0673"/>
            <a:ext cx="8229600" cy="4525963"/>
          </a:xfrm>
        </p:spPr>
        <p:txBody>
          <a:bodyPr/>
          <a:lstStyle/>
          <a:p>
            <a:r>
              <a:rPr lang="ru-RU" sz="2800" dirty="0"/>
              <a:t>      </a:t>
            </a:r>
            <a:r>
              <a:rPr lang="ru-RU" sz="2800" dirty="0">
                <a:solidFill>
                  <a:srgbClr val="00B050"/>
                </a:solidFill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00B050"/>
                </a:solidFill>
              </a:rPr>
              <a:t>ситуация успеха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-занимательные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 игры, задания, картинки-</a:t>
            </a:r>
            <a:r>
              <a:rPr lang="ru-RU" sz="2800" dirty="0" err="1">
                <a:solidFill>
                  <a:srgbClr val="00B050"/>
                </a:solidFill>
              </a:rPr>
              <a:t>запоминалки</a:t>
            </a:r>
            <a:endParaRPr lang="ru-RU" sz="2800" dirty="0">
              <a:solidFill>
                <a:srgbClr val="00B050"/>
              </a:solidFill>
            </a:endParaRPr>
          </a:p>
          <a:p>
            <a:r>
              <a:rPr lang="ru-RU" sz="2800" dirty="0">
                <a:solidFill>
                  <a:srgbClr val="00B050"/>
                </a:solidFill>
              </a:rPr>
              <a:t>       - проблемные ситуации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 интерактивные технологии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 ТРИЗ (</a:t>
            </a:r>
            <a:r>
              <a:rPr lang="ru-RU" sz="2400" dirty="0">
                <a:solidFill>
                  <a:srgbClr val="00B050"/>
                </a:solidFill>
              </a:rPr>
              <a:t>теория решения изобретательских задач)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 групповая работа и работа в парах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 дифференцированный подход</a:t>
            </a:r>
          </a:p>
          <a:p>
            <a:r>
              <a:rPr lang="ru-RU" sz="2800" dirty="0">
                <a:solidFill>
                  <a:srgbClr val="00B050"/>
                </a:solidFill>
              </a:rPr>
              <a:t>       - нетрадиционные уроки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214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EB5FA-FFFB-4AFA-AAE1-B638B2762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398F0B-9398-4F3B-A225-F1CD4EEDB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«Успех в учении – </a:t>
            </a:r>
            <a:b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единственный источник </a:t>
            </a:r>
            <a:b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   внутренних сил, рождающий энергию для преодоления трудностей, </a:t>
            </a:r>
            <a:b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желания учиться»</a:t>
            </a:r>
            <a:b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3600" b="1" i="1" dirty="0" err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В.А.Сухомлинский</a:t>
            </a:r>
            <a:endParaRPr lang="ru-RU" sz="3600" b="1" dirty="0">
              <a:solidFill>
                <a:srgbClr val="990099"/>
              </a:solidFill>
            </a:endParaRPr>
          </a:p>
        </p:txBody>
      </p:sp>
      <p:pic>
        <p:nvPicPr>
          <p:cNvPr id="4" name="Рисунок 3" descr="https://u.9111s.ru/uploads/202111/14/1f8cddb6f6e1910e3131ff328cb7cd29.jpg">
            <a:extLst>
              <a:ext uri="{FF2B5EF4-FFF2-40B4-BE49-F238E27FC236}">
                <a16:creationId xmlns:a16="http://schemas.microsoft.com/office/drawing/2014/main" id="{52CEB35C-36FC-45E5-A91C-4203AE2DE7A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61049"/>
            <a:ext cx="30963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6297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B8050-A260-45EC-8673-806CABCF6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8A7A50-2BD6-4049-A9D2-78B24AD183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731837"/>
            <a:ext cx="8229600" cy="5851525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</a:rPr>
              <a:t>Технологические операции создания ситуаций успеха:</a:t>
            </a:r>
          </a:p>
          <a:p>
            <a:pPr lvl="0" algn="ctr"/>
            <a:r>
              <a:rPr lang="ru-RU" sz="2000" b="1" u="sng" dirty="0">
                <a:solidFill>
                  <a:srgbClr val="990099"/>
                </a:solidFill>
              </a:rPr>
              <a:t>Доброжелательность </a:t>
            </a:r>
            <a:r>
              <a:rPr lang="ru-RU" sz="2000" b="1" dirty="0">
                <a:solidFill>
                  <a:srgbClr val="990099"/>
                </a:solidFill>
              </a:rPr>
              <a:t>: </a:t>
            </a:r>
            <a:br>
              <a:rPr lang="ru-RU" sz="2000" b="1" dirty="0">
                <a:solidFill>
                  <a:srgbClr val="990099"/>
                </a:solidFill>
              </a:rPr>
            </a:br>
            <a:r>
              <a:rPr lang="ru-RU" sz="2000" b="1" dirty="0">
                <a:solidFill>
                  <a:srgbClr val="990099"/>
                </a:solidFill>
              </a:rPr>
              <a:t>улыбка, добрый взгляд, внимание друг к другу, интерес к каждому, приветливость, расположенность, мягкие жесты.</a:t>
            </a:r>
          </a:p>
          <a:p>
            <a:pPr lvl="0" algn="ctr"/>
            <a:r>
              <a:rPr lang="ru-RU" sz="2000" b="1" u="sng" dirty="0">
                <a:solidFill>
                  <a:srgbClr val="990099"/>
                </a:solidFill>
              </a:rPr>
              <a:t>Снятие страха </a:t>
            </a:r>
            <a:r>
              <a:rPr lang="ru-RU" sz="2000" b="1" dirty="0">
                <a:solidFill>
                  <a:srgbClr val="990099"/>
                </a:solidFill>
              </a:rPr>
              <a:t>– помогает преодолеть неуверенность в собственных силах, робость, боязнь самого дела и оценки окружающих. “Мы все пробуем и ищем, только так может что-то получиться”. “Люди учатся на своих ошибках и находят другие способы решения”. </a:t>
            </a:r>
          </a:p>
          <a:p>
            <a:pPr lvl="0" algn="ctr"/>
            <a:r>
              <a:rPr lang="ru-RU" sz="2000" b="1" u="sng" dirty="0">
                <a:solidFill>
                  <a:srgbClr val="990099"/>
                </a:solidFill>
              </a:rPr>
              <a:t>Внесение мотива </a:t>
            </a:r>
            <a:r>
              <a:rPr lang="ru-RU" sz="2000" b="1" dirty="0">
                <a:solidFill>
                  <a:srgbClr val="990099"/>
                </a:solidFill>
              </a:rPr>
              <a:t>– показывает ребенку ради чего, ради кого совершается эта деятельность, кому будет хорошо после выполнения. “Без твоей помощи твоим товарищам не справиться…”</a:t>
            </a:r>
          </a:p>
          <a:p>
            <a:pPr algn="ctr"/>
            <a:r>
              <a:rPr lang="ru-RU" sz="2000" b="1" u="sng" dirty="0">
                <a:solidFill>
                  <a:srgbClr val="990099"/>
                </a:solidFill>
              </a:rPr>
              <a:t>Персональная исключительность </a:t>
            </a:r>
            <a:r>
              <a:rPr lang="ru-RU" sz="2000" b="1" dirty="0">
                <a:solidFill>
                  <a:srgbClr val="990099"/>
                </a:solidFill>
              </a:rPr>
              <a:t>– обозначает важность усилий ребенка в предстоящей или совершаемой деятельности. “Только ты и мог бы….”. “Только тебе я и могу доверить…”. “Ни к кому, кроме тебя, я не могу обратиться с этой просьбой…”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319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AD0C5-D5E5-4B6A-8369-4171B4559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16FF3-8145-408D-B93C-2C6A7C11B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851525"/>
          </a:xfrm>
        </p:spPr>
        <p:txBody>
          <a:bodyPr/>
          <a:lstStyle/>
          <a:p>
            <a:pPr algn="ctr"/>
            <a:r>
              <a:rPr lang="ru-RU" sz="2000" b="1" u="sng" dirty="0">
                <a:solidFill>
                  <a:srgbClr val="990099"/>
                </a:solidFill>
              </a:rPr>
              <a:t>Авансирование</a:t>
            </a:r>
            <a:r>
              <a:rPr lang="ru-RU" sz="2000" b="1" dirty="0">
                <a:solidFill>
                  <a:srgbClr val="990099"/>
                </a:solidFill>
              </a:rPr>
              <a:t> (твердую убежденность в том, что его ученик обязательно справится с поставленной задачей. Это, в свою очередь, внушает ребенку уверенность в своих силах и возможностях. “У вас обязательно получиться”. “Я даже не сомневаюсь в успешном результате”.)</a:t>
            </a:r>
          </a:p>
          <a:p>
            <a:pPr lvl="0" algn="ctr"/>
            <a:r>
              <a:rPr lang="ru-RU" sz="2000" b="1" u="sng" dirty="0">
                <a:solidFill>
                  <a:srgbClr val="990099"/>
                </a:solidFill>
              </a:rPr>
              <a:t>Скрытое инструктирование ребенка </a:t>
            </a:r>
            <a:r>
              <a:rPr lang="ru-RU" sz="2000" b="1" dirty="0">
                <a:solidFill>
                  <a:srgbClr val="990099"/>
                </a:solidFill>
              </a:rPr>
              <a:t>в способах и формах совершения деятельности – помогает ребенку избежать поражения, достигается путем намека, пожелания. “Возможно, лучше всего начать с…..”. “Выполняя работу, не забудьте о…..”.</a:t>
            </a:r>
          </a:p>
          <a:p>
            <a:pPr algn="ctr"/>
            <a:r>
              <a:rPr lang="ru-RU" sz="2000" b="1" u="sng" dirty="0">
                <a:solidFill>
                  <a:srgbClr val="990099"/>
                </a:solidFill>
              </a:rPr>
              <a:t>Высокая оценка детали </a:t>
            </a:r>
            <a:r>
              <a:rPr lang="ru-RU" sz="2000" b="1" dirty="0">
                <a:solidFill>
                  <a:srgbClr val="990099"/>
                </a:solidFill>
              </a:rPr>
              <a:t>– помогает эмоционально пережить успех не результата в целом, а какой-то его отдельной детали. “Тебе особенно удалось то объяснение”. “Больше всего мне в твоей работе понравилось…”. “Наивысшей похвалы заслуживает эта часть твоей работы”.</a:t>
            </a:r>
          </a:p>
          <a:p>
            <a:br>
              <a:rPr lang="ru-RU" sz="2400" dirty="0"/>
            </a:b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095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BCFB5-C810-46A3-9AF2-C9BA84D6E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00B050"/>
                </a:solidFill>
              </a:rPr>
              <a:t>     </a:t>
            </a:r>
            <a:r>
              <a:rPr lang="ru-RU" sz="4000" b="1" dirty="0">
                <a:solidFill>
                  <a:srgbClr val="00B050"/>
                </a:solidFill>
              </a:rPr>
              <a:t>Картинки – </a:t>
            </a:r>
            <a:r>
              <a:rPr lang="ru-RU" sz="4000" b="1" dirty="0" err="1">
                <a:solidFill>
                  <a:srgbClr val="00B050"/>
                </a:solidFill>
              </a:rPr>
              <a:t>запоминалки</a:t>
            </a:r>
            <a:br>
              <a:rPr lang="ru-RU" sz="4000" b="1" dirty="0">
                <a:solidFill>
                  <a:srgbClr val="00B050"/>
                </a:solidFill>
              </a:rPr>
            </a:b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5C0B10F-5913-44B9-B5A7-531D72EA48CE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4" t="8516" b="7528"/>
          <a:stretch/>
        </p:blipFill>
        <p:spPr bwMode="auto">
          <a:xfrm>
            <a:off x="1119943" y="980728"/>
            <a:ext cx="7571184" cy="57466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25479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D18CD-8FEC-4775-8C27-D8958415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04BD25A-2E2E-451A-97AB-7E5501B9A29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4638"/>
            <a:ext cx="7355159" cy="6178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715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5418B-B2F5-4A7D-B8AC-FA1F5783F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990099"/>
                </a:solidFill>
              </a:rPr>
              <a:t>Стихи-</a:t>
            </a:r>
            <a:r>
              <a:rPr lang="ru-RU" b="1" dirty="0" err="1">
                <a:solidFill>
                  <a:srgbClr val="990099"/>
                </a:solidFill>
              </a:rPr>
              <a:t>запоминалки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74BD327-D11A-49C7-8FC0-9373EFFC1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032298"/>
            <a:ext cx="7128792" cy="5346594"/>
          </a:xfrm>
        </p:spPr>
      </p:pic>
    </p:spTree>
    <p:extLst>
      <p:ext uri="{BB962C8B-B14F-4D97-AF65-F5344CB8AC3E}">
        <p14:creationId xmlns:p14="http://schemas.microsoft.com/office/powerpoint/2010/main" val="31021005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8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1722</Words>
  <Application>Microsoft Office PowerPoint</Application>
  <PresentationFormat>Экран (4:3)</PresentationFormat>
  <Paragraphs>172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Times New Roman</vt:lpstr>
      <vt:lpstr>Calibri</vt:lpstr>
      <vt:lpstr>Arial</vt:lpstr>
      <vt:lpstr>1_Тема Office</vt:lpstr>
      <vt:lpstr>Муниципальное бюджетное общеобразовательное учреждение   средняя общеобразовательная школа №104 г. Воронеж</vt:lpstr>
      <vt:lpstr>Презентация PowerPoint</vt:lpstr>
      <vt:lpstr>  Для этого я использую приемы активизации       познавательной деятельности учащихся:</vt:lpstr>
      <vt:lpstr>Презентация PowerPoint</vt:lpstr>
      <vt:lpstr>Презентация PowerPoint</vt:lpstr>
      <vt:lpstr>Презентация PowerPoint</vt:lpstr>
      <vt:lpstr>     Картинки – запоминалки </vt:lpstr>
      <vt:lpstr>Презентация PowerPoint</vt:lpstr>
      <vt:lpstr>Стихи-запоминалки</vt:lpstr>
      <vt:lpstr>Рифмование</vt:lpstr>
      <vt:lpstr>Презентация PowerPoint</vt:lpstr>
      <vt:lpstr>     Например разноуровневые карточки</vt:lpstr>
      <vt:lpstr>Презентация PowerPoint</vt:lpstr>
      <vt:lpstr>   Так же использую приемы ТРИЗ  (теория решения изобретательских задач</vt:lpstr>
      <vt:lpstr>Приемы ТРИЗ: </vt:lpstr>
      <vt:lpstr>Нестандартный вход в урок</vt:lpstr>
      <vt:lpstr>Нестандартный вход в урок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Прием «Лови ошибку»</vt:lpstr>
      <vt:lpstr>Презентация PowerPoint</vt:lpstr>
      <vt:lpstr>Прием «Системный лифт»</vt:lpstr>
      <vt:lpstr>Презентация PowerPoint</vt:lpstr>
      <vt:lpstr>Презентация PowerPoint</vt:lpstr>
      <vt:lpstr>Нетрадиционные уроки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МБОУ СОШ 104</cp:lastModifiedBy>
  <cp:revision>108</cp:revision>
  <dcterms:created xsi:type="dcterms:W3CDTF">2014-07-06T18:18:01Z</dcterms:created>
  <dcterms:modified xsi:type="dcterms:W3CDTF">2022-11-02T07:36:21Z</dcterms:modified>
</cp:coreProperties>
</file>