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7" r:id="rId11"/>
    <p:sldId id="266" r:id="rId12"/>
    <p:sldId id="265" r:id="rId13"/>
    <p:sldId id="269" r:id="rId14"/>
    <p:sldId id="270" r:id="rId15"/>
    <p:sldId id="271" r:id="rId16"/>
    <p:sldId id="272" r:id="rId17"/>
    <p:sldId id="273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46" d="100"/>
          <a:sy n="46" d="100"/>
        </p:scale>
        <p:origin x="7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110ED-0A37-41F4-83C3-12A8F6C6061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255979C0-0BA9-42D3-AF98-1095BB688A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7515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110ED-0A37-41F4-83C3-12A8F6C6061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55979C0-0BA9-42D3-AF98-1095BB688A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17223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110ED-0A37-41F4-83C3-12A8F6C6061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55979C0-0BA9-42D3-AF98-1095BB688A52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811777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110ED-0A37-41F4-83C3-12A8F6C6061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55979C0-0BA9-42D3-AF98-1095BB688A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3770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110ED-0A37-41F4-83C3-12A8F6C6061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55979C0-0BA9-42D3-AF98-1095BB688A52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274409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110ED-0A37-41F4-83C3-12A8F6C6061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55979C0-0BA9-42D3-AF98-1095BB688A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52117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110ED-0A37-41F4-83C3-12A8F6C6061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979C0-0BA9-42D3-AF98-1095BB688A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79244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110ED-0A37-41F4-83C3-12A8F6C6061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979C0-0BA9-42D3-AF98-1095BB688A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080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110ED-0A37-41F4-83C3-12A8F6C6061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979C0-0BA9-42D3-AF98-1095BB688A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474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110ED-0A37-41F4-83C3-12A8F6C6061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55979C0-0BA9-42D3-AF98-1095BB688A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190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110ED-0A37-41F4-83C3-12A8F6C6061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55979C0-0BA9-42D3-AF98-1095BB688A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669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110ED-0A37-41F4-83C3-12A8F6C6061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55979C0-0BA9-42D3-AF98-1095BB688A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3131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110ED-0A37-41F4-83C3-12A8F6C6061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979C0-0BA9-42D3-AF98-1095BB688A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158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110ED-0A37-41F4-83C3-12A8F6C6061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979C0-0BA9-42D3-AF98-1095BB688A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434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110ED-0A37-41F4-83C3-12A8F6C6061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979C0-0BA9-42D3-AF98-1095BB688A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25187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110ED-0A37-41F4-83C3-12A8F6C6061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55979C0-0BA9-42D3-AF98-1095BB688A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5095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0110ED-0A37-41F4-83C3-12A8F6C6061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255979C0-0BA9-42D3-AF98-1095BB688A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8831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89212" y="644237"/>
            <a:ext cx="8915399" cy="2262781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ункциональная грамотность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70653" y="3779852"/>
            <a:ext cx="9152515" cy="1126283"/>
          </a:xfrm>
        </p:spPr>
        <p:txBody>
          <a:bodyPr>
            <a:normAutofit fontScale="25000" lnSpcReduction="20000"/>
          </a:bodyPr>
          <a:lstStyle/>
          <a:p>
            <a:r>
              <a:rPr lang="ru-RU" sz="16000" dirty="0" smtClean="0"/>
              <a:t>Развитие </a:t>
            </a:r>
            <a:r>
              <a:rPr lang="ru-RU" sz="16000" b="1" dirty="0" smtClean="0"/>
              <a:t>креативного мышления </a:t>
            </a:r>
            <a:r>
              <a:rPr lang="ru-RU" sz="16000" dirty="0" smtClean="0"/>
              <a:t>на уроках математики в 7 классе</a:t>
            </a:r>
          </a:p>
          <a:p>
            <a:endParaRPr lang="ru-RU" sz="3200" dirty="0"/>
          </a:p>
          <a:p>
            <a:endParaRPr lang="ru-RU" sz="3200" dirty="0" smtClean="0"/>
          </a:p>
          <a:p>
            <a:endParaRPr lang="ru-RU" sz="3200" dirty="0"/>
          </a:p>
          <a:p>
            <a:endParaRPr lang="ru-RU" sz="3200" dirty="0"/>
          </a:p>
          <a:p>
            <a:r>
              <a:rPr lang="ru-RU" sz="8000" dirty="0"/>
              <a:t>МКОУ «Приобская школа № 53» учитель математики Мерчалова Т.А.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90861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Примеры задач на развитие </a:t>
            </a:r>
            <a:r>
              <a:rPr lang="ru-RU" dirty="0"/>
              <a:t>креативности на уроках математики 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8084127" y="3969327"/>
            <a:ext cx="1143000" cy="207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8084127" y="3345873"/>
            <a:ext cx="0" cy="3325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3600" dirty="0" smtClean="0"/>
          </a:p>
          <a:p>
            <a:r>
              <a:rPr lang="ru-RU" sz="3600" dirty="0" smtClean="0"/>
              <a:t>Змей </a:t>
            </a:r>
            <a:r>
              <a:rPr lang="ru-RU" sz="3600" dirty="0"/>
              <a:t>Горыныч обещал детям выпустить их на волю, если они принесут ему ведро воды без самого ведра.</a:t>
            </a:r>
            <a:r>
              <a:rPr lang="ru-RU" dirty="0"/>
              <a:t> </a:t>
            </a:r>
            <a:r>
              <a:rPr lang="ru-RU" i="1" dirty="0"/>
              <a:t>(Ответ: воду нужно заморозить)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6126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Примеры задач на развитие </a:t>
            </a:r>
            <a:r>
              <a:rPr lang="ru-RU" dirty="0"/>
              <a:t>креативности на уроках математики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2140" t="27686" r="57759" b="31062"/>
          <a:stretch/>
        </p:blipFill>
        <p:spPr>
          <a:xfrm>
            <a:off x="4908241" y="1905000"/>
            <a:ext cx="4281054" cy="4738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65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Примеры задач на развитие </a:t>
            </a:r>
            <a:r>
              <a:rPr lang="ru-RU" dirty="0"/>
              <a:t>креативности на уроках математики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777" t="29764" r="8880" b="31063"/>
          <a:stretch/>
        </p:blipFill>
        <p:spPr>
          <a:xfrm>
            <a:off x="1475508" y="2701636"/>
            <a:ext cx="10307783" cy="2660072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8084127" y="3969327"/>
            <a:ext cx="1143000" cy="207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9227127" y="4301836"/>
            <a:ext cx="12469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8084127" y="3345873"/>
            <a:ext cx="0" cy="3325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8666018" y="5985164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5209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Примеры задач на развитие </a:t>
            </a:r>
            <a:r>
              <a:rPr lang="ru-RU" dirty="0"/>
              <a:t>креативности на уроках математики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822" t="17785" r="8589" b="47688"/>
          <a:stretch/>
        </p:blipFill>
        <p:spPr>
          <a:xfrm>
            <a:off x="2592924" y="2680852"/>
            <a:ext cx="9364807" cy="2119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53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Примеры задач на развитие </a:t>
            </a:r>
            <a:r>
              <a:rPr lang="ru-RU" dirty="0"/>
              <a:t>креативности на уроках математики 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5544" t="15625" r="14435" b="53792"/>
          <a:stretch/>
        </p:blipFill>
        <p:spPr>
          <a:xfrm>
            <a:off x="710157" y="1918854"/>
            <a:ext cx="11481844" cy="3609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584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Примеры задач на развитие </a:t>
            </a:r>
            <a:r>
              <a:rPr lang="ru-RU" dirty="0"/>
              <a:t>креативности на уроках математики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7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5703" t="13920" r="10921" b="39204"/>
          <a:stretch/>
        </p:blipFill>
        <p:spPr>
          <a:xfrm>
            <a:off x="1343891" y="1905000"/>
            <a:ext cx="10848109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318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Примеры задач на развитие </a:t>
            </a:r>
            <a:r>
              <a:rPr lang="ru-RU" dirty="0"/>
              <a:t>креативности на уроках математики 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020" t="16999" r="14673" b="32005"/>
          <a:stretch/>
        </p:blipFill>
        <p:spPr>
          <a:xfrm>
            <a:off x="2592925" y="2225951"/>
            <a:ext cx="9615286" cy="353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47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96027" y="2967335"/>
            <a:ext cx="91999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СПАСИБО ЗА ВНИМАНИЕ!</a:t>
            </a:r>
            <a:endParaRPr lang="ru-RU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61702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Креативность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способность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нестандартно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мыслить</a:t>
            </a:r>
          </a:p>
          <a:p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способность порождать необычные идеи, отклонение от традиционных схем мышления, быстро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решать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проблемные ситуации</a:t>
            </a:r>
          </a:p>
        </p:txBody>
      </p:sp>
    </p:spTree>
    <p:extLst>
      <p:ext uri="{BB962C8B-B14F-4D97-AF65-F5344CB8AC3E}">
        <p14:creationId xmlns:p14="http://schemas.microsoft.com/office/powerpoint/2010/main" val="1843307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Связь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креативности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Чем выше уровень развития интеллекта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IQ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выше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креативности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328694" y="2376488"/>
            <a:ext cx="40386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850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диагностики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Тест Э.П.Торренса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(вербальную и образную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креативность)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О.И.Моткова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Четыре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скрепки» уровень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образного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воображения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Я.А.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Пономарева «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Девять точек»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(оценивает образное воображение)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Г. Дэвиса предназначена для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творческих способностей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 13-17 лет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7529" y="1264555"/>
            <a:ext cx="1311852" cy="1241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571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креативности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905000"/>
            <a:ext cx="8915400" cy="3777622"/>
          </a:xfrm>
        </p:spPr>
        <p:txBody>
          <a:bodyPr>
            <a:noAutofit/>
          </a:bodyPr>
          <a:lstStyle/>
          <a:p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Важным условием развития креативности является предоставление 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ребёнку психологической свободы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свободы выбора, свободы в выражении своих чувств и переживаний, в 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возможности самому 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принимать решения</a:t>
            </a:r>
          </a:p>
        </p:txBody>
      </p:sp>
    </p:spTree>
    <p:extLst>
      <p:ext uri="{BB962C8B-B14F-4D97-AF65-F5344CB8AC3E}">
        <p14:creationId xmlns:p14="http://schemas.microsoft.com/office/powerpoint/2010/main" val="1466631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творческого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мыслительного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92924" y="2133599"/>
            <a:ext cx="8911687" cy="4163291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Гибкость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 способность рассматривать задачу под различными углами зрения, применять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разнообразные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подходы и стратегии. 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Беглость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свойство быстрого придумывания реальных и фантастических решений для одной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той же проблемы. 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Оригинальность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способность находить нестандартные решения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Способность к детализации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умение расширять, развивать, приукрашивать, подробно разрабатывать любую идею, сюжет, рисунок</a:t>
            </a:r>
          </a:p>
        </p:txBody>
      </p:sp>
    </p:spTree>
    <p:extLst>
      <p:ext uri="{BB962C8B-B14F-4D97-AF65-F5344CB8AC3E}">
        <p14:creationId xmlns:p14="http://schemas.microsoft.com/office/powerpoint/2010/main" val="315712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етоды, приёмы 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Мозговой штурм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А что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если?...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Что общего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Сочинение стихотворений, историй.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Ребусы.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Эвристические задачи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использования предметов.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Нестандартные задания.</a:t>
            </a:r>
          </a:p>
        </p:txBody>
      </p:sp>
    </p:spTree>
    <p:extLst>
      <p:ext uri="{BB962C8B-B14F-4D97-AF65-F5344CB8AC3E}">
        <p14:creationId xmlns:p14="http://schemas.microsoft.com/office/powerpoint/2010/main" val="356506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задачи???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2133599"/>
            <a:ext cx="9069388" cy="4558145"/>
          </a:xfrm>
        </p:spPr>
        <p:txBody>
          <a:bodyPr>
            <a:normAutofit/>
          </a:bodyPr>
          <a:lstStyle/>
          <a:p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Помимо стандартных задач и примеров, заданий на построение, важно использовать головоломки, ребусы, задания на смекалку. </a:t>
            </a:r>
            <a:endParaRPr lang="ru-RU" sz="3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только полезно, но и интересно 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детям!</a:t>
            </a:r>
          </a:p>
          <a:p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Творчество!!!</a:t>
            </a:r>
            <a:endParaRPr lang="ru-RU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8269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Примеры задач на развитие </a:t>
            </a:r>
            <a:r>
              <a:rPr lang="ru-RU" dirty="0"/>
              <a:t>креативности на уроках математики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7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Подумайте в каком случае это выражение верно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+ 8 = 5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3671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457</TotalTime>
  <Words>363</Words>
  <Application>Microsoft Office PowerPoint</Application>
  <PresentationFormat>Широкоэкранный</PresentationFormat>
  <Paragraphs>53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Century Gothic</vt:lpstr>
      <vt:lpstr>Times New Roman</vt:lpstr>
      <vt:lpstr>Wingdings 3</vt:lpstr>
      <vt:lpstr>Легкий дым</vt:lpstr>
      <vt:lpstr>Функциональная грамотность</vt:lpstr>
      <vt:lpstr>Креативность</vt:lpstr>
      <vt:lpstr>Связь креативности</vt:lpstr>
      <vt:lpstr>Методы диагностики</vt:lpstr>
      <vt:lpstr>Развитие креативности </vt:lpstr>
      <vt:lpstr>Характеристика творческого  мыслительного процесса</vt:lpstr>
      <vt:lpstr>Методы, приёмы и способы</vt:lpstr>
      <vt:lpstr>Какие задачи???</vt:lpstr>
      <vt:lpstr>Примеры задач на развитие креативности на уроках математики </vt:lpstr>
      <vt:lpstr>Примеры задач на развитие креативности на уроках математики </vt:lpstr>
      <vt:lpstr>Примеры задач на развитие креативности на уроках математики </vt:lpstr>
      <vt:lpstr>Примеры задач на развитие креативности на уроках математики </vt:lpstr>
      <vt:lpstr>Примеры задач на развитие креативности на уроках математики </vt:lpstr>
      <vt:lpstr>Примеры задач на развитие креативности на уроках математики </vt:lpstr>
      <vt:lpstr>Примеры задач на развитие креативности на уроках математики </vt:lpstr>
      <vt:lpstr>Примеры задач на развитие креативности на уроках математики 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Оценивание функциональной грамотности</dc:title>
  <dc:creator>Приобская школа 53</dc:creator>
  <cp:lastModifiedBy>Приобская школа 53</cp:lastModifiedBy>
  <cp:revision>20</cp:revision>
  <dcterms:created xsi:type="dcterms:W3CDTF">2022-11-01T02:52:58Z</dcterms:created>
  <dcterms:modified xsi:type="dcterms:W3CDTF">2022-11-01T10:33:20Z</dcterms:modified>
</cp:coreProperties>
</file>