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56" r:id="rId4"/>
    <p:sldId id="257" r:id="rId5"/>
    <p:sldId id="258" r:id="rId6"/>
    <p:sldId id="27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04"/>
    <a:srgbClr val="680000"/>
    <a:srgbClr val="3F1E03"/>
    <a:srgbClr val="3B1C03"/>
    <a:srgbClr val="6C0000"/>
    <a:srgbClr val="673105"/>
    <a:srgbClr val="452103"/>
    <a:srgbClr val="642F04"/>
    <a:srgbClr val="502604"/>
    <a:srgbClr val="4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6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8192" y="2852936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Путешествие в осеннее царство</a:t>
            </a:r>
            <a:endParaRPr lang="ru-RU" sz="4000" dirty="0">
              <a:solidFill>
                <a:srgbClr val="642F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54271"/>
            <a:ext cx="72728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3B1C03"/>
                </a:solidFill>
                <a:cs typeface="Arial" pitchFamily="34" charset="0"/>
              </a:rPr>
              <a:t>Департамент образования Администрации г. Сарова </a:t>
            </a:r>
            <a:endParaRPr lang="ru-RU" sz="2000" b="1" i="1" dirty="0">
              <a:solidFill>
                <a:srgbClr val="3B1C03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3B1C03"/>
                </a:solidFill>
                <a:cs typeface="Arial" pitchFamily="34" charset="0"/>
              </a:rPr>
              <a:t>Муниципальное бюджетное  учреждение </a:t>
            </a:r>
            <a:endParaRPr lang="ru-RU" sz="2000" b="1" i="1" dirty="0">
              <a:solidFill>
                <a:srgbClr val="3B1C03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3B1C03"/>
                </a:solidFill>
                <a:cs typeface="Arial" pitchFamily="34" charset="0"/>
              </a:rPr>
              <a:t> дополнительного образования </a:t>
            </a:r>
            <a:endParaRPr lang="ru-RU" sz="2000" b="1" i="1" dirty="0">
              <a:solidFill>
                <a:srgbClr val="3B1C03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3B1C03"/>
                </a:solidFill>
                <a:cs typeface="Arial" pitchFamily="34" charset="0"/>
              </a:rPr>
              <a:t>«Станция юных натуралистов» города Сарова </a:t>
            </a:r>
            <a:endParaRPr lang="ru-RU" sz="2000" b="1" i="1" dirty="0">
              <a:solidFill>
                <a:srgbClr val="3B1C03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490252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ru-RU" sz="2000" b="1" kern="0" dirty="0">
                <a:solidFill>
                  <a:srgbClr val="3F1E03"/>
                </a:solidFill>
                <a:latin typeface="Calibri" pitchFamily="34" charset="0"/>
                <a:cs typeface="Arial" charset="0"/>
              </a:rPr>
              <a:t>Автор – составитель:</a:t>
            </a:r>
          </a:p>
          <a:p>
            <a:pPr lvl="0">
              <a:defRPr/>
            </a:pPr>
            <a:r>
              <a:rPr lang="ru-RU" sz="2000" b="1" kern="0" dirty="0">
                <a:solidFill>
                  <a:srgbClr val="3F1E03"/>
                </a:solidFill>
                <a:latin typeface="Calibri" pitchFamily="34" charset="0"/>
                <a:cs typeface="Arial" charset="0"/>
              </a:rPr>
              <a:t>Денисова Светлана Александровна  -                                                                                         педагог дополнительного </a:t>
            </a:r>
            <a:r>
              <a:rPr lang="ru-RU" sz="2000" b="1" kern="0" dirty="0" smtClean="0">
                <a:solidFill>
                  <a:srgbClr val="3F1E03"/>
                </a:solidFill>
                <a:latin typeface="Calibri" pitchFamily="34" charset="0"/>
                <a:cs typeface="Arial" charset="0"/>
              </a:rPr>
              <a:t>образования</a:t>
            </a:r>
            <a:endParaRPr lang="ru-RU" kern="0" dirty="0">
              <a:solidFill>
                <a:srgbClr val="3F1E03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80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481" y="1582230"/>
            <a:ext cx="5555375" cy="415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333615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название  и автора</a:t>
            </a:r>
          </a:p>
          <a:p>
            <a:r>
              <a:rPr lang="ru-RU" sz="36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осенней  картины</a:t>
            </a:r>
            <a:endParaRPr lang="ru-RU" sz="3600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969456"/>
            <a:ext cx="2988332" cy="58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11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21297"/>
            <a:ext cx="562383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5652120" y="5892472"/>
            <a:ext cx="3022848" cy="61155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99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1400" dirty="0">
                <a:solidFill>
                  <a:srgbClr val="993300"/>
                </a:solidFill>
                <a:latin typeface="Times New Roman" pitchFamily="18" charset="0"/>
              </a:rPr>
              <a:t>И. Остроухов. Золотая осень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51401"/>
            <a:ext cx="8316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название  и автора</a:t>
            </a:r>
          </a:p>
          <a:p>
            <a:pPr lvl="0"/>
            <a:r>
              <a:rPr lang="ru-RU" sz="3600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осенней  </a:t>
            </a:r>
            <a:r>
              <a:rPr lang="ru-RU" sz="36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4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415" y="-41964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38" y="1483750"/>
            <a:ext cx="2661279" cy="200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08" y="3504929"/>
            <a:ext cx="1811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228" y="1483750"/>
            <a:ext cx="2567904" cy="193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61" y="3415293"/>
            <a:ext cx="1811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47" y="4126023"/>
            <a:ext cx="2463594" cy="186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126" y="5987485"/>
            <a:ext cx="1811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238" y="638960"/>
            <a:ext cx="6769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Узнайте осенние дары природы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26788"/>
            <a:ext cx="2520280" cy="1895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3690"/>
            <a:ext cx="1811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8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05755"/>
              </p:ext>
            </p:extLst>
          </p:nvPr>
        </p:nvGraphicFramePr>
        <p:xfrm>
          <a:off x="1115616" y="1628800"/>
          <a:ext cx="7198659" cy="449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Документ" r:id="rId6" imgW="10221336" imgH="6384767" progId="Word.Document.12">
                  <p:embed/>
                </p:oleObj>
              </mc:Choice>
              <mc:Fallback>
                <p:oleObj name="Документ" r:id="rId6" imgW="10221336" imgH="63847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5616" y="1628800"/>
                        <a:ext cx="7198659" cy="4497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92392" y="548680"/>
            <a:ext cx="6133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5026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</a:t>
            </a:r>
            <a:r>
              <a:rPr lang="ru-RU" sz="36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осенние пословицы</a:t>
            </a:r>
            <a:endParaRPr lang="ru-RU" dirty="0">
              <a:solidFill>
                <a:srgbClr val="642F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2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6" y="24016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45" b="12266"/>
          <a:stretch/>
        </p:blipFill>
        <p:spPr bwMode="auto">
          <a:xfrm>
            <a:off x="2267744" y="2107888"/>
            <a:ext cx="4158871" cy="335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476672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srgbClr val="58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бывает осень? </a:t>
            </a:r>
          </a:p>
          <a:p>
            <a:pPr lvl="0"/>
            <a:r>
              <a:rPr lang="ru-RU" sz="3200" dirty="0" smtClean="0">
                <a:solidFill>
                  <a:srgbClr val="58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в буквенном квадрате</a:t>
            </a:r>
          </a:p>
          <a:p>
            <a:pPr lvl="0"/>
            <a:r>
              <a:rPr lang="ru-RU" sz="3200" dirty="0" smtClean="0">
                <a:solidFill>
                  <a:srgbClr val="58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прилагательных</a:t>
            </a:r>
            <a:endParaRPr lang="ru-RU" sz="3200" dirty="0">
              <a:solidFill>
                <a:srgbClr val="582A04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32240" y="1304400"/>
            <a:ext cx="1872208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Золотая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Ранняя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Глубокая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 smtClean="0">
                <a:solidFill>
                  <a:srgbClr val="452103"/>
                </a:solidFill>
                <a:ea typeface="Calibri"/>
                <a:cs typeface="Times New Roman"/>
              </a:rPr>
              <a:t>Дождливая</a:t>
            </a:r>
            <a:endParaRPr lang="ru-RU" sz="2400" dirty="0">
              <a:solidFill>
                <a:srgbClr val="452103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Туманная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Яркая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Щедрая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Запасливая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Урожайная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solidFill>
                  <a:srgbClr val="452103"/>
                </a:solidFill>
                <a:ea typeface="Calibri"/>
                <a:cs typeface="Times New Roman"/>
              </a:rPr>
              <a:t>Прохладная</a:t>
            </a:r>
          </a:p>
        </p:txBody>
      </p:sp>
    </p:spTree>
    <p:extLst>
      <p:ext uri="{BB962C8B-B14F-4D97-AF65-F5344CB8AC3E}">
        <p14:creationId xmlns:p14="http://schemas.microsoft.com/office/powerpoint/2010/main" val="75608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3" r="26765" b="8535"/>
          <a:stretch/>
        </p:blipFill>
        <p:spPr bwMode="auto">
          <a:xfrm>
            <a:off x="666407" y="1784433"/>
            <a:ext cx="8027209" cy="3308183"/>
          </a:xfrm>
          <a:prstGeom prst="rect">
            <a:avLst/>
          </a:prstGeom>
          <a:noFill/>
          <a:ln w="9525">
            <a:solidFill>
              <a:srgbClr val="6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95536" y="33265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673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что бывает?</a:t>
            </a:r>
          </a:p>
          <a:p>
            <a:pPr lvl="0" algn="ctr"/>
            <a:r>
              <a:rPr lang="ru-RU" sz="2800" dirty="0" smtClean="0">
                <a:solidFill>
                  <a:srgbClr val="673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Соедините стрелками название осеннего </a:t>
            </a:r>
          </a:p>
          <a:p>
            <a:pPr lvl="0" algn="ctr"/>
            <a:r>
              <a:rPr lang="ru-RU" sz="2800" dirty="0" smtClean="0">
                <a:solidFill>
                  <a:srgbClr val="673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месяца и природные явления, характерные для него. </a:t>
            </a:r>
            <a:endParaRPr lang="ru-RU" sz="2800" dirty="0">
              <a:solidFill>
                <a:srgbClr val="673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779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905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6" r="54642" b="6961"/>
          <a:stretch/>
        </p:blipFill>
        <p:spPr bwMode="auto">
          <a:xfrm>
            <a:off x="683568" y="1071900"/>
            <a:ext cx="3527029" cy="225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7624" y="548680"/>
            <a:ext cx="6333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673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 «Осенние явления природы»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79725" y="1034336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1)Время года, следующее за осенью.</a:t>
            </a:r>
          </a:p>
          <a:p>
            <a:r>
              <a:rPr lang="ru-RU" dirty="0" smtClean="0"/>
              <a:t>2)Явление </a:t>
            </a:r>
            <a:r>
              <a:rPr lang="ru-RU" dirty="0"/>
              <a:t>природы, чаще бывает осенью. Летом его называют тёплым, грибным, осенью-холодным, моросящим.</a:t>
            </a:r>
          </a:p>
          <a:p>
            <a:r>
              <a:rPr lang="ru-RU" dirty="0"/>
              <a:t>3)Явление бывает только осенью. Деревья наряжаются в красивые уборы, а затем сбрасывают листву.</a:t>
            </a:r>
          </a:p>
          <a:p>
            <a:r>
              <a:rPr lang="ru-RU" dirty="0" smtClean="0"/>
              <a:t>4)Если </a:t>
            </a:r>
            <a:r>
              <a:rPr lang="ru-RU" dirty="0"/>
              <a:t>ночь холоднее, чем днём, на траве образуются капельки воды. Что это?</a:t>
            </a:r>
          </a:p>
          <a:p>
            <a:r>
              <a:rPr lang="ru-RU" dirty="0"/>
              <a:t>5)Это явление природы похоже на лёгкую дымку в воздухе, а иногда на белую непрозрачную стену. Что это? </a:t>
            </a:r>
          </a:p>
          <a:p>
            <a:r>
              <a:rPr lang="ru-RU" dirty="0" smtClean="0"/>
              <a:t>6)Осенью</a:t>
            </a:r>
            <a:r>
              <a:rPr lang="ru-RU" dirty="0"/>
              <a:t>, когда чаще становятся холодными дни, вдоль берегов рек на мелких местах появляется ледок. </a:t>
            </a:r>
          </a:p>
          <a:p>
            <a:r>
              <a:rPr lang="ru-RU" dirty="0"/>
              <a:t>О начале какого периода в жизни рек говорит это явление? </a:t>
            </a:r>
          </a:p>
          <a:p>
            <a:r>
              <a:rPr lang="ru-RU" dirty="0"/>
              <a:t>7)Осенью птицы улетают в тёплые края. Они собираются в большие группы. Как называется такая группа? </a:t>
            </a:r>
          </a:p>
        </p:txBody>
      </p:sp>
    </p:spTree>
    <p:extLst>
      <p:ext uri="{BB962C8B-B14F-4D97-AF65-F5344CB8AC3E}">
        <p14:creationId xmlns:p14="http://schemas.microsoft.com/office/powerpoint/2010/main" val="288111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7744" y="548680"/>
            <a:ext cx="3389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673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Осенний марафон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29720" y="1163583"/>
            <a:ext cx="6750496" cy="621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1. На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какой месяц приходится золотая осень?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2.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Как называют осеннее потомство зайцев?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3.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Что происходит с шерстью диких зверей после осенней линьки?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4. 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Листья </a:t>
            </a: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какого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дерева </a:t>
            </a:r>
            <a:r>
              <a:rPr lang="ru-RU" sz="2400" b="1">
                <a:solidFill>
                  <a:srgbClr val="3F3F3F"/>
                </a:solidFill>
                <a:ea typeface="Calibri"/>
                <a:cs typeface="Times New Roman"/>
              </a:rPr>
              <a:t>опадают </a:t>
            </a:r>
            <a:r>
              <a:rPr lang="ru-RU" sz="2400" b="1" smtClean="0">
                <a:solidFill>
                  <a:srgbClr val="3F3F3F"/>
                </a:solidFill>
                <a:ea typeface="Calibri"/>
                <a:cs typeface="Times New Roman"/>
              </a:rPr>
              <a:t>зелеными?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5.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У каких </a:t>
            </a: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растений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листья осенью не опадают?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6.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Что осенью должна заготовить белка, чтобы быть зимой сытой? </a:t>
            </a:r>
            <a:endParaRPr lang="ru-RU" sz="2400" b="1" dirty="0" smtClean="0">
              <a:solidFill>
                <a:srgbClr val="3F3F3F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7.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Что такое слякоть?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3F3F3F"/>
                </a:solidFill>
                <a:ea typeface="Calibri"/>
                <a:cs typeface="Times New Roman"/>
              </a:rPr>
              <a:t>8. </a:t>
            </a:r>
            <a:r>
              <a:rPr lang="ru-RU" sz="2400" b="1" dirty="0">
                <a:solidFill>
                  <a:srgbClr val="3F3F3F"/>
                </a:solidFill>
                <a:ea typeface="Calibri"/>
                <a:cs typeface="Times New Roman"/>
              </a:rPr>
              <a:t>Какой праздник отмечают в первый осенний день?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3F3F3F"/>
                </a:solidFill>
                <a:ea typeface="Calibri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976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" y="-31120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982176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Зашуршали под ногами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Листья с желтыми боками.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Стало сыро, стало голо,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Собираться надо в школу.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Я тетрадки еле-еле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Разместил в своем портфеле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Среди ягодок рябины,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Листьев клена и осины,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Желудей и сыроежек…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И, наверное, Олежек,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Мой сосед по парте спросит: 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"Что все это</a:t>
            </a:r>
            <a:r>
              <a:rPr lang="ru-RU" sz="24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?«</a:t>
            </a:r>
          </a:p>
          <a:p>
            <a:r>
              <a:rPr lang="ru-RU" sz="24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/>
              </a:rPr>
              <a:t>ЭТО……..</a:t>
            </a:r>
            <a:endParaRPr lang="ru-RU" sz="2400" dirty="0">
              <a:solidFill>
                <a:srgbClr val="642F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36452" y="5193084"/>
            <a:ext cx="17860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ОСЕНЬ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87608" y="6017472"/>
            <a:ext cx="12677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err="1" smtClean="0">
                <a:solidFill>
                  <a:srgbClr val="642F04"/>
                </a:solidFill>
                <a:ea typeface="Calibri"/>
                <a:cs typeface="Times New Roman"/>
              </a:rPr>
              <a:t>Т.Агибалова</a:t>
            </a:r>
            <a:endParaRPr lang="ru-RU" sz="1600" i="1" dirty="0">
              <a:solidFill>
                <a:srgbClr val="642F04"/>
              </a:solidFill>
            </a:endParaRP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90920"/>
            <a:ext cx="1584325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1" t="18054" r="8616"/>
          <a:stretch/>
        </p:blipFill>
        <p:spPr bwMode="auto">
          <a:xfrm>
            <a:off x="493128" y="210696"/>
            <a:ext cx="1432560" cy="2256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8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08"/>
            <a:ext cx="9166880" cy="687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97440" y="412350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42875" marR="142875">
              <a:spcAft>
                <a:spcPts val="0"/>
              </a:spcAft>
            </a:pP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Начинается сказка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Осенняя тихо.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Она ходит по лесу,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Как будто лосиха,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Не </a:t>
            </a:r>
            <a:r>
              <a:rPr lang="ru-RU" sz="24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видать, не </a:t>
            </a: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слыхать,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Как идёт за ветвями.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Но за ней мы с тобой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Поторопимся сами.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Видишь, вспыхнули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Гроздья сентябрьской рябины.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Видишь, гриб покраснел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Под звенящей осиной.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Виснет лёгким дымком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На сосне паутина.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В ней запуталось лето</a:t>
            </a:r>
            <a:b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</a:br>
            <a:r>
              <a:rPr lang="ru-RU" sz="24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Листочком осины.</a:t>
            </a:r>
            <a:r>
              <a:rPr lang="ru-RU" sz="2400" i="1" u="sng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 </a:t>
            </a:r>
            <a:endParaRPr lang="ru-RU" sz="2400" dirty="0">
              <a:solidFill>
                <a:srgbClr val="642F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62044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642F04"/>
                </a:solidFill>
                <a:ea typeface="Calibri"/>
                <a:cs typeface="Times New Roman"/>
              </a:rPr>
              <a:t>Г</a:t>
            </a:r>
            <a:r>
              <a:rPr lang="ru-RU" i="1" dirty="0">
                <a:solidFill>
                  <a:srgbClr val="642F04"/>
                </a:solidFill>
                <a:ea typeface="Calibri"/>
                <a:cs typeface="Times New Roman"/>
              </a:rPr>
              <a:t>. </a:t>
            </a:r>
            <a:r>
              <a:rPr lang="ru-RU" i="1" dirty="0" smtClean="0">
                <a:solidFill>
                  <a:srgbClr val="642F04"/>
                </a:solidFill>
                <a:ea typeface="Calibri"/>
                <a:cs typeface="Times New Roman"/>
              </a:rPr>
              <a:t>Новицкая</a:t>
            </a:r>
            <a:r>
              <a:rPr lang="ru-RU" dirty="0">
                <a:solidFill>
                  <a:srgbClr val="642F04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642F04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642F04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745" y="3639352"/>
            <a:ext cx="2041159" cy="288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59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927"/>
            <a:ext cx="9144000" cy="689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0748" y="550819"/>
            <a:ext cx="68407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642F04"/>
                </a:solidFill>
                <a:ea typeface="Calibri"/>
                <a:cs typeface="Times New Roman"/>
              </a:rPr>
              <a:t>Осенняя старина</a:t>
            </a:r>
            <a:r>
              <a:rPr lang="ru-RU" sz="3600" b="1" dirty="0">
                <a:solidFill>
                  <a:srgbClr val="642F04"/>
                </a:solidFill>
                <a:ea typeface="Calibri"/>
                <a:cs typeface="Times New Roman"/>
              </a:rPr>
              <a:t/>
            </a:r>
            <a:br>
              <a:rPr lang="ru-RU" sz="3600" b="1" dirty="0">
                <a:solidFill>
                  <a:srgbClr val="642F04"/>
                </a:solidFill>
                <a:ea typeface="Calibri"/>
                <a:cs typeface="Times New Roman"/>
              </a:rPr>
            </a:br>
            <a:endParaRPr lang="ru-RU" sz="3600" b="1" dirty="0">
              <a:solidFill>
                <a:srgbClr val="642F0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6732" y="1412776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Осенняя пора не всегда в народе так называлась . Были у неё когда-то и другие названия.</a:t>
            </a:r>
          </a:p>
          <a:p>
            <a:pPr lvl="0"/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Попробуйте их составить.</a:t>
            </a:r>
            <a:r>
              <a:rPr lang="ru-RU" sz="2400" dirty="0">
                <a:solidFill>
                  <a:srgbClr val="642F04"/>
                </a:solidFill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642F04"/>
                </a:solidFill>
                <a:ea typeface="Calibri"/>
                <a:cs typeface="Times New Roman"/>
              </a:rPr>
            </a:br>
            <a:endParaRPr lang="ru-RU" sz="2400" dirty="0">
              <a:solidFill>
                <a:srgbClr val="642F0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3892" y="3749108"/>
            <a:ext cx="4638605" cy="64633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642F04"/>
                </a:solidFill>
                <a:ea typeface="Calibri"/>
                <a:cs typeface="Times New Roman"/>
              </a:rPr>
              <a:t>СЕ + НЫ + НИ + О =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31182" y="3721458"/>
            <a:ext cx="2664296" cy="646331"/>
          </a:xfrm>
          <a:prstGeom prst="rect">
            <a:avLst/>
          </a:prstGeom>
          <a:solidFill>
            <a:srgbClr val="FFFF00"/>
          </a:solidFill>
          <a:ln w="6350">
            <a:solidFill>
              <a:srgbClr val="642F04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642F04"/>
                </a:solidFill>
                <a:ea typeface="Calibri"/>
                <a:cs typeface="Times New Roman"/>
              </a:rPr>
              <a:t>  </a:t>
            </a:r>
            <a:r>
              <a:rPr lang="ru-RU" sz="2800" dirty="0" smtClean="0">
                <a:solidFill>
                  <a:srgbClr val="642F04"/>
                </a:solidFill>
                <a:ea typeface="Calibri"/>
                <a:cs typeface="Times New Roman"/>
              </a:rPr>
              <a:t>ОСЕНИНЫ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3635" y="2857494"/>
            <a:ext cx="4490717" cy="523220"/>
          </a:xfrm>
          <a:prstGeom prst="rect">
            <a:avLst/>
          </a:prstGeom>
          <a:ln w="9525">
            <a:solidFill>
              <a:srgbClr val="680000"/>
            </a:solidFill>
          </a:ln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642F04"/>
                </a:solidFill>
                <a:ea typeface="Calibri"/>
                <a:cs typeface="Times New Roman"/>
              </a:rPr>
              <a:t>РО + ПО + ГОДЬ + МОК + Е =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31452" y="2800132"/>
            <a:ext cx="3312368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642F04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642F04"/>
                </a:solidFill>
                <a:ea typeface="Calibri"/>
                <a:cs typeface="Times New Roman"/>
              </a:rPr>
              <a:t>  </a:t>
            </a:r>
            <a:r>
              <a:rPr lang="ru-RU" sz="2800" dirty="0" smtClean="0">
                <a:solidFill>
                  <a:srgbClr val="642F04"/>
                </a:solidFill>
                <a:ea typeface="Calibri"/>
                <a:cs typeface="Times New Roman"/>
              </a:rPr>
              <a:t>МОКРОПОГОДЬЕ </a:t>
            </a:r>
            <a:endParaRPr lang="ru-RU" sz="2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72222">
            <a:off x="5533528" y="5338266"/>
            <a:ext cx="573087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0625">
            <a:off x="7819763" y="1781263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22141">
            <a:off x="3449489" y="4911271"/>
            <a:ext cx="573087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20026">
            <a:off x="7747798" y="4711874"/>
            <a:ext cx="573087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4700">
            <a:off x="6459132" y="4679452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0701">
            <a:off x="7328049" y="5353720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3567">
            <a:off x="4887808" y="4662443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18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8" y="-1905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91923"/>
            <a:ext cx="3672408" cy="134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3744416" cy="130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28" y="4869512"/>
            <a:ext cx="366808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4089" y="450611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642F04"/>
                </a:solidFill>
              </a:rPr>
              <a:t>Расшифруйте осенние ребусы</a:t>
            </a:r>
            <a:endParaRPr lang="ru-RU" sz="3600" b="1" dirty="0">
              <a:solidFill>
                <a:srgbClr val="642F0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341" y="1700808"/>
            <a:ext cx="159011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НОЯБРЬ</a:t>
            </a:r>
            <a:endParaRPr lang="ru-RU" sz="3200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52076" y="3429000"/>
            <a:ext cx="193476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СЕНТЯБРЬ</a:t>
            </a:r>
            <a:endParaRPr lang="ru-RU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2240" y="5117184"/>
            <a:ext cx="1748427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</a:t>
            </a:r>
            <a:r>
              <a:rPr lang="ru-RU" sz="3200" dirty="0" smtClean="0">
                <a:solidFill>
                  <a:srgbClr val="6C0000"/>
                </a:solidFill>
              </a:rPr>
              <a:t>Ь</a:t>
            </a:r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4904">
            <a:off x="7307399" y="4210699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59237" flipV="1">
            <a:off x="7718548" y="1956176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0250" flipV="1">
            <a:off x="6463952" y="2571431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348" flipV="1">
            <a:off x="1187624" y="3353547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49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5984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1952" y="367368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</a:t>
            </a:r>
            <a:r>
              <a:rPr lang="ru-RU" sz="36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 осеннего месяца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8504" y="1400577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642F04"/>
                </a:solidFill>
              </a:rPr>
              <a:t>	</a:t>
            </a:r>
            <a:r>
              <a:rPr lang="ru-RU" sz="2400" dirty="0" smtClean="0">
                <a:solidFill>
                  <a:srgbClr val="642F04"/>
                </a:solidFill>
              </a:rPr>
              <a:t>Старинное название этого месяца «</a:t>
            </a:r>
            <a:r>
              <a:rPr lang="ru-RU" sz="2400" dirty="0" err="1" smtClean="0">
                <a:solidFill>
                  <a:srgbClr val="642F04"/>
                </a:solidFill>
              </a:rPr>
              <a:t>листопадник</a:t>
            </a:r>
            <a:r>
              <a:rPr lang="ru-RU" sz="2400" dirty="0" smtClean="0">
                <a:solidFill>
                  <a:srgbClr val="642F04"/>
                </a:solidFill>
              </a:rPr>
              <a:t>» и «</a:t>
            </a:r>
            <a:r>
              <a:rPr lang="ru-RU" sz="2400" dirty="0" err="1" smtClean="0">
                <a:solidFill>
                  <a:srgbClr val="642F04"/>
                </a:solidFill>
              </a:rPr>
              <a:t>листобой</a:t>
            </a:r>
            <a:r>
              <a:rPr lang="ru-RU" sz="2400" dirty="0" smtClean="0">
                <a:solidFill>
                  <a:srgbClr val="642F04"/>
                </a:solidFill>
              </a:rPr>
              <a:t>», потому что с деревьев опадают увядшие пожелтевшие листья. </a:t>
            </a:r>
          </a:p>
          <a:p>
            <a:pPr algn="just"/>
            <a:r>
              <a:rPr lang="ru-RU" sz="2400" dirty="0">
                <a:solidFill>
                  <a:srgbClr val="642F04"/>
                </a:solidFill>
              </a:rPr>
              <a:t>	</a:t>
            </a:r>
            <a:r>
              <a:rPr lang="ru-RU" sz="2400" dirty="0" smtClean="0">
                <a:solidFill>
                  <a:srgbClr val="642F04"/>
                </a:solidFill>
              </a:rPr>
              <a:t>Если листья, осыпаясь, лягут </a:t>
            </a:r>
            <a:r>
              <a:rPr lang="ru-RU" sz="2400" dirty="0" err="1" smtClean="0">
                <a:solidFill>
                  <a:srgbClr val="642F04"/>
                </a:solidFill>
              </a:rPr>
              <a:t>изнанкою</a:t>
            </a:r>
            <a:r>
              <a:rPr lang="ru-RU" sz="2400" dirty="0" smtClean="0">
                <a:solidFill>
                  <a:srgbClr val="642F04"/>
                </a:solidFill>
              </a:rPr>
              <a:t> – к урожаю и тёплой зиме, лицевой стороной вверх – к холодной зиме.</a:t>
            </a:r>
          </a:p>
          <a:p>
            <a:pPr algn="just"/>
            <a:r>
              <a:rPr lang="ru-RU" sz="2400" dirty="0" smtClean="0">
                <a:solidFill>
                  <a:srgbClr val="642F04"/>
                </a:solidFill>
              </a:rPr>
              <a:t>	За рёв оленей в это время его ещё называли в старину «</a:t>
            </a:r>
            <a:r>
              <a:rPr lang="ru-RU" sz="2400" dirty="0" err="1" smtClean="0">
                <a:solidFill>
                  <a:srgbClr val="642F04"/>
                </a:solidFill>
              </a:rPr>
              <a:t>рюин</a:t>
            </a:r>
            <a:r>
              <a:rPr lang="ru-RU" sz="2400" dirty="0" smtClean="0">
                <a:solidFill>
                  <a:srgbClr val="642F04"/>
                </a:solidFill>
              </a:rPr>
              <a:t>».  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8" name="AutoShap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68144" y="4293096"/>
            <a:ext cx="2411200" cy="2086262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FF00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ОКТЯБРЬ</a:t>
            </a:r>
          </a:p>
        </p:txBody>
      </p:sp>
    </p:spTree>
    <p:extLst>
      <p:ext uri="{BB962C8B-B14F-4D97-AF65-F5344CB8AC3E}">
        <p14:creationId xmlns:p14="http://schemas.microsoft.com/office/powerpoint/2010/main" val="186955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9" y="-54211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632065"/>
            <a:ext cx="72003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642F04"/>
                </a:solidFill>
              </a:rPr>
              <a:t>	Зовут его «запевалой осени» и «златоцветом». Травы в лугах, полях и лесах высыхают, желтеют, становится золотистой листва деревьев и кустарников. </a:t>
            </a:r>
          </a:p>
          <a:p>
            <a:pPr algn="just"/>
            <a:r>
              <a:rPr lang="ru-RU" sz="2800" dirty="0">
                <a:solidFill>
                  <a:srgbClr val="642F04"/>
                </a:solidFill>
              </a:rPr>
              <a:t>	</a:t>
            </a:r>
            <a:r>
              <a:rPr lang="ru-RU" sz="2800" dirty="0" smtClean="0">
                <a:solidFill>
                  <a:srgbClr val="642F04"/>
                </a:solidFill>
              </a:rPr>
              <a:t>Поэтому ещё одно старинное название этого месяца – «</a:t>
            </a:r>
            <a:r>
              <a:rPr lang="ru-RU" sz="2800" dirty="0" err="1" smtClean="0">
                <a:solidFill>
                  <a:srgbClr val="642F04"/>
                </a:solidFill>
              </a:rPr>
              <a:t>жовтень</a:t>
            </a:r>
            <a:r>
              <a:rPr lang="ru-RU" sz="2800" dirty="0" smtClean="0">
                <a:solidFill>
                  <a:srgbClr val="642F04"/>
                </a:solidFill>
              </a:rPr>
              <a:t>». </a:t>
            </a:r>
            <a:endParaRPr lang="ru-RU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532509" cy="245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404664"/>
            <a:ext cx="6090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название осеннего месяца</a:t>
            </a:r>
            <a:endParaRPr lang="ru-RU" sz="3600" dirty="0">
              <a:solidFill>
                <a:srgbClr val="642F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226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336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6820" y="404663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</a:t>
            </a:r>
            <a:r>
              <a:rPr lang="ru-RU" sz="3600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 осеннего месяца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1580" y="1659285"/>
            <a:ext cx="75608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642F04"/>
                </a:solidFill>
              </a:rPr>
              <a:t>	</a:t>
            </a:r>
            <a:r>
              <a:rPr lang="ru-RU" sz="2400" dirty="0" smtClean="0">
                <a:solidFill>
                  <a:srgbClr val="642F04"/>
                </a:solidFill>
              </a:rPr>
              <a:t>Внук сентября, сын октября, родной брат декабря. За постоянное ненастье этот </a:t>
            </a:r>
            <a:r>
              <a:rPr lang="ru-RU" sz="2400" dirty="0" err="1" smtClean="0">
                <a:solidFill>
                  <a:srgbClr val="642F04"/>
                </a:solidFill>
              </a:rPr>
              <a:t>меяц</a:t>
            </a:r>
            <a:r>
              <a:rPr lang="ru-RU" sz="2400" dirty="0" smtClean="0">
                <a:solidFill>
                  <a:srgbClr val="642F04"/>
                </a:solidFill>
              </a:rPr>
              <a:t> народ называл «</a:t>
            </a:r>
            <a:r>
              <a:rPr lang="ru-RU" sz="2400" dirty="0" err="1" smtClean="0">
                <a:solidFill>
                  <a:srgbClr val="642F04"/>
                </a:solidFill>
              </a:rPr>
              <a:t>хмурень</a:t>
            </a:r>
            <a:r>
              <a:rPr lang="ru-RU" sz="2400" dirty="0" smtClean="0">
                <a:solidFill>
                  <a:srgbClr val="642F04"/>
                </a:solidFill>
              </a:rPr>
              <a:t>».</a:t>
            </a:r>
          </a:p>
          <a:p>
            <a:pPr algn="just"/>
            <a:r>
              <a:rPr lang="ru-RU" sz="2400" dirty="0">
                <a:solidFill>
                  <a:srgbClr val="642F04"/>
                </a:solidFill>
              </a:rPr>
              <a:t>	</a:t>
            </a:r>
            <a:r>
              <a:rPr lang="ru-RU" sz="2400" dirty="0" smtClean="0">
                <a:solidFill>
                  <a:srgbClr val="642F04"/>
                </a:solidFill>
              </a:rPr>
              <a:t>Пышный пёстрый ковер листьев, устилавший землю, потемнел и поблёк. Чёрными стали лесные тропинки в опустевшем лесу. Недаром зовут это месяц в народе «чернотроп», а ещё «смотрины матушки-зимы».</a:t>
            </a:r>
          </a:p>
          <a:p>
            <a:pPr algn="just"/>
            <a:r>
              <a:rPr lang="ru-RU" sz="2800" dirty="0" smtClean="0">
                <a:solidFill>
                  <a:srgbClr val="642F04"/>
                </a:solidFill>
              </a:rPr>
              <a:t>   </a:t>
            </a:r>
            <a:endParaRPr lang="ru-RU" dirty="0"/>
          </a:p>
        </p:txBody>
      </p:sp>
      <p:sp>
        <p:nvSpPr>
          <p:cNvPr id="9" name="AutoShap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53688" y="4321616"/>
            <a:ext cx="2088232" cy="2060848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FF00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НОЯБРЬ</a:t>
            </a:r>
          </a:p>
        </p:txBody>
      </p:sp>
    </p:spTree>
    <p:extLst>
      <p:ext uri="{BB962C8B-B14F-4D97-AF65-F5344CB8AC3E}">
        <p14:creationId xmlns:p14="http://schemas.microsoft.com/office/powerpoint/2010/main" val="157974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4584" y="1373051"/>
            <a:ext cx="771198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1.Когда начинается первый осенний день по календарю?</a:t>
            </a:r>
            <a:endParaRPr lang="ru-RU" sz="2400" dirty="0">
              <a:solidFill>
                <a:srgbClr val="642F04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032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642F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Осенний календарь</a:t>
            </a:r>
            <a:endParaRPr lang="ru-RU" sz="3600" dirty="0">
              <a:solidFill>
                <a:srgbClr val="642F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43263" y="1890117"/>
            <a:ext cx="3347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6C0000"/>
                </a:solidFill>
              </a:rPr>
              <a:t>1 сентября</a:t>
            </a:r>
            <a:endParaRPr lang="ru-RU" sz="2800" dirty="0">
              <a:solidFill>
                <a:srgbClr val="6C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9086" y="2413337"/>
            <a:ext cx="64177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2.Когда </a:t>
            </a:r>
            <a:r>
              <a:rPr lang="ru-RU" sz="2400" dirty="0">
                <a:solidFill>
                  <a:srgbClr val="642F04"/>
                </a:solidFill>
                <a:ea typeface="Calibri"/>
                <a:cs typeface="Times New Roman"/>
              </a:rPr>
              <a:t>начинается </a:t>
            </a:r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астрономическая  осень?</a:t>
            </a:r>
            <a:endParaRPr lang="ru-RU" dirty="0">
              <a:solidFill>
                <a:srgbClr val="642F04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2228" y="3023374"/>
            <a:ext cx="7570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420000"/>
                </a:solidFill>
              </a:rPr>
              <a:t>23 сентября, после дня осеннего равноденствия</a:t>
            </a:r>
            <a:endParaRPr lang="ru-RU" sz="2800" dirty="0">
              <a:solidFill>
                <a:srgbClr val="42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5013176"/>
            <a:ext cx="43856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680000"/>
                </a:solidFill>
              </a:rPr>
              <a:t>Первые ночные заморозки </a:t>
            </a:r>
            <a:endParaRPr lang="ru-RU" sz="2800" dirty="0">
              <a:solidFill>
                <a:srgbClr val="68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27816" y="4089529"/>
            <a:ext cx="7065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642F04"/>
                </a:solidFill>
                <a:ea typeface="Calibri"/>
                <a:cs typeface="Times New Roman"/>
              </a:rPr>
              <a:t>3.Что в природе считают началом настоящей осени?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96580">
            <a:off x="743744" y="414206"/>
            <a:ext cx="536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9" descr="utk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815" y="5929686"/>
            <a:ext cx="643116" cy="4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16" y="5678905"/>
            <a:ext cx="883886" cy="68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766" y="5500267"/>
            <a:ext cx="111601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23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416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СЮН8</dc:creator>
  <cp:lastModifiedBy>СЮН8</cp:lastModifiedBy>
  <cp:revision>45</cp:revision>
  <dcterms:created xsi:type="dcterms:W3CDTF">2022-11-02T10:35:31Z</dcterms:created>
  <dcterms:modified xsi:type="dcterms:W3CDTF">2022-11-02T13:07:20Z</dcterms:modified>
</cp:coreProperties>
</file>