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9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418529-7ABE-4193-88CA-2F2A4C9198E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5353A0-B9A2-47C3-B222-A376F428F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244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5.w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wmf"/><Relationship Id="rId5" Type="http://schemas.openxmlformats.org/officeDocument/2006/relationships/image" Target="../media/image3.wm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21.gif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gif"/><Relationship Id="rId5" Type="http://schemas.openxmlformats.org/officeDocument/2006/relationships/image" Target="../media/image22.wmf"/><Relationship Id="rId4" Type="http://schemas.openxmlformats.org/officeDocument/2006/relationships/image" Target="../media/image16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image" Target="../media/image10.png"/><Relationship Id="rId7" Type="http://schemas.openxmlformats.org/officeDocument/2006/relationships/image" Target="../media/image9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24.jpeg"/><Relationship Id="rId4" Type="http://schemas.openxmlformats.org/officeDocument/2006/relationships/image" Target="../media/image16.gif"/><Relationship Id="rId9" Type="http://schemas.openxmlformats.org/officeDocument/2006/relationships/image" Target="../media/image26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6.gif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gif"/><Relationship Id="rId5" Type="http://schemas.openxmlformats.org/officeDocument/2006/relationships/image" Target="../media/image27.gif"/><Relationship Id="rId10" Type="http://schemas.openxmlformats.org/officeDocument/2006/relationships/image" Target="../media/image9.gif"/><Relationship Id="rId4" Type="http://schemas.openxmlformats.org/officeDocument/2006/relationships/image" Target="../media/image15.gif"/><Relationship Id="rId9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5" Type="http://schemas.openxmlformats.org/officeDocument/2006/relationships/image" Target="../media/image16.gif"/><Relationship Id="rId4" Type="http://schemas.openxmlformats.org/officeDocument/2006/relationships/image" Target="../media/image3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7" Type="http://schemas.openxmlformats.org/officeDocument/2006/relationships/image" Target="../media/image9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35.gif"/><Relationship Id="rId4" Type="http://schemas.openxmlformats.org/officeDocument/2006/relationships/image" Target="../media/image34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36.png"/><Relationship Id="rId7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16.gif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7" Type="http://schemas.openxmlformats.org/officeDocument/2006/relationships/image" Target="../media/image3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5" Type="http://schemas.openxmlformats.org/officeDocument/2006/relationships/image" Target="../media/image16.gif"/><Relationship Id="rId4" Type="http://schemas.openxmlformats.org/officeDocument/2006/relationships/image" Target="../media/image3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7" Type="http://schemas.openxmlformats.org/officeDocument/2006/relationships/image" Target="../media/image45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5" Type="http://schemas.openxmlformats.org/officeDocument/2006/relationships/image" Target="../media/image12.png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image" Target="../media/image43.gif"/><Relationship Id="rId7" Type="http://schemas.openxmlformats.org/officeDocument/2006/relationships/image" Target="../media/image9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6.gif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image" Target="../media/image43.gif"/><Relationship Id="rId7" Type="http://schemas.openxmlformats.org/officeDocument/2006/relationships/image" Target="../media/image9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6.gif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5.png"/><Relationship Id="rId4" Type="http://schemas.openxmlformats.org/officeDocument/2006/relationships/image" Target="../media/image48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gif"/><Relationship Id="rId3" Type="http://schemas.openxmlformats.org/officeDocument/2006/relationships/image" Target="../media/image31.gif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gif"/><Relationship Id="rId5" Type="http://schemas.openxmlformats.org/officeDocument/2006/relationships/image" Target="../media/image16.gif"/><Relationship Id="rId4" Type="http://schemas.openxmlformats.org/officeDocument/2006/relationships/image" Target="../media/image21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fantasyflash.ru/anime/index.php?kont=arrow&amp;n=1" TargetMode="External"/><Relationship Id="rId2" Type="http://schemas.openxmlformats.org/officeDocument/2006/relationships/hyperlink" Target="http://forum.materinstvo.ru/index.php?s=d0c1a26d8e62fe7927b9208c2de446cd&amp;showforum=223-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webman.ru/animation/main.htm" TargetMode="External"/><Relationship Id="rId4" Type="http://schemas.openxmlformats.org/officeDocument/2006/relationships/hyperlink" Target="http://fantasyflash.ru/index.php?&amp;kontent=anim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image" Target="../media/image15.gif"/><Relationship Id="rId7" Type="http://schemas.openxmlformats.org/officeDocument/2006/relationships/image" Target="../media/image19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gif"/><Relationship Id="rId10" Type="http://schemas.openxmlformats.org/officeDocument/2006/relationships/image" Target="../media/image12.png"/><Relationship Id="rId4" Type="http://schemas.openxmlformats.org/officeDocument/2006/relationships/image" Target="../media/image16.gif"/><Relationship Id="rId9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image" Target="../media/image15.gif"/><Relationship Id="rId7" Type="http://schemas.openxmlformats.org/officeDocument/2006/relationships/image" Target="../media/image19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gif"/><Relationship Id="rId4" Type="http://schemas.openxmlformats.org/officeDocument/2006/relationships/image" Target="../media/image16.gif"/><Relationship Id="rId9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image" Target="../media/image15.gif"/><Relationship Id="rId7" Type="http://schemas.openxmlformats.org/officeDocument/2006/relationships/image" Target="../media/image19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gif"/><Relationship Id="rId4" Type="http://schemas.openxmlformats.org/officeDocument/2006/relationships/image" Target="../media/image16.gif"/><Relationship Id="rId9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497" y="13320"/>
            <a:ext cx="9203133" cy="6902350"/>
          </a:xfrm>
        </p:spPr>
      </p:pic>
      <p:pic>
        <p:nvPicPr>
          <p:cNvPr id="9" name="Picture 6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"/>
          <a:stretch>
            <a:fillRect/>
          </a:stretch>
        </p:blipFill>
        <p:spPr bwMode="auto">
          <a:xfrm>
            <a:off x="1619672" y="2132856"/>
            <a:ext cx="3453203" cy="2256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9" descr="J023346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24128" y="3068960"/>
            <a:ext cx="2528429" cy="174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8" descr="J023347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64088" y="5157192"/>
            <a:ext cx="2533825" cy="1132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J023354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013176"/>
            <a:ext cx="2742030" cy="1671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67544" y="0"/>
            <a:ext cx="8366322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Comic Sans MS" pitchFamily="66" charset="0"/>
              </a:rPr>
              <a:t>ЗАДАЧИ НА ДВИЖЕНИЕ</a:t>
            </a:r>
            <a:endParaRPr lang="ru-RU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87624" y="3933056"/>
            <a:ext cx="24961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Comic Sans MS" pitchFamily="66" charset="0"/>
              </a:rPr>
              <a:t>5</a:t>
            </a:r>
            <a:r>
              <a:rPr lang="ru-RU" sz="4000" b="1" dirty="0" smtClean="0">
                <a:latin typeface="Comic Sans MS" pitchFamily="66" charset="0"/>
              </a:rPr>
              <a:t> КЛАСС</a:t>
            </a:r>
            <a:endParaRPr lang="ru-RU" sz="4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87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01979"/>
            <a:ext cx="8784976" cy="14219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i="1" dirty="0">
                <a:solidFill>
                  <a:schemeClr val="tx1"/>
                </a:solidFill>
              </a:rPr>
              <a:t>Из двух поселков расстояние между ними 66 км выехали </a:t>
            </a:r>
            <a:r>
              <a:rPr lang="ru-RU" sz="2400" b="1" i="1" dirty="0" smtClean="0">
                <a:solidFill>
                  <a:schemeClr val="tx1"/>
                </a:solidFill>
              </a:rPr>
              <a:t>одновременно </a:t>
            </a:r>
            <a:r>
              <a:rPr lang="ru-RU" sz="2400" b="1" i="1" dirty="0">
                <a:solidFill>
                  <a:schemeClr val="tx1"/>
                </a:solidFill>
              </a:rPr>
              <a:t>навстречу друг другу два велосипедиста и встретились через два часа. Второй ехал со скоростью 18 км в час. </a:t>
            </a:r>
            <a:r>
              <a:rPr lang="ru-RU" sz="2400" b="1" i="1" u="sng" dirty="0">
                <a:solidFill>
                  <a:schemeClr val="tx1"/>
                </a:solidFill>
              </a:rPr>
              <a:t>Найдите скорость первого велосипедиста?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132856"/>
            <a:ext cx="8712968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000" b="1" i="1" dirty="0"/>
              <a:t>Пусть скорость </a:t>
            </a:r>
            <a:r>
              <a:rPr lang="ru-RU" sz="2000" b="1" i="1" dirty="0" smtClean="0"/>
              <a:t>первого велосипедиста </a:t>
            </a:r>
            <a:r>
              <a:rPr lang="ru-RU" sz="2000" b="1" i="1" dirty="0"/>
              <a:t>равна x км/ч. Поскольку </a:t>
            </a:r>
            <a:r>
              <a:rPr lang="ru-RU" sz="2000" b="1" i="1" dirty="0" smtClean="0"/>
              <a:t>велосипедисты выехали </a:t>
            </a:r>
            <a:r>
              <a:rPr lang="ru-RU" sz="2000" b="1" i="1" dirty="0"/>
              <a:t>одновременно навстречу друг другу, то скорость сближения (сумма скоростей) равна (</a:t>
            </a:r>
            <a:r>
              <a:rPr lang="ru-RU" sz="2000" b="1" i="1" dirty="0" smtClean="0"/>
              <a:t>x+18) </a:t>
            </a:r>
            <a:r>
              <a:rPr lang="ru-RU" sz="2000" b="1" i="1" dirty="0"/>
              <a:t>км/ч. Каждый из них до встречи находится в пути 2 часа.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1556792"/>
            <a:ext cx="1669624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i="1" dirty="0"/>
              <a:t>Решение: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3501008"/>
            <a:ext cx="1800200" cy="329320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000" b="1" dirty="0"/>
              <a:t>Поэтому:</a:t>
            </a:r>
          </a:p>
          <a:p>
            <a:r>
              <a:rPr lang="ru-RU" sz="2000" b="1" dirty="0"/>
              <a:t> </a:t>
            </a:r>
          </a:p>
          <a:p>
            <a:r>
              <a:rPr lang="ru-RU" sz="2000" b="1" dirty="0"/>
              <a:t> </a:t>
            </a:r>
            <a:r>
              <a:rPr lang="ru-RU" sz="2400" b="1" dirty="0" smtClean="0"/>
              <a:t>2(x+18) = 66</a:t>
            </a:r>
          </a:p>
          <a:p>
            <a:r>
              <a:rPr lang="ru-RU" sz="2400" b="1" dirty="0" smtClean="0"/>
              <a:t> </a:t>
            </a:r>
          </a:p>
          <a:p>
            <a:r>
              <a:rPr lang="ru-RU" sz="2400" b="1" dirty="0" smtClean="0"/>
              <a:t> x+18 = 33</a:t>
            </a:r>
          </a:p>
          <a:p>
            <a:r>
              <a:rPr lang="ru-RU" sz="2400" b="1" dirty="0" smtClean="0"/>
              <a:t> </a:t>
            </a:r>
          </a:p>
          <a:p>
            <a:r>
              <a:rPr lang="ru-RU" sz="2400" b="1" dirty="0" smtClean="0"/>
              <a:t> x = 33-18</a:t>
            </a:r>
          </a:p>
          <a:p>
            <a:r>
              <a:rPr lang="ru-RU" sz="2400" b="1" dirty="0" smtClean="0"/>
              <a:t> </a:t>
            </a:r>
          </a:p>
          <a:p>
            <a:r>
              <a:rPr lang="ru-RU" sz="2400" b="1" dirty="0" smtClean="0"/>
              <a:t> x = 15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4509120"/>
            <a:ext cx="4572000" cy="123110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dirty="0" smtClean="0"/>
              <a:t>    Скорость первого                велосипедиста 15 </a:t>
            </a:r>
            <a:r>
              <a:rPr lang="ru-RU" sz="2800" dirty="0"/>
              <a:t>км/ч.</a:t>
            </a:r>
          </a:p>
          <a:p>
            <a:r>
              <a:rPr lang="ru-RU" dirty="0"/>
              <a:t>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67944" y="6021288"/>
            <a:ext cx="2481961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dirty="0"/>
              <a:t>Ответ: </a:t>
            </a:r>
            <a:r>
              <a:rPr lang="ru-RU" sz="2800" dirty="0" smtClean="0"/>
              <a:t>15 </a:t>
            </a:r>
            <a:r>
              <a:rPr lang="ru-RU" sz="2800" dirty="0"/>
              <a:t>км/ч.</a:t>
            </a:r>
          </a:p>
        </p:txBody>
      </p:sp>
    </p:spTree>
    <p:extLst>
      <p:ext uri="{BB962C8B-B14F-4D97-AF65-F5344CB8AC3E}">
        <p14:creationId xmlns:p14="http://schemas.microsoft.com/office/powerpoint/2010/main" val="23728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Прямоугольник 5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0"/>
            <a:ext cx="8820472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i="1" dirty="0" smtClean="0"/>
              <a:t>Два поезда, расстояние между которыми 600 км, выехали навстречу друг другу. Какое между ними будет расстояние через 3 часа?              </a:t>
            </a:r>
            <a:endParaRPr lang="ru-RU" sz="2400" b="1" i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65104"/>
            <a:ext cx="9144000" cy="163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-5060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426988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1291084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723132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2227188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846213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2699792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3131840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3995936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4427984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4932040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3551065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5436096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5868144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6732240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7164288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7668344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6287369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8028384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8460432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Группа 29"/>
          <p:cNvGrpSpPr/>
          <p:nvPr/>
        </p:nvGrpSpPr>
        <p:grpSpPr>
          <a:xfrm>
            <a:off x="-2558046" y="2996952"/>
            <a:ext cx="2588358" cy="1457429"/>
            <a:chOff x="323528" y="2636912"/>
            <a:chExt cx="2588358" cy="1457429"/>
          </a:xfrm>
        </p:grpSpPr>
        <p:pic>
          <p:nvPicPr>
            <p:cNvPr id="25" name="Picture 4" descr="arg-newtrain-sm"/>
            <p:cNvPicPr>
              <a:picLocks noChangeAspect="1" noChangeArrowheads="1" noCrop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323528" y="2924944"/>
              <a:ext cx="2132430" cy="1169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Line 16"/>
            <p:cNvSpPr>
              <a:spLocks noChangeShapeType="1"/>
            </p:cNvSpPr>
            <p:nvPr/>
          </p:nvSpPr>
          <p:spPr bwMode="auto">
            <a:xfrm>
              <a:off x="1742480" y="3166368"/>
              <a:ext cx="1162661" cy="0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Rectangle 611"/>
            <p:cNvSpPr>
              <a:spLocks noChangeArrowheads="1"/>
            </p:cNvSpPr>
            <p:nvPr/>
          </p:nvSpPr>
          <p:spPr bwMode="auto">
            <a:xfrm flipH="1">
              <a:off x="1691680" y="2636912"/>
              <a:ext cx="122020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/>
                <a:t>7</a:t>
              </a:r>
              <a:r>
                <a:rPr lang="ru-RU" sz="2400" b="1" dirty="0" smtClean="0"/>
                <a:t>0 </a:t>
              </a:r>
              <a:r>
                <a:rPr lang="ru-RU" sz="2400" b="1" dirty="0"/>
                <a:t>км/ч</a:t>
              </a: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9144000" y="2996952"/>
            <a:ext cx="2564478" cy="1457429"/>
            <a:chOff x="6732240" y="2636912"/>
            <a:chExt cx="2564478" cy="1457429"/>
          </a:xfrm>
        </p:grpSpPr>
        <p:pic>
          <p:nvPicPr>
            <p:cNvPr id="3" name="Picture 4" descr="arg-newtrain-sm"/>
            <p:cNvPicPr>
              <a:picLocks noChangeAspect="1" noChangeArrowheads="1" noCrop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64288" y="2924944"/>
              <a:ext cx="2132430" cy="1169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" name="Line 16"/>
            <p:cNvSpPr>
              <a:spLocks noChangeShapeType="1"/>
            </p:cNvSpPr>
            <p:nvPr/>
          </p:nvSpPr>
          <p:spPr bwMode="auto">
            <a:xfrm flipH="1">
              <a:off x="6732240" y="3140968"/>
              <a:ext cx="1162661" cy="0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Rectangle 611"/>
            <p:cNvSpPr>
              <a:spLocks noChangeArrowheads="1"/>
            </p:cNvSpPr>
            <p:nvPr/>
          </p:nvSpPr>
          <p:spPr bwMode="auto">
            <a:xfrm flipH="1">
              <a:off x="6876256" y="2636912"/>
              <a:ext cx="122020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/>
                <a:t>8</a:t>
              </a:r>
              <a:r>
                <a:rPr lang="ru-RU" sz="2400" b="1" dirty="0" smtClean="0"/>
                <a:t>0 </a:t>
              </a:r>
              <a:r>
                <a:rPr lang="ru-RU" sz="2400" b="1" dirty="0"/>
                <a:t>км/ч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3923928" y="1988840"/>
            <a:ext cx="1775868" cy="862355"/>
            <a:chOff x="4283968" y="1556792"/>
            <a:chExt cx="1271812" cy="646331"/>
          </a:xfrm>
        </p:grpSpPr>
        <p:pic>
          <p:nvPicPr>
            <p:cNvPr id="33" name="Picture 35" descr="j0236207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3968" y="1556792"/>
              <a:ext cx="360040" cy="5106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TextBox 33"/>
            <p:cNvSpPr txBox="1"/>
            <p:nvPr/>
          </p:nvSpPr>
          <p:spPr>
            <a:xfrm>
              <a:off x="4572000" y="1556792"/>
              <a:ext cx="9837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/>
                <a:t>3</a:t>
              </a:r>
              <a:r>
                <a:rPr lang="ru-RU" sz="2000" dirty="0" smtClean="0"/>
                <a:t>часа</a:t>
              </a:r>
              <a:endParaRPr lang="ru-RU" sz="2000" dirty="0"/>
            </a:p>
          </p:txBody>
        </p:sp>
      </p:grpSp>
      <p:sp>
        <p:nvSpPr>
          <p:cNvPr id="37" name="Правая фигурная скобка 36"/>
          <p:cNvSpPr/>
          <p:nvPr/>
        </p:nvSpPr>
        <p:spPr>
          <a:xfrm rot="16200000">
            <a:off x="4315210" y="3181735"/>
            <a:ext cx="503683" cy="1862312"/>
          </a:xfrm>
          <a:prstGeom prst="rightBrace">
            <a:avLst>
              <a:gd name="adj1" fmla="val 46135"/>
              <a:gd name="adj2" fmla="val 50000"/>
            </a:avLst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AutoShape 15"/>
          <p:cNvSpPr>
            <a:spLocks/>
          </p:cNvSpPr>
          <p:nvPr/>
        </p:nvSpPr>
        <p:spPr bwMode="auto">
          <a:xfrm rot="16200000">
            <a:off x="4211638" y="297483"/>
            <a:ext cx="720725" cy="9144000"/>
          </a:xfrm>
          <a:prstGeom prst="leftBrace">
            <a:avLst>
              <a:gd name="adj1" fmla="val 85756"/>
              <a:gd name="adj2" fmla="val 50000"/>
            </a:avLst>
          </a:prstGeom>
          <a:noFill/>
          <a:ln w="38100">
            <a:solidFill>
              <a:schemeClr val="accent3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3995936" y="5157192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600 </a:t>
            </a:r>
            <a:r>
              <a:rPr lang="ru-RU" sz="2400" b="1" dirty="0" smtClean="0"/>
              <a:t>КМ</a:t>
            </a:r>
            <a:endParaRPr lang="ru-RU" sz="2400" dirty="0"/>
          </a:p>
        </p:txBody>
      </p:sp>
      <p:sp>
        <p:nvSpPr>
          <p:cNvPr id="40" name="WordArt 22"/>
          <p:cNvSpPr>
            <a:spLocks noChangeArrowheads="1" noChangeShapeType="1" noTextEdit="1"/>
          </p:cNvSpPr>
          <p:nvPr/>
        </p:nvSpPr>
        <p:spPr bwMode="auto">
          <a:xfrm>
            <a:off x="3995936" y="3356992"/>
            <a:ext cx="936104" cy="43204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B85C00"/>
                </a:solidFill>
                <a:latin typeface="Arial"/>
                <a:cs typeface="Arial"/>
              </a:rPr>
              <a:t> </a:t>
            </a:r>
            <a:r>
              <a:rPr lang="en-US" sz="3600" b="1" i="1" dirty="0"/>
              <a:t>d =</a:t>
            </a:r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B85C00"/>
                </a:solidFill>
                <a:latin typeface="Arial"/>
                <a:cs typeface="Arial"/>
              </a:rPr>
              <a:t>?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B85C00"/>
              </a:solidFill>
              <a:latin typeface="Arial"/>
              <a:cs typeface="Arial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7504" y="5805264"/>
            <a:ext cx="4032448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chemeClr val="tx1"/>
                </a:solidFill>
              </a:rPr>
              <a:t>d</a:t>
            </a:r>
            <a:r>
              <a:rPr lang="en-US" sz="3600" b="1" i="1" dirty="0" smtClean="0">
                <a:solidFill>
                  <a:schemeClr val="tx1"/>
                </a:solidFill>
              </a:rPr>
              <a:t> </a:t>
            </a:r>
            <a:r>
              <a:rPr lang="en-US" sz="3600" b="1" i="1" dirty="0">
                <a:solidFill>
                  <a:schemeClr val="tx1"/>
                </a:solidFill>
              </a:rPr>
              <a:t>= </a:t>
            </a:r>
            <a:r>
              <a:rPr lang="en-US" sz="3600" b="1" i="1" dirty="0" smtClean="0">
                <a:solidFill>
                  <a:schemeClr val="tx1"/>
                </a:solidFill>
              </a:rPr>
              <a:t>S</a:t>
            </a:r>
            <a:r>
              <a:rPr lang="ru-RU" sz="3600" b="1" i="1" dirty="0" smtClean="0">
                <a:solidFill>
                  <a:schemeClr val="tx1"/>
                </a:solidFill>
              </a:rPr>
              <a:t>-</a:t>
            </a:r>
            <a:r>
              <a:rPr lang="en-US" sz="3600" b="1" i="1" dirty="0" smtClean="0">
                <a:solidFill>
                  <a:schemeClr val="tx1"/>
                </a:solidFill>
              </a:rPr>
              <a:t> </a:t>
            </a:r>
            <a:r>
              <a:rPr lang="en-US" sz="3600" b="1" i="1" dirty="0">
                <a:solidFill>
                  <a:schemeClr val="tx1"/>
                </a:solidFill>
              </a:rPr>
              <a:t>(V</a:t>
            </a:r>
            <a:r>
              <a:rPr lang="en-US" sz="1600" b="1" i="1" dirty="0">
                <a:solidFill>
                  <a:schemeClr val="tx1"/>
                </a:solidFill>
              </a:rPr>
              <a:t>1 </a:t>
            </a:r>
            <a:r>
              <a:rPr lang="en-US" sz="3600" b="1" i="1" dirty="0">
                <a:solidFill>
                  <a:schemeClr val="tx1"/>
                </a:solidFill>
              </a:rPr>
              <a:t> +  V</a:t>
            </a:r>
            <a:r>
              <a:rPr lang="en-US" sz="1600" b="1" i="1" dirty="0">
                <a:solidFill>
                  <a:schemeClr val="tx1"/>
                </a:solidFill>
              </a:rPr>
              <a:t>2</a:t>
            </a:r>
            <a:r>
              <a:rPr lang="en-US" sz="3600" b="1" i="1" dirty="0">
                <a:solidFill>
                  <a:schemeClr val="tx1"/>
                </a:solidFill>
              </a:rPr>
              <a:t> ) </a:t>
            </a:r>
            <a:r>
              <a:rPr lang="en-US" sz="3600" b="1" i="1" dirty="0" smtClean="0">
                <a:solidFill>
                  <a:schemeClr val="tx1"/>
                </a:solidFill>
              </a:rPr>
              <a:t>· </a:t>
            </a:r>
            <a:r>
              <a:rPr lang="en-US" sz="3600" b="1" i="1" dirty="0">
                <a:solidFill>
                  <a:schemeClr val="tx1"/>
                </a:solidFill>
              </a:rPr>
              <a:t>t</a:t>
            </a:r>
            <a:r>
              <a:rPr lang="ru-RU" sz="1600" b="1" i="1" dirty="0" err="1">
                <a:solidFill>
                  <a:schemeClr val="tx1"/>
                </a:solidFill>
              </a:rPr>
              <a:t>встр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47" name="Picture 18" descr="дуб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316" y="1052736"/>
            <a:ext cx="1619672" cy="1970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8" descr="дуб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08304" y="1052736"/>
            <a:ext cx="1516430" cy="184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55" descr="22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528" y="908721"/>
            <a:ext cx="1127252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2636912"/>
            <a:ext cx="1629526" cy="325311"/>
          </a:xfrm>
          <a:prstGeom prst="rect">
            <a:avLst/>
          </a:prstGeom>
          <a:noFill/>
        </p:spPr>
      </p:pic>
      <p:pic>
        <p:nvPicPr>
          <p:cNvPr id="51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308304" y="2564904"/>
            <a:ext cx="1629526" cy="325311"/>
          </a:xfrm>
          <a:prstGeom prst="rect">
            <a:avLst/>
          </a:prstGeom>
          <a:noFill/>
        </p:spPr>
      </p:pic>
      <p:pic>
        <p:nvPicPr>
          <p:cNvPr id="53" name="Picture 13" descr="F:\Мои рисунки\Картинки XP\Анимации картинки\HOMEANIM\AG00041_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5400000">
            <a:off x="8492528" y="6349232"/>
            <a:ext cx="557214" cy="3333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80209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96296E-6 L 0.45711 -0.00139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47" y="-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6296E-6 L -0.45902 -0.00139 " pathEditMode="relative" rAng="0" ptsTypes="AA">
                                      <p:cBhvr>
                                        <p:cTn id="8" dur="7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51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0" grpId="0"/>
      <p:bldP spid="40" grpId="1"/>
      <p:bldP spid="4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Прямоугольник 4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Picture 76" descr="a16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12776"/>
            <a:ext cx="1079500" cy="95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2332"/>
            <a:ext cx="8820472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i="1" dirty="0">
                <a:latin typeface="Arial" pitchFamily="34" charset="0"/>
                <a:cs typeface="Arial" pitchFamily="34" charset="0"/>
              </a:rPr>
              <a:t>Из  пунктов  А  и  В, между  которыми  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40  км, навстречу  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друг  другу  вышел   пешеход  и  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выехал  автобус.  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Скорость 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автобуса в  4  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раза  больше скорости  пешехода. 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Через 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2 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часа они  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встретились.  Какова  скорость  пешехода?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72" y="4293096"/>
            <a:ext cx="9144000" cy="235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48"/>
          <p:cNvSpPr txBox="1">
            <a:spLocks noChangeArrowheads="1"/>
          </p:cNvSpPr>
          <p:nvPr/>
        </p:nvSpPr>
        <p:spPr bwMode="auto">
          <a:xfrm>
            <a:off x="0" y="4509120"/>
            <a:ext cx="623888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  <a:t>А</a:t>
            </a:r>
          </a:p>
        </p:txBody>
      </p:sp>
      <p:sp>
        <p:nvSpPr>
          <p:cNvPr id="6" name="Oval 11"/>
          <p:cNvSpPr>
            <a:spLocks noChangeArrowheads="1"/>
          </p:cNvSpPr>
          <p:nvPr/>
        </p:nvSpPr>
        <p:spPr bwMode="auto">
          <a:xfrm>
            <a:off x="0" y="4293096"/>
            <a:ext cx="217488" cy="21590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Oval 11"/>
          <p:cNvSpPr>
            <a:spLocks noChangeArrowheads="1"/>
          </p:cNvSpPr>
          <p:nvPr/>
        </p:nvSpPr>
        <p:spPr bwMode="auto">
          <a:xfrm>
            <a:off x="8926512" y="4293096"/>
            <a:ext cx="217488" cy="21590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Text Box 48"/>
          <p:cNvSpPr txBox="1">
            <a:spLocks noChangeArrowheads="1"/>
          </p:cNvSpPr>
          <p:nvPr/>
        </p:nvSpPr>
        <p:spPr bwMode="auto">
          <a:xfrm>
            <a:off x="8548965" y="4581128"/>
            <a:ext cx="59503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  <a:t>В</a:t>
            </a:r>
            <a:endParaRPr lang="ru-RU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9" name="AutoShape 15"/>
          <p:cNvSpPr>
            <a:spLocks/>
          </p:cNvSpPr>
          <p:nvPr/>
        </p:nvSpPr>
        <p:spPr bwMode="auto">
          <a:xfrm rot="16200000">
            <a:off x="4211638" y="153467"/>
            <a:ext cx="720725" cy="9144000"/>
          </a:xfrm>
          <a:prstGeom prst="leftBrace">
            <a:avLst>
              <a:gd name="adj1" fmla="val 85756"/>
              <a:gd name="adj2" fmla="val 50000"/>
            </a:avLst>
          </a:prstGeom>
          <a:noFill/>
          <a:ln w="38100">
            <a:solidFill>
              <a:schemeClr val="accent3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995936" y="5157192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40 </a:t>
            </a:r>
            <a:r>
              <a:rPr lang="ru-RU" sz="2000" b="1" dirty="0" smtClean="0"/>
              <a:t>км</a:t>
            </a:r>
            <a:endParaRPr lang="ru-RU" sz="2000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4427984" y="1556792"/>
            <a:ext cx="1775868" cy="681262"/>
            <a:chOff x="4283968" y="1556792"/>
            <a:chExt cx="1271812" cy="510603"/>
          </a:xfrm>
        </p:grpSpPr>
        <p:pic>
          <p:nvPicPr>
            <p:cNvPr id="12" name="Picture 35" descr="j0236207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3968" y="1556792"/>
              <a:ext cx="360040" cy="5106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4572000" y="1556792"/>
              <a:ext cx="983780" cy="484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/>
                <a:t>2</a:t>
              </a:r>
              <a:r>
                <a:rPr lang="ru-RU" sz="2000" dirty="0" smtClean="0"/>
                <a:t>часа</a:t>
              </a:r>
              <a:endParaRPr lang="ru-RU" sz="2000" dirty="0"/>
            </a:p>
          </p:txBody>
        </p:sp>
      </p:grpSp>
      <p:pic>
        <p:nvPicPr>
          <p:cNvPr id="25" name="Picture 5" descr="1221074504_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857" b="9651"/>
          <a:stretch>
            <a:fillRect/>
          </a:stretch>
        </p:blipFill>
        <p:spPr bwMode="auto">
          <a:xfrm>
            <a:off x="2195736" y="1412776"/>
            <a:ext cx="2448272" cy="3021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ectangle 131"/>
          <p:cNvSpPr>
            <a:spLocks noChangeArrowheads="1"/>
          </p:cNvSpPr>
          <p:nvPr/>
        </p:nvSpPr>
        <p:spPr bwMode="auto">
          <a:xfrm>
            <a:off x="5508104" y="6093296"/>
            <a:ext cx="3053531" cy="576262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200" b="1" i="1" dirty="0" smtClean="0">
                <a:latin typeface="Georgia" pitchFamily="18" charset="0"/>
              </a:rPr>
              <a:t>2х</a:t>
            </a:r>
            <a:r>
              <a:rPr lang="ru-RU" sz="3200" b="1" i="1" dirty="0">
                <a:latin typeface="Georgia" pitchFamily="18" charset="0"/>
              </a:rPr>
              <a:t>+</a:t>
            </a:r>
            <a:r>
              <a:rPr lang="ru-RU" sz="3200" b="1" i="1" dirty="0" smtClean="0">
                <a:latin typeface="Georgia" pitchFamily="18" charset="0"/>
              </a:rPr>
              <a:t> 8х=40</a:t>
            </a:r>
            <a:endParaRPr lang="ru-RU" sz="3200" b="1" i="1" dirty="0">
              <a:latin typeface="Georgia" pitchFamily="18" charset="0"/>
            </a:endParaRPr>
          </a:p>
        </p:txBody>
      </p:sp>
      <p:sp>
        <p:nvSpPr>
          <p:cNvPr id="39" name="Rectangle 131"/>
          <p:cNvSpPr>
            <a:spLocks noChangeArrowheads="1"/>
          </p:cNvSpPr>
          <p:nvPr/>
        </p:nvSpPr>
        <p:spPr bwMode="auto">
          <a:xfrm>
            <a:off x="5436096" y="5301208"/>
            <a:ext cx="3053531" cy="576262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200" b="1" i="1" dirty="0" smtClean="0">
                <a:latin typeface="Georgia" pitchFamily="18" charset="0"/>
              </a:rPr>
              <a:t>(х</a:t>
            </a:r>
            <a:r>
              <a:rPr lang="ru-RU" sz="3200" b="1" i="1" dirty="0">
                <a:latin typeface="Georgia" pitchFamily="18" charset="0"/>
              </a:rPr>
              <a:t>+</a:t>
            </a:r>
            <a:r>
              <a:rPr lang="ru-RU" sz="3200" b="1" i="1" dirty="0" smtClean="0">
                <a:latin typeface="Georgia" pitchFamily="18" charset="0"/>
              </a:rPr>
              <a:t> 4х)</a:t>
            </a:r>
            <a:r>
              <a:rPr lang="en-US" sz="3200" b="1" i="1" dirty="0">
                <a:solidFill>
                  <a:schemeClr val="tx1"/>
                </a:solidFill>
              </a:rPr>
              <a:t> </a:t>
            </a:r>
            <a:r>
              <a:rPr lang="en-US" sz="3200" b="1" i="1" dirty="0" smtClean="0">
                <a:solidFill>
                  <a:schemeClr val="tx1"/>
                </a:solidFill>
              </a:rPr>
              <a:t>·</a:t>
            </a:r>
            <a:r>
              <a:rPr lang="ru-RU" sz="3200" b="1" i="1" dirty="0">
                <a:latin typeface="Georgia" pitchFamily="18" charset="0"/>
              </a:rPr>
              <a:t>2 </a:t>
            </a:r>
            <a:r>
              <a:rPr lang="ru-RU" sz="3200" b="1" i="1" dirty="0" smtClean="0">
                <a:latin typeface="Georgia" pitchFamily="18" charset="0"/>
              </a:rPr>
              <a:t>=40</a:t>
            </a:r>
            <a:endParaRPr lang="ru-RU" sz="3200" b="1" i="1" dirty="0">
              <a:latin typeface="Georgia" pitchFamily="18" charset="0"/>
            </a:endParaRPr>
          </a:p>
        </p:txBody>
      </p:sp>
      <p:pic>
        <p:nvPicPr>
          <p:cNvPr id="41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7504" y="4077072"/>
            <a:ext cx="1629526" cy="325311"/>
          </a:xfrm>
          <a:prstGeom prst="rect">
            <a:avLst/>
          </a:prstGeom>
          <a:noFill/>
        </p:spPr>
      </p:pic>
      <p:pic>
        <p:nvPicPr>
          <p:cNvPr id="42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691680" y="4077072"/>
            <a:ext cx="1629526" cy="325311"/>
          </a:xfrm>
          <a:prstGeom prst="rect">
            <a:avLst/>
          </a:prstGeom>
          <a:noFill/>
        </p:spPr>
      </p:pic>
      <p:pic>
        <p:nvPicPr>
          <p:cNvPr id="43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63888" y="4077072"/>
            <a:ext cx="1629526" cy="325311"/>
          </a:xfrm>
          <a:prstGeom prst="rect">
            <a:avLst/>
          </a:prstGeom>
          <a:noFill/>
        </p:spPr>
      </p:pic>
      <p:pic>
        <p:nvPicPr>
          <p:cNvPr id="44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148064" y="4077072"/>
            <a:ext cx="1629526" cy="325311"/>
          </a:xfrm>
          <a:prstGeom prst="rect">
            <a:avLst/>
          </a:prstGeom>
          <a:noFill/>
        </p:spPr>
      </p:pic>
      <p:pic>
        <p:nvPicPr>
          <p:cNvPr id="45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020272" y="4077072"/>
            <a:ext cx="1629526" cy="325311"/>
          </a:xfrm>
          <a:prstGeom prst="rect">
            <a:avLst/>
          </a:prstGeom>
          <a:noFill/>
        </p:spPr>
      </p:pic>
      <p:pic>
        <p:nvPicPr>
          <p:cNvPr id="40" name="Picture 13" descr="F:\Мои рисунки\Картинки XP\Анимации картинки\HOMEANIM\AG00041_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5400000">
            <a:off x="283616" y="6412706"/>
            <a:ext cx="557214" cy="333375"/>
          </a:xfrm>
          <a:prstGeom prst="rect">
            <a:avLst/>
          </a:prstGeom>
          <a:noFill/>
        </p:spPr>
      </p:pic>
      <p:grpSp>
        <p:nvGrpSpPr>
          <p:cNvPr id="36" name="Группа 35"/>
          <p:cNvGrpSpPr/>
          <p:nvPr/>
        </p:nvGrpSpPr>
        <p:grpSpPr>
          <a:xfrm>
            <a:off x="7812360" y="3140968"/>
            <a:ext cx="3704558" cy="1297132"/>
            <a:chOff x="7812360" y="3068960"/>
            <a:chExt cx="3704558" cy="1297132"/>
          </a:xfrm>
        </p:grpSpPr>
        <p:grpSp>
          <p:nvGrpSpPr>
            <p:cNvPr id="30" name="Группа 29"/>
            <p:cNvGrpSpPr/>
            <p:nvPr/>
          </p:nvGrpSpPr>
          <p:grpSpPr>
            <a:xfrm>
              <a:off x="7812360" y="3068960"/>
              <a:ext cx="3704558" cy="1297132"/>
              <a:chOff x="7812360" y="3068960"/>
              <a:chExt cx="3704558" cy="1297132"/>
            </a:xfrm>
          </p:grpSpPr>
          <p:pic>
            <p:nvPicPr>
              <p:cNvPr id="14" name="Picture 2" descr="C:\Documents and Settings\Кирилл\Рабочий стол\Рабочий стол\МАМА\анимация\26.gif"/>
              <p:cNvPicPr>
                <a:picLocks noChangeAspect="1" noChangeArrowheads="1" noCrop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9129440" y="3068960"/>
                <a:ext cx="2387478" cy="1297132"/>
              </a:xfrm>
              <a:prstGeom prst="rect">
                <a:avLst/>
              </a:prstGeom>
              <a:noFill/>
            </p:spPr>
          </p:pic>
          <p:sp>
            <p:nvSpPr>
              <p:cNvPr id="28" name="Line 16"/>
              <p:cNvSpPr>
                <a:spLocks noChangeShapeType="1"/>
              </p:cNvSpPr>
              <p:nvPr/>
            </p:nvSpPr>
            <p:spPr bwMode="auto">
              <a:xfrm flipH="1">
                <a:off x="8532439" y="3717033"/>
                <a:ext cx="752229" cy="0"/>
              </a:xfrm>
              <a:prstGeom prst="line">
                <a:avLst/>
              </a:prstGeom>
              <a:noFill/>
              <a:ln w="76200">
                <a:solidFill>
                  <a:srgbClr val="C00000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Rectangle 611"/>
              <p:cNvSpPr>
                <a:spLocks noChangeArrowheads="1"/>
              </p:cNvSpPr>
              <p:nvPr/>
            </p:nvSpPr>
            <p:spPr bwMode="auto">
              <a:xfrm flipH="1">
                <a:off x="7812360" y="3068960"/>
                <a:ext cx="184731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endParaRPr lang="ru-RU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sp>
          <p:nvSpPr>
            <p:cNvPr id="33" name="Прямоугольник 32"/>
            <p:cNvSpPr/>
            <p:nvPr/>
          </p:nvSpPr>
          <p:spPr>
            <a:xfrm>
              <a:off x="8595853" y="3140968"/>
              <a:ext cx="5645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b="1" i="1" dirty="0" smtClean="0">
                  <a:latin typeface="Georgia" pitchFamily="18" charset="0"/>
                </a:rPr>
                <a:t>4х</a:t>
              </a:r>
              <a:endParaRPr lang="ru-RU" sz="2000" b="1" i="1" dirty="0">
                <a:latin typeface="Georgia" pitchFamily="18" charset="0"/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-756592" y="2996952"/>
            <a:ext cx="1296145" cy="1421453"/>
            <a:chOff x="-612576" y="2993210"/>
            <a:chExt cx="1296145" cy="1421453"/>
          </a:xfrm>
        </p:grpSpPr>
        <p:grpSp>
          <p:nvGrpSpPr>
            <p:cNvPr id="31" name="Группа 30"/>
            <p:cNvGrpSpPr/>
            <p:nvPr/>
          </p:nvGrpSpPr>
          <p:grpSpPr>
            <a:xfrm>
              <a:off x="-612576" y="2993210"/>
              <a:ext cx="1296145" cy="1421453"/>
              <a:chOff x="-612576" y="2993210"/>
              <a:chExt cx="1296145" cy="1421453"/>
            </a:xfrm>
          </p:grpSpPr>
          <p:pic>
            <p:nvPicPr>
              <p:cNvPr id="4" name="Picture 73" descr="мальчик 5"/>
              <p:cNvPicPr>
                <a:picLocks noChangeAspect="1" noChangeArrowheads="1" noCrop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612576" y="2993210"/>
                <a:ext cx="720080" cy="142145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6" name="Line 16"/>
              <p:cNvSpPr>
                <a:spLocks noChangeShapeType="1"/>
              </p:cNvSpPr>
              <p:nvPr/>
            </p:nvSpPr>
            <p:spPr bwMode="auto">
              <a:xfrm flipV="1">
                <a:off x="-180527" y="3713291"/>
                <a:ext cx="864096" cy="3742"/>
              </a:xfrm>
              <a:prstGeom prst="line">
                <a:avLst/>
              </a:prstGeom>
              <a:noFill/>
              <a:ln w="76200">
                <a:solidFill>
                  <a:srgbClr val="C00000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Rectangle 611"/>
              <p:cNvSpPr>
                <a:spLocks noChangeArrowheads="1"/>
              </p:cNvSpPr>
              <p:nvPr/>
            </p:nvSpPr>
            <p:spPr bwMode="auto">
              <a:xfrm>
                <a:off x="-180528" y="3068960"/>
                <a:ext cx="184731" cy="4001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endParaRPr lang="ru-RU" sz="2000" b="1" dirty="0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sp>
          <p:nvSpPr>
            <p:cNvPr id="32" name="Прямоугольник 31"/>
            <p:cNvSpPr/>
            <p:nvPr/>
          </p:nvSpPr>
          <p:spPr>
            <a:xfrm>
              <a:off x="144016" y="3065218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 smtClean="0">
                  <a:latin typeface="Georgia" pitchFamily="18" charset="0"/>
                </a:rPr>
                <a:t>х</a:t>
              </a:r>
              <a:endParaRPr lang="ru-RU" sz="2000" b="1" i="1" dirty="0">
                <a:latin typeface="Georgia" pitchFamily="18" charset="0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79512" y="5517232"/>
            <a:ext cx="3707904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chemeClr val="tx1"/>
                </a:solidFill>
              </a:rPr>
              <a:t>S </a:t>
            </a:r>
            <a:r>
              <a:rPr lang="en-US" sz="3600" b="1" i="1" dirty="0" smtClean="0">
                <a:solidFill>
                  <a:schemeClr val="tx1"/>
                </a:solidFill>
              </a:rPr>
              <a:t>= </a:t>
            </a:r>
            <a:r>
              <a:rPr lang="en-US" sz="3600" b="1" i="1" dirty="0">
                <a:solidFill>
                  <a:schemeClr val="tx1"/>
                </a:solidFill>
              </a:rPr>
              <a:t>(V</a:t>
            </a:r>
            <a:r>
              <a:rPr lang="en-US" sz="1600" b="1" i="1" dirty="0">
                <a:solidFill>
                  <a:schemeClr val="tx1"/>
                </a:solidFill>
              </a:rPr>
              <a:t>1 </a:t>
            </a:r>
            <a:r>
              <a:rPr lang="en-US" sz="3600" b="1" i="1" dirty="0">
                <a:solidFill>
                  <a:schemeClr val="tx1"/>
                </a:solidFill>
              </a:rPr>
              <a:t> +  V</a:t>
            </a:r>
            <a:r>
              <a:rPr lang="en-US" sz="1600" b="1" i="1" dirty="0">
                <a:solidFill>
                  <a:schemeClr val="tx1"/>
                </a:solidFill>
              </a:rPr>
              <a:t>2</a:t>
            </a:r>
            <a:r>
              <a:rPr lang="en-US" sz="3600" b="1" i="1" dirty="0">
                <a:solidFill>
                  <a:schemeClr val="tx1"/>
                </a:solidFill>
              </a:rPr>
              <a:t> ) </a:t>
            </a:r>
            <a:r>
              <a:rPr lang="en-US" sz="3600" b="1" i="1" dirty="0" smtClean="0">
                <a:solidFill>
                  <a:schemeClr val="tx1"/>
                </a:solidFill>
              </a:rPr>
              <a:t>· </a:t>
            </a:r>
            <a:r>
              <a:rPr lang="en-US" sz="3600" b="1" i="1" dirty="0">
                <a:solidFill>
                  <a:schemeClr val="tx1"/>
                </a:solidFill>
              </a:rPr>
              <a:t>t</a:t>
            </a:r>
            <a:r>
              <a:rPr lang="ru-RU" sz="1600" b="1" i="1" dirty="0" err="1">
                <a:solidFill>
                  <a:schemeClr val="tx1"/>
                </a:solidFill>
              </a:rPr>
              <a:t>встр</a:t>
            </a:r>
            <a:endParaRPr lang="ru-RU" sz="3600" dirty="0">
              <a:solidFill>
                <a:schemeClr val="tx1"/>
              </a:solidFill>
            </a:endParaRPr>
          </a:p>
        </p:txBody>
      </p:sp>
      <p:grpSp>
        <p:nvGrpSpPr>
          <p:cNvPr id="47" name="Группа 46"/>
          <p:cNvGrpSpPr/>
          <p:nvPr/>
        </p:nvGrpSpPr>
        <p:grpSpPr>
          <a:xfrm>
            <a:off x="4976520" y="5273824"/>
            <a:ext cx="4140503" cy="1584176"/>
            <a:chOff x="6016645" y="3300485"/>
            <a:chExt cx="4140503" cy="1655532"/>
          </a:xfrm>
        </p:grpSpPr>
        <p:sp>
          <p:nvSpPr>
            <p:cNvPr id="48" name="Прямоугольник 47"/>
            <p:cNvSpPr/>
            <p:nvPr/>
          </p:nvSpPr>
          <p:spPr>
            <a:xfrm>
              <a:off x="6016645" y="3300485"/>
              <a:ext cx="4140503" cy="1655532"/>
            </a:xfrm>
            <a:prstGeom prst="rect">
              <a:avLst/>
            </a:prstGeom>
            <a:solidFill>
              <a:srgbClr val="C3EC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340458" y="3405560"/>
              <a:ext cx="15146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УРАВНЕНИЕ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87718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7.40741E-7 L 0.31494 0.00139 " pathEditMode="relative" rAng="0" ptsTypes="AA">
                                      <p:cBhvr>
                                        <p:cTn id="6" dur="7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7" y="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L -0.55694 3.7037E-6 " pathEditMode="relative" rAng="0" ptsTypes="AA">
                                      <p:cBhvr>
                                        <p:cTn id="8" dur="7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0"/>
            <a:ext cx="8820472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/>
              <a:t>Велосипедист и всадник движутся навстречу друг другу. Скорость велосипедиста </a:t>
            </a:r>
            <a:r>
              <a:rPr lang="ru-RU" sz="2400" b="1" i="1" dirty="0" smtClean="0"/>
              <a:t>16 км/ч</a:t>
            </a:r>
            <a:r>
              <a:rPr lang="ru-RU" sz="2400" b="1" i="1" dirty="0"/>
              <a:t>, а скорость всадника </a:t>
            </a:r>
          </a:p>
          <a:p>
            <a:r>
              <a:rPr lang="ru-RU" sz="2400" b="1" i="1" dirty="0" smtClean="0"/>
              <a:t>22 км/ч. </a:t>
            </a:r>
            <a:r>
              <a:rPr lang="ru-RU" sz="2400" b="1" i="1" u="sng" dirty="0" smtClean="0"/>
              <a:t>Какое между ними было расстояние</a:t>
            </a:r>
            <a:r>
              <a:rPr lang="ru-RU" sz="2400" b="1" i="1" dirty="0" smtClean="0"/>
              <a:t>, если они встретились через три часа?              </a:t>
            </a:r>
            <a:endParaRPr lang="ru-RU" sz="2400" b="1" i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51" y="4869160"/>
            <a:ext cx="9144000" cy="235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AutoShape 15"/>
          <p:cNvSpPr>
            <a:spLocks/>
          </p:cNvSpPr>
          <p:nvPr/>
        </p:nvSpPr>
        <p:spPr bwMode="auto">
          <a:xfrm rot="16200000">
            <a:off x="4211639" y="801539"/>
            <a:ext cx="720725" cy="9144000"/>
          </a:xfrm>
          <a:prstGeom prst="leftBrace">
            <a:avLst>
              <a:gd name="adj1" fmla="val 85756"/>
              <a:gd name="adj2" fmla="val 50000"/>
            </a:avLst>
          </a:prstGeom>
          <a:noFill/>
          <a:ln w="38100">
            <a:solidFill>
              <a:schemeClr val="accent3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WordArt 22"/>
          <p:cNvSpPr>
            <a:spLocks noChangeArrowheads="1" noChangeShapeType="1" noTextEdit="1"/>
          </p:cNvSpPr>
          <p:nvPr/>
        </p:nvSpPr>
        <p:spPr bwMode="auto">
          <a:xfrm>
            <a:off x="4407392" y="5851564"/>
            <a:ext cx="360040" cy="43204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B85C00"/>
                </a:solidFill>
                <a:latin typeface="Arial"/>
                <a:cs typeface="Arial"/>
              </a:rPr>
              <a:t>?</a:t>
            </a:r>
          </a:p>
        </p:txBody>
      </p:sp>
      <p:pic>
        <p:nvPicPr>
          <p:cNvPr id="8" name="Picture 35" descr="j023620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515790"/>
            <a:ext cx="546175" cy="77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427984" y="1862602"/>
            <a:ext cx="9837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3</a:t>
            </a:r>
            <a:r>
              <a:rPr lang="ru-RU" sz="2000" dirty="0" smtClean="0"/>
              <a:t>часа</a:t>
            </a:r>
            <a:endParaRPr lang="ru-RU" sz="2000" dirty="0"/>
          </a:p>
        </p:txBody>
      </p:sp>
      <p:pic>
        <p:nvPicPr>
          <p:cNvPr id="10" name="Picture 2" descr="08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79895"/>
            <a:ext cx="720080" cy="1320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Группа 20"/>
          <p:cNvGrpSpPr/>
          <p:nvPr/>
        </p:nvGrpSpPr>
        <p:grpSpPr>
          <a:xfrm>
            <a:off x="15032" y="3284984"/>
            <a:ext cx="2378834" cy="1668016"/>
            <a:chOff x="-31282" y="3284984"/>
            <a:chExt cx="2378834" cy="1668016"/>
          </a:xfrm>
        </p:grpSpPr>
        <p:pic>
          <p:nvPicPr>
            <p:cNvPr id="5" name="Объект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282" y="3429000"/>
              <a:ext cx="1303020" cy="1524000"/>
            </a:xfrm>
            <a:prstGeom prst="rect">
              <a:avLst/>
            </a:prstGeom>
          </p:spPr>
        </p:pic>
        <p:sp>
          <p:nvSpPr>
            <p:cNvPr id="11" name="Line 16"/>
            <p:cNvSpPr>
              <a:spLocks noChangeShapeType="1"/>
            </p:cNvSpPr>
            <p:nvPr/>
          </p:nvSpPr>
          <p:spPr bwMode="auto">
            <a:xfrm>
              <a:off x="827584" y="3933056"/>
              <a:ext cx="1472309" cy="7117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Rectangle 611"/>
            <p:cNvSpPr>
              <a:spLocks noChangeArrowheads="1"/>
            </p:cNvSpPr>
            <p:nvPr/>
          </p:nvSpPr>
          <p:spPr bwMode="auto">
            <a:xfrm>
              <a:off x="827584" y="3284984"/>
              <a:ext cx="1519968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16 </a:t>
              </a:r>
              <a:r>
                <a:rPr lang="ru-RU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км/ч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444208" y="3573016"/>
            <a:ext cx="2853105" cy="1535203"/>
            <a:chOff x="6444208" y="3429000"/>
            <a:chExt cx="2853105" cy="1535203"/>
          </a:xfrm>
        </p:grpSpPr>
        <p:sp>
          <p:nvSpPr>
            <p:cNvPr id="12" name="Line 16"/>
            <p:cNvSpPr>
              <a:spLocks noChangeShapeType="1"/>
            </p:cNvSpPr>
            <p:nvPr/>
          </p:nvSpPr>
          <p:spPr bwMode="auto">
            <a:xfrm flipH="1">
              <a:off x="6444208" y="4149080"/>
              <a:ext cx="1472309" cy="7117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pic>
          <p:nvPicPr>
            <p:cNvPr id="4" name="Picture 606" descr="h017"/>
            <p:cNvPicPr>
              <a:picLocks noChangeAspect="1" noChangeArrowheads="1" noCrop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7728">
              <a:off x="7697113" y="3544978"/>
              <a:ext cx="1600200" cy="141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611"/>
            <p:cNvSpPr>
              <a:spLocks noChangeArrowheads="1"/>
            </p:cNvSpPr>
            <p:nvPr/>
          </p:nvSpPr>
          <p:spPr bwMode="auto">
            <a:xfrm>
              <a:off x="6516216" y="3429000"/>
              <a:ext cx="1519968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22 </a:t>
              </a:r>
              <a:r>
                <a:rPr lang="ru-RU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км/ч</a:t>
              </a:r>
            </a:p>
          </p:txBody>
        </p:sp>
      </p:grpSp>
      <p:pic>
        <p:nvPicPr>
          <p:cNvPr id="15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39552" y="5013176"/>
            <a:ext cx="1629526" cy="325311"/>
          </a:xfrm>
          <a:prstGeom prst="rect">
            <a:avLst/>
          </a:prstGeom>
          <a:noFill/>
        </p:spPr>
      </p:pic>
      <p:pic>
        <p:nvPicPr>
          <p:cNvPr id="16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835696" y="5013176"/>
            <a:ext cx="1629526" cy="325311"/>
          </a:xfrm>
          <a:prstGeom prst="rect">
            <a:avLst/>
          </a:prstGeom>
          <a:noFill/>
        </p:spPr>
      </p:pic>
      <p:pic>
        <p:nvPicPr>
          <p:cNvPr id="17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419872" y="5085184"/>
            <a:ext cx="1629526" cy="325311"/>
          </a:xfrm>
          <a:prstGeom prst="rect">
            <a:avLst/>
          </a:prstGeom>
          <a:noFill/>
        </p:spPr>
      </p:pic>
      <p:pic>
        <p:nvPicPr>
          <p:cNvPr id="18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04048" y="5013176"/>
            <a:ext cx="1629526" cy="325311"/>
          </a:xfrm>
          <a:prstGeom prst="rect">
            <a:avLst/>
          </a:prstGeom>
          <a:noFill/>
        </p:spPr>
      </p:pic>
      <p:pic>
        <p:nvPicPr>
          <p:cNvPr id="19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372200" y="5013176"/>
            <a:ext cx="1629526" cy="325311"/>
          </a:xfrm>
          <a:prstGeom prst="rect">
            <a:avLst/>
          </a:prstGeom>
          <a:noFill/>
        </p:spPr>
      </p:pic>
      <p:pic>
        <p:nvPicPr>
          <p:cNvPr id="20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514474" y="5013176"/>
            <a:ext cx="1629526" cy="325311"/>
          </a:xfrm>
          <a:prstGeom prst="rect">
            <a:avLst/>
          </a:prstGeom>
          <a:noFill/>
        </p:spPr>
      </p:pic>
      <p:pic>
        <p:nvPicPr>
          <p:cNvPr id="23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5013176"/>
            <a:ext cx="1629526" cy="325311"/>
          </a:xfrm>
          <a:prstGeom prst="rect">
            <a:avLst/>
          </a:prstGeom>
          <a:noFill/>
        </p:spPr>
      </p:pic>
      <p:pic>
        <p:nvPicPr>
          <p:cNvPr id="24" name="Picture 5" descr="D:\картинки\детские картинки-блестяшки анимашки\a88c65ab1eee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900608" y="1916832"/>
            <a:ext cx="2047094" cy="2664296"/>
          </a:xfrm>
          <a:prstGeom prst="rect">
            <a:avLst/>
          </a:prstGeom>
          <a:noFill/>
        </p:spPr>
      </p:pic>
      <p:pic>
        <p:nvPicPr>
          <p:cNvPr id="25" name="Picture 2" descr="D:\картинки\детские картинки-блестяшки анимашки\3bfe3c580ebd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8172400" y="1628800"/>
            <a:ext cx="1691681" cy="2486277"/>
          </a:xfrm>
          <a:prstGeom prst="rect">
            <a:avLst/>
          </a:prstGeom>
          <a:noFill/>
        </p:spPr>
      </p:pic>
      <p:pic>
        <p:nvPicPr>
          <p:cNvPr id="27" name="Picture 13" descr="F:\Мои рисунки\Картинки XP\Анимации картинки\HOMEANIM\AG00041_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5400000">
            <a:off x="8564536" y="6386314"/>
            <a:ext cx="557214" cy="333375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4644008" y="1124744"/>
            <a:ext cx="2952328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/>
              <a:t>Решите самостоятельно.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97962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0.41285 -0.0060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42" y="-30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44444E-6 L -0.32135 -0.00672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76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692696"/>
            <a:ext cx="8580660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/>
              <a:t>Из двух сел выехали одновременно навстречу друг другу трактор и повозка с сеном. Скорость трактора 9 км/ч, а скорость повозки 7 км/ч. </a:t>
            </a:r>
            <a:r>
              <a:rPr lang="ru-RU" sz="2400" b="1" i="1" u="sng" dirty="0"/>
              <a:t>Чему равно расстояние между селами,</a:t>
            </a:r>
            <a:r>
              <a:rPr lang="ru-RU" sz="2400" b="1" i="1" dirty="0"/>
              <a:t> если встреча произошла через 2 </a:t>
            </a:r>
            <a:r>
              <a:rPr lang="ru-RU" sz="2400" b="1" i="1" dirty="0" smtClean="0"/>
              <a:t>ч.?              </a:t>
            </a:r>
            <a:endParaRPr lang="ru-RU" sz="2400" b="1" i="1" dirty="0"/>
          </a:p>
        </p:txBody>
      </p:sp>
      <p:sp>
        <p:nvSpPr>
          <p:cNvPr id="162" name="Прямоугольник 161"/>
          <p:cNvSpPr/>
          <p:nvPr/>
        </p:nvSpPr>
        <p:spPr>
          <a:xfrm>
            <a:off x="251520" y="2708920"/>
            <a:ext cx="8640960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1"/>
                </a:solidFill>
                <a:cs typeface="Arial" pitchFamily="34" charset="0"/>
              </a:rPr>
              <a:t>Одновременно из двух городов навстречу друг другу выехали </a:t>
            </a:r>
            <a:endParaRPr lang="ru-RU" sz="2400" b="1" i="1" dirty="0" smtClean="0">
              <a:solidFill>
                <a:schemeClr val="tx1"/>
              </a:solidFill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tx1"/>
                </a:solidFill>
                <a:cs typeface="Arial" pitchFamily="34" charset="0"/>
              </a:rPr>
              <a:t>два автомобиля</a:t>
            </a:r>
            <a:r>
              <a:rPr lang="ru-RU" sz="2400" b="1" i="1" dirty="0">
                <a:solidFill>
                  <a:schemeClr val="tx1"/>
                </a:solidFill>
                <a:cs typeface="Arial" pitchFamily="34" charset="0"/>
              </a:rPr>
              <a:t>. </a:t>
            </a:r>
            <a:r>
              <a:rPr lang="ru-RU" sz="2400" b="1" i="1" dirty="0" smtClean="0">
                <a:solidFill>
                  <a:schemeClr val="tx1"/>
                </a:solidFill>
                <a:cs typeface="Arial" pitchFamily="34" charset="0"/>
              </a:rPr>
              <a:t>Один </a:t>
            </a:r>
            <a:r>
              <a:rPr lang="ru-RU" sz="2400" b="1" i="1" dirty="0">
                <a:solidFill>
                  <a:schemeClr val="tx1"/>
                </a:solidFill>
                <a:cs typeface="Arial" pitchFamily="34" charset="0"/>
              </a:rPr>
              <a:t>ехал со скоростью </a:t>
            </a:r>
            <a:r>
              <a:rPr lang="ru-RU" sz="2400" b="1" i="1" dirty="0" smtClean="0">
                <a:solidFill>
                  <a:schemeClr val="tx1"/>
                </a:solidFill>
                <a:cs typeface="Arial" pitchFamily="34" charset="0"/>
              </a:rPr>
              <a:t>70км/ч</a:t>
            </a:r>
            <a:r>
              <a:rPr lang="ru-RU" sz="2400" b="1" i="1" dirty="0">
                <a:solidFill>
                  <a:schemeClr val="tx1"/>
                </a:solidFill>
                <a:cs typeface="Arial" pitchFamily="34" charset="0"/>
              </a:rPr>
              <a:t>, </a:t>
            </a:r>
            <a:endParaRPr lang="ru-RU" sz="2400" b="1" i="1" dirty="0" smtClean="0">
              <a:solidFill>
                <a:schemeClr val="tx1"/>
              </a:solidFill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tx1"/>
                </a:solidFill>
                <a:cs typeface="Arial" pitchFamily="34" charset="0"/>
              </a:rPr>
              <a:t>а </a:t>
            </a:r>
            <a:r>
              <a:rPr lang="ru-RU" sz="2400" b="1" i="1" dirty="0">
                <a:solidFill>
                  <a:schemeClr val="tx1"/>
                </a:solidFill>
                <a:cs typeface="Arial" pitchFamily="34" charset="0"/>
              </a:rPr>
              <a:t>другой – 110 </a:t>
            </a:r>
            <a:r>
              <a:rPr lang="ru-RU" sz="2400" b="1" i="1" dirty="0" smtClean="0">
                <a:solidFill>
                  <a:schemeClr val="tx1"/>
                </a:solidFill>
                <a:cs typeface="Arial" pitchFamily="34" charset="0"/>
              </a:rPr>
              <a:t>км/ч. </a:t>
            </a:r>
            <a:r>
              <a:rPr lang="ru-RU" sz="2400" b="1" i="1" u="sng" dirty="0" smtClean="0">
                <a:solidFill>
                  <a:schemeClr val="tx1"/>
                </a:solidFill>
                <a:cs typeface="Arial" pitchFamily="34" charset="0"/>
              </a:rPr>
              <a:t>Через </a:t>
            </a:r>
            <a:r>
              <a:rPr lang="ru-RU" sz="2400" b="1" i="1" u="sng" dirty="0">
                <a:solidFill>
                  <a:schemeClr val="tx1"/>
                </a:solidFill>
                <a:cs typeface="Arial" pitchFamily="34" charset="0"/>
              </a:rPr>
              <a:t>сколько времени </a:t>
            </a:r>
            <a:r>
              <a:rPr lang="ru-RU" sz="2400" b="1" i="1" u="sng" dirty="0" smtClean="0">
                <a:solidFill>
                  <a:schemeClr val="tx1"/>
                </a:solidFill>
                <a:cs typeface="Arial" pitchFamily="34" charset="0"/>
              </a:rPr>
              <a:t>они встретятся</a:t>
            </a:r>
            <a:r>
              <a:rPr lang="ru-RU" sz="2400" b="1" i="1" dirty="0" smtClean="0">
                <a:solidFill>
                  <a:schemeClr val="tx1"/>
                </a:solidFill>
                <a:cs typeface="Arial" pitchFamily="34" charset="0"/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tx1"/>
                </a:solidFill>
                <a:cs typeface="Arial" pitchFamily="34" charset="0"/>
              </a:rPr>
              <a:t> если </a:t>
            </a:r>
            <a:r>
              <a:rPr lang="ru-RU" sz="2400" b="1" i="1" dirty="0">
                <a:solidFill>
                  <a:schemeClr val="tx1"/>
                </a:solidFill>
                <a:cs typeface="Arial" pitchFamily="34" charset="0"/>
              </a:rPr>
              <a:t>расстояние </a:t>
            </a:r>
            <a:r>
              <a:rPr lang="ru-RU" sz="2400" b="1" i="1" dirty="0" smtClean="0">
                <a:solidFill>
                  <a:schemeClr val="tx1"/>
                </a:solidFill>
                <a:cs typeface="Arial" pitchFamily="34" charset="0"/>
              </a:rPr>
              <a:t>между городами  </a:t>
            </a:r>
            <a:r>
              <a:rPr lang="ru-RU" sz="2400" b="1" i="1" dirty="0">
                <a:solidFill>
                  <a:schemeClr val="tx1"/>
                </a:solidFill>
                <a:cs typeface="Arial" pitchFamily="34" charset="0"/>
              </a:rPr>
              <a:t>360 км?</a:t>
            </a:r>
            <a:endParaRPr lang="ru-RU" sz="2400" i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63" name="Прямоугольник 162"/>
          <p:cNvSpPr/>
          <p:nvPr/>
        </p:nvSpPr>
        <p:spPr>
          <a:xfrm>
            <a:off x="251520" y="4725144"/>
            <a:ext cx="8640960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/>
              <a:t>Из пункта </a:t>
            </a:r>
            <a:r>
              <a:rPr lang="en-US" sz="2400" b="1" i="1" dirty="0"/>
              <a:t>A</a:t>
            </a:r>
            <a:r>
              <a:rPr lang="ru-RU" sz="2400" b="1" i="1" dirty="0"/>
              <a:t> и В навстречу друг другу выехали автомобиль со скоростью 60км/ч и велосипедист со скоростью 15км/ч.</a:t>
            </a:r>
            <a:br>
              <a:rPr lang="ru-RU" sz="2400" b="1" i="1" dirty="0"/>
            </a:br>
            <a:r>
              <a:rPr lang="ru-RU" sz="2400" b="1" i="1" dirty="0"/>
              <a:t>Встретятся ли автомобиль и велосипедист через 2 часа, если расстояние между пунктами 160 км?</a:t>
            </a:r>
            <a:r>
              <a:rPr lang="ru-RU" sz="1400" dirty="0"/>
              <a:t> 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99792" y="116632"/>
            <a:ext cx="4032448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/>
              <a:t>Решите самостоятельно.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34681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101979"/>
            <a:ext cx="8100392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 smtClean="0"/>
              <a:t>С одной и той же станции в одно и то же время вышли в противоположных направлениях два поезда. Скорость одного поезда </a:t>
            </a:r>
            <a:r>
              <a:rPr lang="ru-RU" sz="2400" b="1" i="1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2400" b="1" i="1" dirty="0" smtClean="0">
                <a:solidFill>
                  <a:schemeClr val="tx1"/>
                </a:solidFill>
                <a:cs typeface="Arial" pitchFamily="34" charset="0"/>
              </a:rPr>
              <a:t>50 км/ч, а скорость другого 85км/ч. Через </a:t>
            </a:r>
            <a:r>
              <a:rPr lang="ru-RU" sz="2400" b="1" i="1" u="sng" dirty="0" smtClean="0">
                <a:solidFill>
                  <a:schemeClr val="tx1"/>
                </a:solidFill>
                <a:cs typeface="Arial" pitchFamily="34" charset="0"/>
              </a:rPr>
              <a:t>какое время</a:t>
            </a:r>
            <a:r>
              <a:rPr lang="ru-RU" sz="2400" b="1" i="1" dirty="0" smtClean="0">
                <a:solidFill>
                  <a:schemeClr val="tx1"/>
                </a:solidFill>
                <a:cs typeface="Arial" pitchFamily="34" charset="0"/>
              </a:rPr>
              <a:t> расстояние между ними будет 540 км?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4376" y="688380"/>
            <a:ext cx="97160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№1207</a:t>
            </a:r>
            <a:endParaRPr lang="ru-RU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65104"/>
            <a:ext cx="9144000" cy="163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408359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840407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272455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1704503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2136551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568599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3072655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3504703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3936751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4368799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4800847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5232895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5664943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6096991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6529039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6961087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7393135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7825183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8257231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8689279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0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" descr="08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775" y="3021219"/>
            <a:ext cx="86409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Группа 39"/>
          <p:cNvGrpSpPr/>
          <p:nvPr/>
        </p:nvGrpSpPr>
        <p:grpSpPr>
          <a:xfrm>
            <a:off x="3432695" y="3140968"/>
            <a:ext cx="3223607" cy="1345996"/>
            <a:chOff x="3432695" y="3140968"/>
            <a:chExt cx="3223607" cy="1345996"/>
          </a:xfrm>
        </p:grpSpPr>
        <p:pic>
          <p:nvPicPr>
            <p:cNvPr id="30" name="Объект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432695" y="3140968"/>
              <a:ext cx="2592288" cy="1345996"/>
            </a:xfrm>
            <a:prstGeom prst="rect">
              <a:avLst/>
            </a:prstGeom>
          </p:spPr>
        </p:pic>
        <p:sp>
          <p:nvSpPr>
            <p:cNvPr id="31" name="Line 16"/>
            <p:cNvSpPr>
              <a:spLocks noChangeShapeType="1"/>
            </p:cNvSpPr>
            <p:nvPr/>
          </p:nvSpPr>
          <p:spPr bwMode="auto">
            <a:xfrm>
              <a:off x="5376911" y="3645025"/>
              <a:ext cx="1067297" cy="0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Rectangle 611"/>
            <p:cNvSpPr>
              <a:spLocks noChangeArrowheads="1"/>
            </p:cNvSpPr>
            <p:nvPr/>
          </p:nvSpPr>
          <p:spPr bwMode="auto">
            <a:xfrm>
              <a:off x="5436096" y="3140968"/>
              <a:ext cx="122020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85 </a:t>
              </a:r>
              <a:r>
                <a:rPr lang="ru-RU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км/ч</a:t>
              </a: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2411760" y="3140968"/>
            <a:ext cx="3037159" cy="1345996"/>
            <a:chOff x="2411760" y="3140968"/>
            <a:chExt cx="3037159" cy="1345996"/>
          </a:xfrm>
        </p:grpSpPr>
        <p:pic>
          <p:nvPicPr>
            <p:cNvPr id="13" name="Объект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6631" y="3140968"/>
              <a:ext cx="2592288" cy="1345996"/>
            </a:xfrm>
            <a:prstGeom prst="rect">
              <a:avLst/>
            </a:prstGeom>
          </p:spPr>
        </p:pic>
        <p:sp>
          <p:nvSpPr>
            <p:cNvPr id="33" name="Line 16"/>
            <p:cNvSpPr>
              <a:spLocks noChangeShapeType="1"/>
            </p:cNvSpPr>
            <p:nvPr/>
          </p:nvSpPr>
          <p:spPr bwMode="auto">
            <a:xfrm flipH="1">
              <a:off x="2483767" y="3645025"/>
              <a:ext cx="909068" cy="0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Rectangle 611"/>
            <p:cNvSpPr>
              <a:spLocks noChangeArrowheads="1"/>
            </p:cNvSpPr>
            <p:nvPr/>
          </p:nvSpPr>
          <p:spPr bwMode="auto">
            <a:xfrm flipH="1">
              <a:off x="2411760" y="3140968"/>
              <a:ext cx="122020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50 </a:t>
              </a:r>
              <a:r>
                <a:rPr lang="ru-RU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км/ч</a:t>
              </a:r>
            </a:p>
          </p:txBody>
        </p:sp>
      </p:grpSp>
      <p:sp>
        <p:nvSpPr>
          <p:cNvPr id="35" name="AutoShape 15"/>
          <p:cNvSpPr>
            <a:spLocks/>
          </p:cNvSpPr>
          <p:nvPr/>
        </p:nvSpPr>
        <p:spPr bwMode="auto">
          <a:xfrm rot="16200000">
            <a:off x="4199062" y="225475"/>
            <a:ext cx="720725" cy="9144000"/>
          </a:xfrm>
          <a:prstGeom prst="leftBrace">
            <a:avLst>
              <a:gd name="adj1" fmla="val 85756"/>
              <a:gd name="adj2" fmla="val 50000"/>
            </a:avLst>
          </a:prstGeom>
          <a:noFill/>
          <a:ln w="38100">
            <a:solidFill>
              <a:schemeClr val="accent3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4139952" y="4941168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540</a:t>
            </a:r>
            <a:r>
              <a:rPr lang="ru-RU" sz="3600" b="1" dirty="0"/>
              <a:t> </a:t>
            </a:r>
            <a:r>
              <a:rPr lang="ru-RU" b="1" dirty="0" smtClean="0"/>
              <a:t>КМ</a:t>
            </a:r>
            <a:endParaRPr lang="ru-RU" dirty="0"/>
          </a:p>
        </p:txBody>
      </p:sp>
      <p:sp>
        <p:nvSpPr>
          <p:cNvPr id="37" name="WordArt 22"/>
          <p:cNvSpPr>
            <a:spLocks noChangeArrowheads="1" noChangeShapeType="1" noTextEdit="1"/>
          </p:cNvSpPr>
          <p:nvPr/>
        </p:nvSpPr>
        <p:spPr bwMode="auto">
          <a:xfrm>
            <a:off x="4207768" y="1916832"/>
            <a:ext cx="284807" cy="407081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B85C00"/>
                </a:solidFill>
                <a:latin typeface="Arial"/>
                <a:cs typeface="Arial"/>
              </a:rPr>
              <a:t>?</a:t>
            </a:r>
          </a:p>
        </p:txBody>
      </p:sp>
      <p:pic>
        <p:nvPicPr>
          <p:cNvPr id="38" name="Picture 35" descr="j0236207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0468" y="2420888"/>
            <a:ext cx="360040" cy="510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Прямоугольник 41"/>
          <p:cNvSpPr/>
          <p:nvPr/>
        </p:nvSpPr>
        <p:spPr>
          <a:xfrm>
            <a:off x="5220072" y="6021288"/>
            <a:ext cx="3708920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b="1" i="1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2800" b="1" i="1" dirty="0" smtClean="0">
                <a:solidFill>
                  <a:schemeClr val="tx1"/>
                </a:solidFill>
                <a:latin typeface="Calibri" pitchFamily="34" charset="0"/>
              </a:rPr>
              <a:t>t</a:t>
            </a:r>
            <a:r>
              <a:rPr lang="ru-RU" sz="2800" b="1" i="1" dirty="0" smtClean="0">
                <a:solidFill>
                  <a:schemeClr val="tx1"/>
                </a:solidFill>
                <a:latin typeface="Calibri" pitchFamily="34" charset="0"/>
              </a:rPr>
              <a:t>= 540:( 85 + </a:t>
            </a:r>
            <a:r>
              <a:rPr lang="ru-RU" sz="2800" b="1" i="1" dirty="0">
                <a:solidFill>
                  <a:schemeClr val="tx1"/>
                </a:solidFill>
                <a:latin typeface="Calibri" pitchFamily="34" charset="0"/>
              </a:rPr>
              <a:t>50 </a:t>
            </a:r>
            <a:r>
              <a:rPr lang="ru-RU" sz="2800" b="1" i="1" dirty="0" smtClean="0">
                <a:solidFill>
                  <a:schemeClr val="tx1"/>
                </a:solidFill>
                <a:latin typeface="Calibri" pitchFamily="34" charset="0"/>
              </a:rPr>
              <a:t>) </a:t>
            </a:r>
            <a:r>
              <a:rPr lang="ru-RU" sz="2800" b="1" i="1" dirty="0">
                <a:solidFill>
                  <a:schemeClr val="tx1"/>
                </a:solidFill>
                <a:latin typeface="Calibri" pitchFamily="34" charset="0"/>
              </a:rPr>
              <a:t>= </a:t>
            </a:r>
            <a:r>
              <a:rPr lang="en-US" sz="2800" b="1" i="1" dirty="0" smtClean="0">
                <a:solidFill>
                  <a:schemeClr val="tx1"/>
                </a:solidFill>
                <a:latin typeface="Calibri" pitchFamily="34" charset="0"/>
              </a:rPr>
              <a:t>4</a:t>
            </a:r>
            <a:r>
              <a:rPr lang="en-US" sz="2800" b="1" i="1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800" b="1" i="1" dirty="0" smtClean="0">
                <a:solidFill>
                  <a:schemeClr val="tx1"/>
                </a:solidFill>
                <a:latin typeface="Calibri" pitchFamily="34" charset="0"/>
              </a:rPr>
              <a:t>ч </a:t>
            </a:r>
            <a:endParaRPr lang="ru-RU" sz="2800" b="1" i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9592" y="5805264"/>
            <a:ext cx="3312368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tx1"/>
                </a:solidFill>
              </a:rPr>
              <a:t>  </a:t>
            </a:r>
            <a:r>
              <a:rPr lang="en-US" sz="3600" b="1" i="1" dirty="0" smtClean="0">
                <a:solidFill>
                  <a:schemeClr val="tx1"/>
                </a:solidFill>
              </a:rPr>
              <a:t>t</a:t>
            </a:r>
            <a:r>
              <a:rPr lang="ru-RU" sz="3600" b="1" i="1" dirty="0" smtClean="0">
                <a:solidFill>
                  <a:schemeClr val="tx1"/>
                </a:solidFill>
              </a:rPr>
              <a:t> </a:t>
            </a:r>
            <a:r>
              <a:rPr lang="en-US" sz="3600" b="1" i="1" dirty="0" smtClean="0">
                <a:solidFill>
                  <a:schemeClr val="tx1"/>
                </a:solidFill>
              </a:rPr>
              <a:t>=S </a:t>
            </a:r>
            <a:r>
              <a:rPr lang="ru-RU" sz="3600" b="1" i="1" dirty="0" smtClean="0">
                <a:solidFill>
                  <a:schemeClr val="tx1"/>
                </a:solidFill>
              </a:rPr>
              <a:t>: </a:t>
            </a:r>
            <a:r>
              <a:rPr lang="en-US" sz="3600" b="1" i="1" dirty="0" smtClean="0">
                <a:solidFill>
                  <a:schemeClr val="tx1"/>
                </a:solidFill>
              </a:rPr>
              <a:t>(</a:t>
            </a:r>
            <a:r>
              <a:rPr lang="en-US" sz="3600" b="1" i="1" dirty="0">
                <a:solidFill>
                  <a:schemeClr val="tx1"/>
                </a:solidFill>
              </a:rPr>
              <a:t>V</a:t>
            </a:r>
            <a:r>
              <a:rPr lang="en-US" sz="1600" b="1" i="1" dirty="0">
                <a:solidFill>
                  <a:schemeClr val="tx1"/>
                </a:solidFill>
              </a:rPr>
              <a:t>1 </a:t>
            </a:r>
            <a:r>
              <a:rPr lang="en-US" sz="3600" b="1" i="1" dirty="0">
                <a:solidFill>
                  <a:schemeClr val="tx1"/>
                </a:solidFill>
              </a:rPr>
              <a:t> +  V</a:t>
            </a:r>
            <a:r>
              <a:rPr lang="en-US" sz="1600" b="1" i="1" dirty="0">
                <a:solidFill>
                  <a:schemeClr val="tx1"/>
                </a:solidFill>
              </a:rPr>
              <a:t>2</a:t>
            </a:r>
            <a:r>
              <a:rPr lang="en-US" sz="3600" b="1" i="1" dirty="0">
                <a:solidFill>
                  <a:schemeClr val="tx1"/>
                </a:solidFill>
              </a:rPr>
              <a:t> ) </a:t>
            </a:r>
            <a:endParaRPr lang="ru-RU" sz="3600" dirty="0">
              <a:solidFill>
                <a:schemeClr val="tx1"/>
              </a:solidFill>
            </a:endParaRPr>
          </a:p>
        </p:txBody>
      </p:sp>
      <p:grpSp>
        <p:nvGrpSpPr>
          <p:cNvPr id="44" name="Группа 43"/>
          <p:cNvGrpSpPr/>
          <p:nvPr/>
        </p:nvGrpSpPr>
        <p:grpSpPr>
          <a:xfrm>
            <a:off x="4821932" y="5517232"/>
            <a:ext cx="4140503" cy="1196752"/>
            <a:chOff x="6016645" y="3300485"/>
            <a:chExt cx="4140503" cy="1655532"/>
          </a:xfrm>
        </p:grpSpPr>
        <p:sp>
          <p:nvSpPr>
            <p:cNvPr id="45" name="Прямоугольник 44"/>
            <p:cNvSpPr/>
            <p:nvPr/>
          </p:nvSpPr>
          <p:spPr>
            <a:xfrm>
              <a:off x="6016645" y="3300485"/>
              <a:ext cx="4140503" cy="1655532"/>
            </a:xfrm>
            <a:prstGeom prst="rect">
              <a:avLst/>
            </a:prstGeom>
            <a:solidFill>
              <a:srgbClr val="C3EC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7340458" y="3405560"/>
              <a:ext cx="1514611" cy="510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 </a:t>
              </a:r>
              <a:r>
                <a:rPr lang="ru-RU" dirty="0" smtClean="0"/>
                <a:t> РЕШЕНИЕ</a:t>
              </a:r>
              <a:endParaRPr lang="ru-RU" dirty="0"/>
            </a:p>
          </p:txBody>
        </p:sp>
      </p:grpSp>
      <p:pic>
        <p:nvPicPr>
          <p:cNvPr id="47" name="Picture 13" descr="F:\Мои рисунки\Картинки XP\Анимации картинки\HOMEANIM\AG00041_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139600" y="6205216"/>
            <a:ext cx="557214" cy="3333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1274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44444E-6 L 0.29497 -0.00879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40" y="-44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48148E-6 L -0.26823 -0.00347 " pathEditMode="relative" rAng="0" ptsTypes="AA">
                                      <p:cBhvr>
                                        <p:cTn id="8" dur="7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20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25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8" presetID="26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35" grpId="0" animBg="1"/>
      <p:bldP spid="36" grpId="0"/>
      <p:bldP spid="37" grpId="0"/>
      <p:bldP spid="4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02493" y="-470043"/>
            <a:ext cx="3312365" cy="10822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8838" y="101979"/>
            <a:ext cx="8503641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/>
              <a:t>Два катера плывут в противоположных направлениях со скоростями 25 км/ч и 32 км/ч</a:t>
            </a:r>
            <a:r>
              <a:rPr lang="ru-RU" sz="2400" b="1" i="1" u="sng" dirty="0"/>
              <a:t>. </a:t>
            </a:r>
            <a:r>
              <a:rPr lang="ru-RU" sz="2400" b="1" i="1" u="sng" dirty="0" smtClean="0"/>
              <a:t>Какое будет между ними расстояние</a:t>
            </a:r>
            <a:r>
              <a:rPr lang="ru-RU" sz="2400" b="1" i="1" dirty="0" smtClean="0"/>
              <a:t> через 3 часа?</a:t>
            </a:r>
            <a:endParaRPr lang="ru-RU" sz="2400" b="1" i="1" dirty="0"/>
          </a:p>
        </p:txBody>
      </p:sp>
      <p:pic>
        <p:nvPicPr>
          <p:cNvPr id="5" name="Объект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3789040"/>
            <a:ext cx="9649187" cy="482460"/>
          </a:xfrm>
          <a:prstGeom prst="rect">
            <a:avLst/>
          </a:prstGeom>
        </p:spPr>
      </p:pic>
      <p:grpSp>
        <p:nvGrpSpPr>
          <p:cNvPr id="17" name="Группа 16"/>
          <p:cNvGrpSpPr/>
          <p:nvPr/>
        </p:nvGrpSpPr>
        <p:grpSpPr>
          <a:xfrm>
            <a:off x="3923928" y="2204864"/>
            <a:ext cx="2651147" cy="1885950"/>
            <a:chOff x="3937077" y="1571155"/>
            <a:chExt cx="2651147" cy="1885950"/>
          </a:xfrm>
        </p:grpSpPr>
        <p:pic>
          <p:nvPicPr>
            <p:cNvPr id="10" name="Picture 83" descr="sailboat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551689" flipH="1">
              <a:off x="3937077" y="1571155"/>
              <a:ext cx="2057400" cy="188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Line 16"/>
            <p:cNvSpPr>
              <a:spLocks noChangeShapeType="1"/>
            </p:cNvSpPr>
            <p:nvPr/>
          </p:nvSpPr>
          <p:spPr bwMode="auto">
            <a:xfrm flipV="1">
              <a:off x="5160887" y="2420888"/>
              <a:ext cx="1427337" cy="1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Rectangle 611"/>
            <p:cNvSpPr>
              <a:spLocks noChangeArrowheads="1"/>
            </p:cNvSpPr>
            <p:nvPr/>
          </p:nvSpPr>
          <p:spPr bwMode="auto">
            <a:xfrm>
              <a:off x="5220072" y="1916832"/>
              <a:ext cx="122020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32 </a:t>
              </a:r>
              <a:r>
                <a:rPr lang="ru-RU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км/ч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2661243" y="2198885"/>
            <a:ext cx="2622352" cy="1885950"/>
            <a:chOff x="2674392" y="1565176"/>
            <a:chExt cx="2622352" cy="1885950"/>
          </a:xfrm>
        </p:grpSpPr>
        <p:pic>
          <p:nvPicPr>
            <p:cNvPr id="7" name="Picture 27" descr="sailboat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8311">
              <a:off x="3275856" y="1565176"/>
              <a:ext cx="2020888" cy="188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Line 16"/>
            <p:cNvSpPr>
              <a:spLocks noChangeShapeType="1"/>
            </p:cNvSpPr>
            <p:nvPr/>
          </p:nvSpPr>
          <p:spPr bwMode="auto">
            <a:xfrm flipH="1" flipV="1">
              <a:off x="2674392" y="2420888"/>
              <a:ext cx="1427337" cy="1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Rectangle 611"/>
            <p:cNvSpPr>
              <a:spLocks noChangeArrowheads="1"/>
            </p:cNvSpPr>
            <p:nvPr/>
          </p:nvSpPr>
          <p:spPr bwMode="auto">
            <a:xfrm flipH="1">
              <a:off x="2758977" y="1916832"/>
              <a:ext cx="122020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25 </a:t>
              </a:r>
              <a:r>
                <a:rPr lang="ru-RU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км/ч</a:t>
              </a:r>
            </a:p>
          </p:txBody>
        </p:sp>
      </p:grpSp>
      <p:pic>
        <p:nvPicPr>
          <p:cNvPr id="18" name="Picture 4" descr="C:\Documents and Settings\Пользователь\Рабочий стол\Мои рисунки\анимация\09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4365104"/>
            <a:ext cx="1080120" cy="1068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4283968" y="1556792"/>
            <a:ext cx="1271812" cy="646331"/>
            <a:chOff x="4283968" y="1556792"/>
            <a:chExt cx="1271812" cy="646331"/>
          </a:xfrm>
        </p:grpSpPr>
        <p:pic>
          <p:nvPicPr>
            <p:cNvPr id="19" name="Picture 35" descr="j0236207"/>
            <p:cNvPicPr>
              <a:picLocks noChangeAspect="1" noChangeArrowheads="1" noCrop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3968" y="1556792"/>
              <a:ext cx="360040" cy="5106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4572000" y="1556792"/>
              <a:ext cx="9837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/>
                <a:t>3</a:t>
              </a:r>
              <a:r>
                <a:rPr lang="ru-RU" sz="2000" dirty="0" smtClean="0"/>
                <a:t>часа</a:t>
              </a:r>
              <a:endParaRPr lang="ru-RU" sz="2000" dirty="0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323528" y="6021288"/>
            <a:ext cx="3707904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chemeClr val="tx1"/>
                </a:solidFill>
              </a:rPr>
              <a:t>S </a:t>
            </a:r>
            <a:r>
              <a:rPr lang="en-US" sz="3600" b="1" i="1" dirty="0" smtClean="0">
                <a:solidFill>
                  <a:schemeClr val="tx1"/>
                </a:solidFill>
              </a:rPr>
              <a:t>= </a:t>
            </a:r>
            <a:r>
              <a:rPr lang="en-US" sz="3600" b="1" i="1" dirty="0">
                <a:solidFill>
                  <a:schemeClr val="tx1"/>
                </a:solidFill>
              </a:rPr>
              <a:t>(V</a:t>
            </a:r>
            <a:r>
              <a:rPr lang="en-US" sz="1600" b="1" i="1" dirty="0">
                <a:solidFill>
                  <a:schemeClr val="tx1"/>
                </a:solidFill>
              </a:rPr>
              <a:t>1 </a:t>
            </a:r>
            <a:r>
              <a:rPr lang="en-US" sz="3600" b="1" i="1" dirty="0">
                <a:solidFill>
                  <a:schemeClr val="tx1"/>
                </a:solidFill>
              </a:rPr>
              <a:t> +  V</a:t>
            </a:r>
            <a:r>
              <a:rPr lang="en-US" sz="1600" b="1" i="1" dirty="0">
                <a:solidFill>
                  <a:schemeClr val="tx1"/>
                </a:solidFill>
              </a:rPr>
              <a:t>2</a:t>
            </a:r>
            <a:r>
              <a:rPr lang="en-US" sz="3600" b="1" i="1" dirty="0">
                <a:solidFill>
                  <a:schemeClr val="tx1"/>
                </a:solidFill>
              </a:rPr>
              <a:t> ) </a:t>
            </a:r>
            <a:r>
              <a:rPr lang="en-US" sz="3600" b="1" i="1" dirty="0" smtClean="0">
                <a:solidFill>
                  <a:schemeClr val="tx1"/>
                </a:solidFill>
              </a:rPr>
              <a:t>· t</a:t>
            </a:r>
            <a:r>
              <a:rPr lang="ru-RU" sz="1600" b="1" i="1" dirty="0" smtClean="0">
                <a:solidFill>
                  <a:schemeClr val="tx1"/>
                </a:solidFill>
              </a:rPr>
              <a:t>удал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22" name="AutoShape 15"/>
          <p:cNvSpPr>
            <a:spLocks/>
          </p:cNvSpPr>
          <p:nvPr/>
        </p:nvSpPr>
        <p:spPr bwMode="auto">
          <a:xfrm rot="16200000">
            <a:off x="4211960" y="-134888"/>
            <a:ext cx="720080" cy="9144000"/>
          </a:xfrm>
          <a:prstGeom prst="leftBrace">
            <a:avLst>
              <a:gd name="adj1" fmla="val 100669"/>
              <a:gd name="adj2" fmla="val 51389"/>
            </a:avLst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WordArt 22"/>
          <p:cNvSpPr>
            <a:spLocks noChangeArrowheads="1" noChangeShapeType="1" noTextEdit="1"/>
          </p:cNvSpPr>
          <p:nvPr/>
        </p:nvSpPr>
        <p:spPr bwMode="auto">
          <a:xfrm>
            <a:off x="4538092" y="4886176"/>
            <a:ext cx="360040" cy="576064"/>
          </a:xfrm>
          <a:prstGeom prst="rect">
            <a:avLst/>
          </a:prstGeom>
          <a:solidFill>
            <a:schemeClr val="bg1"/>
          </a:solidFill>
          <a:ex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B85C00"/>
                </a:solidFill>
                <a:latin typeface="Arial"/>
                <a:cs typeface="Arial"/>
              </a:rPr>
              <a:t>?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148064" y="5805264"/>
            <a:ext cx="3672408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chemeClr val="tx1"/>
                </a:solidFill>
              </a:rPr>
              <a:t>S </a:t>
            </a:r>
            <a:r>
              <a:rPr lang="en-US" sz="2800" b="1" i="1" dirty="0" smtClean="0">
                <a:solidFill>
                  <a:schemeClr val="tx1"/>
                </a:solidFill>
              </a:rPr>
              <a:t>= (</a:t>
            </a:r>
            <a:r>
              <a:rPr lang="ru-RU" sz="2800" b="1" i="1" dirty="0" smtClean="0">
                <a:solidFill>
                  <a:schemeClr val="tx1"/>
                </a:solidFill>
              </a:rPr>
              <a:t>25</a:t>
            </a:r>
            <a:r>
              <a:rPr lang="en-US" sz="2800" b="1" i="1" dirty="0" smtClean="0">
                <a:solidFill>
                  <a:schemeClr val="tx1"/>
                </a:solidFill>
              </a:rPr>
              <a:t> + </a:t>
            </a:r>
            <a:r>
              <a:rPr lang="ru-RU" sz="2800" b="1" i="1" dirty="0" smtClean="0">
                <a:solidFill>
                  <a:schemeClr val="tx1"/>
                </a:solidFill>
              </a:rPr>
              <a:t>32</a:t>
            </a:r>
            <a:r>
              <a:rPr lang="en-US" sz="2800" b="1" i="1" dirty="0" smtClean="0">
                <a:solidFill>
                  <a:schemeClr val="tx1"/>
                </a:solidFill>
              </a:rPr>
              <a:t> )·</a:t>
            </a:r>
            <a:r>
              <a:rPr lang="ru-RU" sz="2800" b="1" i="1" dirty="0" smtClean="0">
                <a:solidFill>
                  <a:schemeClr val="tx1"/>
                </a:solidFill>
              </a:rPr>
              <a:t>3=171</a:t>
            </a:r>
            <a:r>
              <a:rPr lang="ru-RU" sz="2400" b="1" i="1" dirty="0" smtClean="0">
                <a:solidFill>
                  <a:schemeClr val="tx1"/>
                </a:solidFill>
              </a:rPr>
              <a:t>км</a:t>
            </a:r>
            <a:endParaRPr lang="ru-RU" sz="2400" dirty="0">
              <a:solidFill>
                <a:schemeClr val="tx1"/>
              </a:solidFill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4903812" y="5641280"/>
            <a:ext cx="4211960" cy="1196752"/>
            <a:chOff x="6016645" y="3300485"/>
            <a:chExt cx="4140503" cy="1655532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6016645" y="3300485"/>
              <a:ext cx="4140503" cy="1655532"/>
            </a:xfrm>
            <a:prstGeom prst="rect">
              <a:avLst/>
            </a:prstGeom>
            <a:solidFill>
              <a:srgbClr val="C3EC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340458" y="3405560"/>
              <a:ext cx="1514611" cy="510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 </a:t>
              </a:r>
              <a:r>
                <a:rPr lang="ru-RU" dirty="0" smtClean="0"/>
                <a:t> РЕШЕНИЕ</a:t>
              </a:r>
              <a:endParaRPr lang="ru-RU" dirty="0"/>
            </a:p>
          </p:txBody>
        </p:sp>
      </p:grpSp>
      <p:pic>
        <p:nvPicPr>
          <p:cNvPr id="31" name="Picture 13" descr="F:\Мои рисунки\Картинки XP\Анимации картинки\HOMEANIM\AG00041_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5400000">
            <a:off x="4172048" y="6277224"/>
            <a:ext cx="557214" cy="3333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3853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0" fill="hold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0" fill="hold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85185E-6 L -0.28091 -1.85185E-6 " pathEditMode="relative" rAng="0" ptsTypes="AA">
                                      <p:cBhvr>
                                        <p:cTn id="20" dur="7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45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0.28351 -3.7037E-6 " pathEditMode="relative" rAng="0" ptsTypes="AA">
                                      <p:cBhvr>
                                        <p:cTn id="22" dur="7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13079"/>
            <a:ext cx="9144000" cy="19389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/>
              <a:t>Из двух городов, расстояние между которыми равно 65 км, выехали одновременно в противоположных направлениях два автомобиля. Один из них шел со скоростью 80 км/ч, а другой – 110 км/ч. </a:t>
            </a:r>
            <a:r>
              <a:rPr lang="ru-RU" sz="2400" b="1" i="1" u="sng" dirty="0"/>
              <a:t>На каком расстоянии </a:t>
            </a:r>
            <a:r>
              <a:rPr lang="ru-RU" sz="2400" b="1" i="1" dirty="0"/>
              <a:t>друг от друга будут автомобили через 3 часа после выезда?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5144"/>
            <a:ext cx="9144000" cy="235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val 11"/>
          <p:cNvSpPr>
            <a:spLocks noChangeArrowheads="1"/>
          </p:cNvSpPr>
          <p:nvPr/>
        </p:nvSpPr>
        <p:spPr bwMode="auto">
          <a:xfrm>
            <a:off x="3995936" y="4725144"/>
            <a:ext cx="217488" cy="21590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Oval 11"/>
          <p:cNvSpPr>
            <a:spLocks noChangeArrowheads="1"/>
          </p:cNvSpPr>
          <p:nvPr/>
        </p:nvSpPr>
        <p:spPr bwMode="auto">
          <a:xfrm>
            <a:off x="5148064" y="4725144"/>
            <a:ext cx="217488" cy="21590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245868" y="443292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65</a:t>
            </a:r>
            <a:r>
              <a:rPr lang="ru-RU" sz="3600" b="1" dirty="0" smtClean="0"/>
              <a:t> </a:t>
            </a:r>
            <a:r>
              <a:rPr lang="ru-RU" sz="1600" b="1" dirty="0" smtClean="0"/>
              <a:t>КМ</a:t>
            </a:r>
            <a:endParaRPr lang="ru-RU" sz="1600" dirty="0"/>
          </a:p>
        </p:txBody>
      </p:sp>
      <p:grpSp>
        <p:nvGrpSpPr>
          <p:cNvPr id="14" name="Группа 13"/>
          <p:cNvGrpSpPr/>
          <p:nvPr/>
        </p:nvGrpSpPr>
        <p:grpSpPr>
          <a:xfrm>
            <a:off x="4932040" y="3501008"/>
            <a:ext cx="2232248" cy="1323789"/>
            <a:chOff x="4932040" y="3501008"/>
            <a:chExt cx="2232248" cy="1323789"/>
          </a:xfrm>
        </p:grpSpPr>
        <p:pic>
          <p:nvPicPr>
            <p:cNvPr id="4" name="Picture 8" descr="D:\MD\сценарии\авто\avto\94SPEED4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932040" y="4149080"/>
              <a:ext cx="2232248" cy="675717"/>
            </a:xfrm>
            <a:prstGeom prst="rect">
              <a:avLst/>
            </a:prstGeom>
            <a:noFill/>
          </p:spPr>
        </p:pic>
        <p:sp>
          <p:nvSpPr>
            <p:cNvPr id="9" name="Line 16"/>
            <p:cNvSpPr>
              <a:spLocks noChangeShapeType="1"/>
            </p:cNvSpPr>
            <p:nvPr/>
          </p:nvSpPr>
          <p:spPr bwMode="auto">
            <a:xfrm flipV="1">
              <a:off x="5364088" y="4005064"/>
              <a:ext cx="1427337" cy="1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Rectangle 611"/>
            <p:cNvSpPr>
              <a:spLocks noChangeArrowheads="1"/>
            </p:cNvSpPr>
            <p:nvPr/>
          </p:nvSpPr>
          <p:spPr bwMode="auto">
            <a:xfrm>
              <a:off x="5364088" y="3501008"/>
              <a:ext cx="137569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110 </a:t>
              </a:r>
              <a:r>
                <a:rPr lang="ru-RU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км/ч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2051720" y="3429000"/>
            <a:ext cx="2304256" cy="1418920"/>
            <a:chOff x="2051720" y="3429000"/>
            <a:chExt cx="2304256" cy="1418920"/>
          </a:xfrm>
        </p:grpSpPr>
        <p:pic>
          <p:nvPicPr>
            <p:cNvPr id="5" name="Picture 9" descr="D:\MD\сценарии\авто\avto\93SPORT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flipH="1">
              <a:off x="2051720" y="4149080"/>
              <a:ext cx="2304256" cy="698840"/>
            </a:xfrm>
            <a:prstGeom prst="rect">
              <a:avLst/>
            </a:prstGeom>
            <a:noFill/>
          </p:spPr>
        </p:pic>
        <p:sp>
          <p:nvSpPr>
            <p:cNvPr id="11" name="Line 16"/>
            <p:cNvSpPr>
              <a:spLocks noChangeShapeType="1"/>
            </p:cNvSpPr>
            <p:nvPr/>
          </p:nvSpPr>
          <p:spPr bwMode="auto">
            <a:xfrm flipH="1" flipV="1">
              <a:off x="2627784" y="4005064"/>
              <a:ext cx="1427337" cy="1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Rectangle 611"/>
            <p:cNvSpPr>
              <a:spLocks noChangeArrowheads="1"/>
            </p:cNvSpPr>
            <p:nvPr/>
          </p:nvSpPr>
          <p:spPr bwMode="auto">
            <a:xfrm flipH="1">
              <a:off x="2843808" y="3429000"/>
              <a:ext cx="122020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80 </a:t>
              </a:r>
              <a:r>
                <a:rPr lang="ru-RU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км/ч</a:t>
              </a:r>
            </a:p>
          </p:txBody>
        </p:sp>
      </p:grpSp>
      <p:pic>
        <p:nvPicPr>
          <p:cNvPr id="15" name="Picture 35" descr="j0236207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444" y="2576688"/>
            <a:ext cx="504056" cy="71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563492" y="2780928"/>
            <a:ext cx="983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3</a:t>
            </a:r>
            <a:r>
              <a:rPr lang="ru-RU" sz="2000" dirty="0" smtClean="0"/>
              <a:t>часа</a:t>
            </a:r>
            <a:endParaRPr lang="ru-RU" sz="2000" dirty="0"/>
          </a:p>
        </p:txBody>
      </p:sp>
      <p:pic>
        <p:nvPicPr>
          <p:cNvPr id="19" name="Picture 6" descr="D:\картинки\детские картинки-блестяшки анимашки\bdc968383625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660197" y="1412776"/>
            <a:ext cx="3483803" cy="1297603"/>
          </a:xfrm>
          <a:prstGeom prst="rect">
            <a:avLst/>
          </a:prstGeom>
          <a:noFill/>
        </p:spPr>
      </p:pic>
      <p:pic>
        <p:nvPicPr>
          <p:cNvPr id="20" name="Picture 6" descr="D:\картинки\детские картинки-блестяшки анимашки\bdc968383625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5705872"/>
            <a:ext cx="3384376" cy="1152128"/>
          </a:xfrm>
          <a:prstGeom prst="rect">
            <a:avLst/>
          </a:prstGeom>
          <a:noFill/>
        </p:spPr>
      </p:pic>
      <p:sp>
        <p:nvSpPr>
          <p:cNvPr id="22" name="AutoShape 15"/>
          <p:cNvSpPr>
            <a:spLocks/>
          </p:cNvSpPr>
          <p:nvPr/>
        </p:nvSpPr>
        <p:spPr bwMode="auto">
          <a:xfrm rot="16200000">
            <a:off x="4211639" y="657523"/>
            <a:ext cx="720725" cy="9144000"/>
          </a:xfrm>
          <a:prstGeom prst="leftBrace">
            <a:avLst>
              <a:gd name="adj1" fmla="val 85756"/>
              <a:gd name="adj2" fmla="val 43611"/>
            </a:avLst>
          </a:prstGeom>
          <a:noFill/>
          <a:ln w="38100">
            <a:solidFill>
              <a:schemeClr val="accent3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cxnSp>
        <p:nvCxnSpPr>
          <p:cNvPr id="24" name="Прямая соединительная линия 23"/>
          <p:cNvCxnSpPr>
            <a:stCxn id="6" idx="4"/>
          </p:cNvCxnSpPr>
          <p:nvPr/>
        </p:nvCxnSpPr>
        <p:spPr>
          <a:xfrm>
            <a:off x="4104680" y="4941044"/>
            <a:ext cx="1187400" cy="1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WordArt 22"/>
          <p:cNvSpPr>
            <a:spLocks noChangeArrowheads="1" noChangeShapeType="1" noTextEdit="1"/>
          </p:cNvSpPr>
          <p:nvPr/>
        </p:nvSpPr>
        <p:spPr bwMode="auto">
          <a:xfrm>
            <a:off x="3851920" y="5661248"/>
            <a:ext cx="254124" cy="415032"/>
          </a:xfrm>
          <a:prstGeom prst="rect">
            <a:avLst/>
          </a:prstGeom>
          <a:noFill/>
          <a:ex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B85C00"/>
                </a:solidFill>
                <a:latin typeface="Arial"/>
                <a:cs typeface="Arial"/>
              </a:rPr>
              <a:t>?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499992" y="5949280"/>
            <a:ext cx="4499992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chemeClr val="tx1"/>
                </a:solidFill>
              </a:rPr>
              <a:t>S </a:t>
            </a:r>
            <a:r>
              <a:rPr lang="en-US" sz="2800" b="1" i="1" dirty="0" smtClean="0">
                <a:solidFill>
                  <a:schemeClr val="tx1"/>
                </a:solidFill>
              </a:rPr>
              <a:t>= </a:t>
            </a:r>
            <a:r>
              <a:rPr lang="ru-RU" sz="2800" b="1" i="1" dirty="0" smtClean="0">
                <a:solidFill>
                  <a:schemeClr val="tx1"/>
                </a:solidFill>
              </a:rPr>
              <a:t>65+</a:t>
            </a:r>
            <a:r>
              <a:rPr lang="en-US" sz="2800" b="1" i="1" dirty="0" smtClean="0">
                <a:solidFill>
                  <a:schemeClr val="tx1"/>
                </a:solidFill>
              </a:rPr>
              <a:t>(</a:t>
            </a:r>
            <a:r>
              <a:rPr lang="ru-RU" sz="2800" b="1" i="1" dirty="0" smtClean="0">
                <a:solidFill>
                  <a:schemeClr val="tx1"/>
                </a:solidFill>
              </a:rPr>
              <a:t>80</a:t>
            </a:r>
            <a:r>
              <a:rPr lang="en-US" sz="2800" b="1" i="1" dirty="0" smtClean="0">
                <a:solidFill>
                  <a:schemeClr val="tx1"/>
                </a:solidFill>
              </a:rPr>
              <a:t> + </a:t>
            </a:r>
            <a:r>
              <a:rPr lang="ru-RU" sz="2800" b="1" i="1" dirty="0" smtClean="0">
                <a:solidFill>
                  <a:schemeClr val="tx1"/>
                </a:solidFill>
              </a:rPr>
              <a:t>110</a:t>
            </a:r>
            <a:r>
              <a:rPr lang="en-US" sz="2800" b="1" i="1" dirty="0" smtClean="0">
                <a:solidFill>
                  <a:schemeClr val="tx1"/>
                </a:solidFill>
              </a:rPr>
              <a:t> )·</a:t>
            </a:r>
            <a:r>
              <a:rPr lang="ru-RU" sz="2800" b="1" i="1" dirty="0" smtClean="0">
                <a:solidFill>
                  <a:schemeClr val="tx1"/>
                </a:solidFill>
              </a:rPr>
              <a:t>3=635</a:t>
            </a:r>
            <a:r>
              <a:rPr lang="ru-RU" sz="2400" b="1" i="1" dirty="0" smtClean="0">
                <a:solidFill>
                  <a:schemeClr val="tx1"/>
                </a:solidFill>
              </a:rPr>
              <a:t>км</a:t>
            </a:r>
            <a:endParaRPr lang="ru-RU" sz="2400" dirty="0">
              <a:solidFill>
                <a:schemeClr val="tx1"/>
              </a:solidFill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4444876" y="5288508"/>
            <a:ext cx="4680520" cy="1556792"/>
            <a:chOff x="6016645" y="3300485"/>
            <a:chExt cx="4140503" cy="1655532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6016645" y="3300485"/>
              <a:ext cx="4140503" cy="1655532"/>
            </a:xfrm>
            <a:prstGeom prst="rect">
              <a:avLst/>
            </a:prstGeom>
            <a:solidFill>
              <a:srgbClr val="C3EC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340458" y="3405560"/>
              <a:ext cx="1514611" cy="510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 </a:t>
              </a:r>
              <a:r>
                <a:rPr lang="ru-RU" dirty="0" smtClean="0"/>
                <a:t> РЕШЕНИЕ</a:t>
              </a:r>
              <a:endParaRPr lang="ru-RU" dirty="0"/>
            </a:p>
          </p:txBody>
        </p:sp>
      </p:grpSp>
      <p:pic>
        <p:nvPicPr>
          <p:cNvPr id="32" name="Picture 13" descr="F:\Мои рисунки\Картинки XP\Анимации картинки\HOMEANIM\AG00041_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5400000">
            <a:off x="3740000" y="6412706"/>
            <a:ext cx="557214" cy="3333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2257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2.96296E-6 L -0.26424 0.00324 " pathEditMode="relative" ptsTypes="AA">
                                      <p:cBhvr>
                                        <p:cTn id="6" dur="7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5.18519E-6 L 0.22865 0.00024 " pathEditMode="relative" ptsTypes="AA">
                                      <p:cBhvr>
                                        <p:cTn id="8" dur="7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2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2" grpId="0" animBg="1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65104"/>
            <a:ext cx="9144000" cy="163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408359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840407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272455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1704503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2136551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568599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3072655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3504703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3936751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4368799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4800847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5232895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5664943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6096991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6529039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6961087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7393135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7825183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8257231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8689279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0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" descr="08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996952"/>
            <a:ext cx="86409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Группа 39"/>
          <p:cNvGrpSpPr/>
          <p:nvPr/>
        </p:nvGrpSpPr>
        <p:grpSpPr>
          <a:xfrm>
            <a:off x="4211960" y="3140968"/>
            <a:ext cx="3055292" cy="1345996"/>
            <a:chOff x="3432695" y="3140968"/>
            <a:chExt cx="3055292" cy="1345996"/>
          </a:xfrm>
        </p:grpSpPr>
        <p:pic>
          <p:nvPicPr>
            <p:cNvPr id="30" name="Объект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432695" y="3140968"/>
              <a:ext cx="2592288" cy="1345996"/>
            </a:xfrm>
            <a:prstGeom prst="rect">
              <a:avLst/>
            </a:prstGeom>
          </p:spPr>
        </p:pic>
        <p:sp>
          <p:nvSpPr>
            <p:cNvPr id="31" name="Line 16"/>
            <p:cNvSpPr>
              <a:spLocks noChangeShapeType="1"/>
            </p:cNvSpPr>
            <p:nvPr/>
          </p:nvSpPr>
          <p:spPr bwMode="auto">
            <a:xfrm>
              <a:off x="5376911" y="3645025"/>
              <a:ext cx="1067297" cy="0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Rectangle 611"/>
            <p:cNvSpPr>
              <a:spLocks noChangeArrowheads="1"/>
            </p:cNvSpPr>
            <p:nvPr/>
          </p:nvSpPr>
          <p:spPr bwMode="auto">
            <a:xfrm>
              <a:off x="5436096" y="3140968"/>
              <a:ext cx="1051891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?</a:t>
              </a: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lang="ru-RU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км/ч</a:t>
              </a: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3275856" y="3140968"/>
            <a:ext cx="3037159" cy="1345996"/>
            <a:chOff x="2411760" y="3140968"/>
            <a:chExt cx="3037159" cy="1345996"/>
          </a:xfrm>
        </p:grpSpPr>
        <p:pic>
          <p:nvPicPr>
            <p:cNvPr id="13" name="Объект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6631" y="3140968"/>
              <a:ext cx="2592288" cy="1345996"/>
            </a:xfrm>
            <a:prstGeom prst="rect">
              <a:avLst/>
            </a:prstGeom>
          </p:spPr>
        </p:pic>
        <p:sp>
          <p:nvSpPr>
            <p:cNvPr id="33" name="Line 16"/>
            <p:cNvSpPr>
              <a:spLocks noChangeShapeType="1"/>
            </p:cNvSpPr>
            <p:nvPr/>
          </p:nvSpPr>
          <p:spPr bwMode="auto">
            <a:xfrm flipH="1">
              <a:off x="2483767" y="3645025"/>
              <a:ext cx="909068" cy="0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Rectangle 611"/>
            <p:cNvSpPr>
              <a:spLocks noChangeArrowheads="1"/>
            </p:cNvSpPr>
            <p:nvPr/>
          </p:nvSpPr>
          <p:spPr bwMode="auto">
            <a:xfrm flipH="1">
              <a:off x="2411760" y="3140968"/>
              <a:ext cx="122020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48 </a:t>
              </a:r>
              <a:r>
                <a:rPr lang="ru-RU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км/ч</a:t>
              </a:r>
            </a:p>
          </p:txBody>
        </p:sp>
      </p:grpSp>
      <p:sp>
        <p:nvSpPr>
          <p:cNvPr id="35" name="AutoShape 15"/>
          <p:cNvSpPr>
            <a:spLocks/>
          </p:cNvSpPr>
          <p:nvPr/>
        </p:nvSpPr>
        <p:spPr bwMode="auto">
          <a:xfrm rot="16200000">
            <a:off x="4199062" y="225475"/>
            <a:ext cx="720725" cy="9144000"/>
          </a:xfrm>
          <a:prstGeom prst="leftBrace">
            <a:avLst>
              <a:gd name="adj1" fmla="val 85756"/>
              <a:gd name="adj2" fmla="val 50000"/>
            </a:avLst>
          </a:prstGeom>
          <a:noFill/>
          <a:ln w="38100">
            <a:solidFill>
              <a:schemeClr val="accent3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4139952" y="4941168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402</a:t>
            </a:r>
            <a:r>
              <a:rPr lang="ru-RU" sz="3600" b="1" dirty="0" smtClean="0"/>
              <a:t> </a:t>
            </a:r>
            <a:r>
              <a:rPr lang="ru-RU" b="1" dirty="0" smtClean="0"/>
              <a:t>КМ</a:t>
            </a:r>
            <a:endParaRPr lang="ru-RU" dirty="0"/>
          </a:p>
        </p:txBody>
      </p:sp>
      <p:pic>
        <p:nvPicPr>
          <p:cNvPr id="38" name="Picture 35" descr="j0236207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2060848"/>
            <a:ext cx="558523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Прямоугольник 41"/>
          <p:cNvSpPr/>
          <p:nvPr/>
        </p:nvSpPr>
        <p:spPr>
          <a:xfrm>
            <a:off x="5652120" y="5301208"/>
            <a:ext cx="2953344" cy="138499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b="1" i="1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800" b="1" i="1" dirty="0" smtClean="0">
                <a:solidFill>
                  <a:schemeClr val="tx1"/>
                </a:solidFill>
                <a:latin typeface="Calibri" pitchFamily="34" charset="0"/>
              </a:rPr>
              <a:t>48</a:t>
            </a:r>
            <a:r>
              <a:rPr lang="en-US" sz="2800" b="1" i="1" dirty="0" smtClean="0">
                <a:solidFill>
                  <a:schemeClr val="tx1"/>
                </a:solidFill>
              </a:rPr>
              <a:t>·</a:t>
            </a:r>
            <a:r>
              <a:rPr lang="ru-RU" sz="2800" b="1" i="1" dirty="0" smtClean="0">
                <a:solidFill>
                  <a:schemeClr val="tx1"/>
                </a:solidFill>
                <a:latin typeface="Calibri" pitchFamily="34" charset="0"/>
              </a:rPr>
              <a:t> 5 </a:t>
            </a:r>
            <a:r>
              <a:rPr lang="ru-RU" sz="2800" b="1" i="1" dirty="0">
                <a:solidFill>
                  <a:schemeClr val="tx1"/>
                </a:solidFill>
                <a:latin typeface="Calibri" pitchFamily="34" charset="0"/>
              </a:rPr>
              <a:t>= </a:t>
            </a:r>
            <a:r>
              <a:rPr lang="ru-RU" sz="2800" b="1" i="1" dirty="0" smtClean="0">
                <a:solidFill>
                  <a:schemeClr val="tx1"/>
                </a:solidFill>
                <a:latin typeface="Calibri" pitchFamily="34" charset="0"/>
              </a:rPr>
              <a:t>2</a:t>
            </a:r>
            <a:r>
              <a:rPr lang="en-US" sz="2800" b="1" i="1" dirty="0" smtClean="0">
                <a:solidFill>
                  <a:schemeClr val="tx1"/>
                </a:solidFill>
                <a:latin typeface="Calibri" pitchFamily="34" charset="0"/>
              </a:rPr>
              <a:t>4</a:t>
            </a:r>
            <a:r>
              <a:rPr lang="ru-RU" sz="2800" b="1" i="1" dirty="0" smtClean="0">
                <a:solidFill>
                  <a:schemeClr val="tx1"/>
                </a:solidFill>
                <a:latin typeface="Calibri" pitchFamily="34" charset="0"/>
              </a:rPr>
              <a:t>0</a:t>
            </a:r>
            <a:r>
              <a:rPr lang="en-US" sz="2800" b="1" i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800" b="1" i="1" dirty="0" smtClean="0">
                <a:solidFill>
                  <a:schemeClr val="tx1"/>
                </a:solidFill>
                <a:latin typeface="Calibri" pitchFamily="34" charset="0"/>
              </a:rPr>
              <a:t>км</a:t>
            </a:r>
          </a:p>
          <a:p>
            <a:r>
              <a:rPr lang="ru-RU" sz="2800" b="1" i="1" dirty="0" smtClean="0">
                <a:solidFill>
                  <a:schemeClr val="tx1"/>
                </a:solidFill>
                <a:latin typeface="Calibri" pitchFamily="34" charset="0"/>
              </a:rPr>
              <a:t>402-240=162 км</a:t>
            </a:r>
          </a:p>
          <a:p>
            <a:r>
              <a:rPr lang="ru-RU" sz="2800" b="1" i="1" dirty="0" smtClean="0">
                <a:solidFill>
                  <a:schemeClr val="tx1"/>
                </a:solidFill>
                <a:latin typeface="Calibri" pitchFamily="34" charset="0"/>
              </a:rPr>
              <a:t> 162:3=54 </a:t>
            </a:r>
            <a:r>
              <a:rPr lang="ru-RU" sz="2800" b="1" i="1" dirty="0">
                <a:latin typeface="Arial" pitchFamily="34" charset="0"/>
                <a:cs typeface="Arial" pitchFamily="34" charset="0"/>
              </a:rPr>
              <a:t>км/ч</a:t>
            </a:r>
            <a:endParaRPr lang="ru-RU" sz="2800" b="1" i="1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47" name="Picture 13" descr="F:\Мои рисунки\Картинки XP\Анимации картинки\HOMEANIM\AG00041_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139600" y="6205216"/>
            <a:ext cx="557214" cy="333375"/>
          </a:xfrm>
          <a:prstGeom prst="rect">
            <a:avLst/>
          </a:prstGeom>
          <a:noFill/>
        </p:spPr>
      </p:pic>
      <p:sp>
        <p:nvSpPr>
          <p:cNvPr id="48" name="Прямоугольник 47"/>
          <p:cNvSpPr/>
          <p:nvPr/>
        </p:nvSpPr>
        <p:spPr>
          <a:xfrm>
            <a:off x="154112" y="95548"/>
            <a:ext cx="8820472" cy="138499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</a:rPr>
              <a:t> 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С одной станции вышел поезд со скоростью 48 км/ч. Через 2 ч с той же станции в противоположном направлении вышел другой поезд, и через 3 ч после его выхода расстояние между двумя поездами стало 402 км. 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Найдите 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скорость второго </a:t>
            </a:r>
            <a:r>
              <a:rPr lang="ru-RU" sz="2000" b="1" i="1" dirty="0" err="1" smtClean="0">
                <a:latin typeface="Arial" pitchFamily="34" charset="0"/>
                <a:cs typeface="Arial" pitchFamily="34" charset="0"/>
              </a:rPr>
              <a:t>поезда.</a:t>
            </a:r>
            <a:r>
              <a:rPr lang="ru-RU" sz="2000" b="1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вил</a:t>
            </a:r>
            <a:endParaRPr lang="ru-RU" sz="20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028384" y="1988840"/>
            <a:ext cx="9837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3</a:t>
            </a:r>
            <a:r>
              <a:rPr lang="ru-RU" sz="2000" b="1" dirty="0" smtClean="0"/>
              <a:t>часа</a:t>
            </a:r>
            <a:endParaRPr lang="ru-RU" sz="2000" b="1" dirty="0"/>
          </a:p>
        </p:txBody>
      </p:sp>
      <p:pic>
        <p:nvPicPr>
          <p:cNvPr id="50" name="Picture 35" descr="j0236207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36912"/>
            <a:ext cx="360040" cy="510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TextBox 50"/>
          <p:cNvSpPr txBox="1"/>
          <p:nvPr/>
        </p:nvSpPr>
        <p:spPr>
          <a:xfrm>
            <a:off x="2699792" y="2636912"/>
            <a:ext cx="9837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2</a:t>
            </a:r>
            <a:r>
              <a:rPr lang="ru-RU" sz="2000" b="1" dirty="0" smtClean="0"/>
              <a:t>часа</a:t>
            </a:r>
            <a:endParaRPr lang="ru-RU" sz="2000" b="1" dirty="0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755576" y="6093296"/>
            <a:ext cx="1584176" cy="559267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Поехали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772816"/>
            <a:ext cx="211455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7" name="Группа 56"/>
          <p:cNvGrpSpPr/>
          <p:nvPr/>
        </p:nvGrpSpPr>
        <p:grpSpPr>
          <a:xfrm>
            <a:off x="5285284" y="5294064"/>
            <a:ext cx="3833316" cy="1556792"/>
            <a:chOff x="6016645" y="3300485"/>
            <a:chExt cx="4140503" cy="1655532"/>
          </a:xfrm>
        </p:grpSpPr>
        <p:sp>
          <p:nvSpPr>
            <p:cNvPr id="58" name="Прямоугольник 57"/>
            <p:cNvSpPr/>
            <p:nvPr/>
          </p:nvSpPr>
          <p:spPr>
            <a:xfrm>
              <a:off x="6016645" y="3300485"/>
              <a:ext cx="4140503" cy="1655532"/>
            </a:xfrm>
            <a:prstGeom prst="rect">
              <a:avLst/>
            </a:prstGeom>
            <a:solidFill>
              <a:srgbClr val="C3EC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7340458" y="3405560"/>
              <a:ext cx="1514611" cy="510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 </a:t>
              </a:r>
              <a:r>
                <a:rPr lang="ru-RU" dirty="0" smtClean="0"/>
                <a:t> РЕШЕНИЕ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2719996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48148E-6 L -0.18976 -0.00347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7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0.20313 -0.00347 " pathEditMode="relative" rAng="0" ptsTypes="AA">
                                      <p:cBhvr>
                                        <p:cTn id="21" dur="8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56" y="-18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976 -0.00347 L -0.36285 -0.00347 " pathEditMode="relative" rAng="0" ptsTypes="AA">
                                      <p:cBhvr>
                                        <p:cTn id="23" dur="8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2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  <p:bldLst>
      <p:bldP spid="35" grpId="0" animBg="1"/>
      <p:bldP spid="36" grpId="0"/>
      <p:bldP spid="49" grpId="0"/>
      <p:bldP spid="5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4355976" y="692696"/>
            <a:ext cx="5078164" cy="2459896"/>
            <a:chOff x="4067944" y="2996952"/>
            <a:chExt cx="5078164" cy="2459896"/>
          </a:xfrm>
        </p:grpSpPr>
        <p:pic>
          <p:nvPicPr>
            <p:cNvPr id="2" name="Объект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8024" y="2996952"/>
              <a:ext cx="4358084" cy="2459896"/>
            </a:xfrm>
            <a:prstGeom prst="rect">
              <a:avLst/>
            </a:prstGeom>
          </p:spPr>
        </p:pic>
        <p:sp>
          <p:nvSpPr>
            <p:cNvPr id="3" name="Line 16"/>
            <p:cNvSpPr>
              <a:spLocks noChangeShapeType="1"/>
            </p:cNvSpPr>
            <p:nvPr/>
          </p:nvSpPr>
          <p:spPr bwMode="auto">
            <a:xfrm flipH="1" flipV="1">
              <a:off x="4067944" y="3933056"/>
              <a:ext cx="1427337" cy="1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Rectangle 611"/>
            <p:cNvSpPr>
              <a:spLocks noChangeArrowheads="1"/>
            </p:cNvSpPr>
            <p:nvPr/>
          </p:nvSpPr>
          <p:spPr bwMode="auto">
            <a:xfrm flipH="1">
              <a:off x="4283968" y="3429000"/>
              <a:ext cx="1374094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200" b="1" dirty="0"/>
                <a:t>3</a:t>
              </a:r>
              <a:r>
                <a:rPr lang="ru-RU" sz="2400" b="1" dirty="0" smtClean="0"/>
                <a:t> м/мин</a:t>
              </a:r>
              <a:endParaRPr lang="ru-RU" sz="2400" b="1" dirty="0"/>
            </a:p>
          </p:txBody>
        </p:sp>
        <p:sp>
          <p:nvSpPr>
            <p:cNvPr id="5" name="Line 16"/>
            <p:cNvSpPr>
              <a:spLocks noChangeShapeType="1"/>
            </p:cNvSpPr>
            <p:nvPr/>
          </p:nvSpPr>
          <p:spPr bwMode="auto">
            <a:xfrm flipH="1" flipV="1">
              <a:off x="6228184" y="3573016"/>
              <a:ext cx="1427337" cy="1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Rectangle 611"/>
            <p:cNvSpPr>
              <a:spLocks noChangeArrowheads="1"/>
            </p:cNvSpPr>
            <p:nvPr/>
          </p:nvSpPr>
          <p:spPr bwMode="auto">
            <a:xfrm flipH="1">
              <a:off x="6444208" y="3068960"/>
              <a:ext cx="1374094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200" b="1" dirty="0"/>
                <a:t>3</a:t>
              </a:r>
              <a:r>
                <a:rPr lang="ru-RU" sz="2400" b="1" dirty="0" smtClean="0"/>
                <a:t> м/мин</a:t>
              </a:r>
              <a:endParaRPr lang="ru-RU" sz="2400" b="1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 flipH="1">
            <a:off x="-5078164" y="3573016"/>
            <a:ext cx="5078164" cy="2459896"/>
            <a:chOff x="4067944" y="2996952"/>
            <a:chExt cx="5078164" cy="2459896"/>
          </a:xfrm>
        </p:grpSpPr>
        <p:pic>
          <p:nvPicPr>
            <p:cNvPr id="9" name="Объект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8024" y="2996952"/>
              <a:ext cx="4358084" cy="2459896"/>
            </a:xfrm>
            <a:prstGeom prst="rect">
              <a:avLst/>
            </a:prstGeom>
          </p:spPr>
        </p:pic>
        <p:sp>
          <p:nvSpPr>
            <p:cNvPr id="10" name="Line 16"/>
            <p:cNvSpPr>
              <a:spLocks noChangeShapeType="1"/>
            </p:cNvSpPr>
            <p:nvPr/>
          </p:nvSpPr>
          <p:spPr bwMode="auto">
            <a:xfrm flipH="1" flipV="1">
              <a:off x="4067944" y="3933056"/>
              <a:ext cx="1427337" cy="1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Rectangle 611"/>
            <p:cNvSpPr>
              <a:spLocks noChangeArrowheads="1"/>
            </p:cNvSpPr>
            <p:nvPr/>
          </p:nvSpPr>
          <p:spPr bwMode="auto">
            <a:xfrm flipH="1">
              <a:off x="4231070" y="3429000"/>
              <a:ext cx="1374094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2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3</a:t>
              </a: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м/мин</a:t>
              </a:r>
              <a:endPara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2" name="Line 16"/>
            <p:cNvSpPr>
              <a:spLocks noChangeShapeType="1"/>
            </p:cNvSpPr>
            <p:nvPr/>
          </p:nvSpPr>
          <p:spPr bwMode="auto">
            <a:xfrm flipH="1" flipV="1">
              <a:off x="6228184" y="3573016"/>
              <a:ext cx="1427337" cy="1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Rectangle 611"/>
            <p:cNvSpPr>
              <a:spLocks noChangeArrowheads="1"/>
            </p:cNvSpPr>
            <p:nvPr/>
          </p:nvSpPr>
          <p:spPr bwMode="auto">
            <a:xfrm flipH="1">
              <a:off x="6349118" y="2996952"/>
              <a:ext cx="1374094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2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3</a:t>
              </a: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м/мин</a:t>
              </a:r>
              <a:endPara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2051720" y="0"/>
            <a:ext cx="5112568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 smtClean="0"/>
              <a:t>Догонит ли рыба лягушку? Почему?</a:t>
            </a:r>
            <a:endParaRPr lang="ru-RU" sz="2400" b="1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3851920" y="4766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7" name="Picture 13" descr="F:\Мои рисунки\Картинки XP\Анимации картинки\HOMEANIM\AG00041_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-4416" y="6412706"/>
            <a:ext cx="557214" cy="3333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47377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81481E-6 L -1.19114 0.00972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566" y="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97795 -0.01134 L -0.02587 -0.00023 " pathEditMode="relative" rAng="0" ptsTypes="AA">
                                      <p:cBhvr>
                                        <p:cTn id="9" dur="6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91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5652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6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6">
                  <a:lumMod val="20000"/>
                  <a:lumOff val="80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" name="Picture 3" descr="D:\SHKOLA\UCHEBA\SCHKOLA\начальная школа\презентации начальная школа\объект\1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780928"/>
            <a:ext cx="1697831" cy="169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Объект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772" y="1196752"/>
            <a:ext cx="6773895" cy="432048"/>
          </a:xfrm>
          <a:prstGeom prst="rect">
            <a:avLst/>
          </a:prstGeom>
        </p:spPr>
      </p:pic>
      <p:sp>
        <p:nvSpPr>
          <p:cNvPr id="6" name="Rectangle 5" descr="Почтовая бумага"/>
          <p:cNvSpPr>
            <a:spLocks noChangeArrowheads="1"/>
          </p:cNvSpPr>
          <p:nvPr/>
        </p:nvSpPr>
        <p:spPr bwMode="auto">
          <a:xfrm>
            <a:off x="539552" y="4888434"/>
            <a:ext cx="2448272" cy="1656184"/>
          </a:xfrm>
          <a:prstGeom prst="rect">
            <a:avLst/>
          </a:prstGeom>
          <a:ln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Чтобы узнать </a:t>
            </a:r>
            <a:r>
              <a:rPr lang="ru-RU" sz="24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, нужно расстояние разделить на скорость.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5580112" y="5085184"/>
            <a:ext cx="2546350" cy="10826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 cmpd="tri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Courier New" pitchFamily="49" charset="0"/>
              </a:rPr>
              <a:t>t</a:t>
            </a:r>
            <a:r>
              <a:rPr lang="en-US" sz="6000" b="1" dirty="0">
                <a:latin typeface="Courier New" pitchFamily="49" charset="0"/>
              </a:rPr>
              <a:t>=S</a:t>
            </a:r>
            <a:r>
              <a:rPr lang="ru-RU" sz="6000" b="1" dirty="0">
                <a:latin typeface="Courier New" pitchFamily="49" charset="0"/>
              </a:rPr>
              <a:t>:</a:t>
            </a:r>
            <a:r>
              <a:rPr lang="en-US" sz="6000" b="1" dirty="0">
                <a:latin typeface="Courier New" pitchFamily="49" charset="0"/>
              </a:rPr>
              <a:t>V</a:t>
            </a:r>
            <a:endParaRPr lang="ru-RU" sz="6000" b="1" dirty="0">
              <a:latin typeface="Courier New" pitchFamily="49" charset="0"/>
            </a:endParaRPr>
          </a:p>
        </p:txBody>
      </p:sp>
      <p:sp>
        <p:nvSpPr>
          <p:cNvPr id="8" name="Rectangle 5" descr="Почтовая бумага"/>
          <p:cNvSpPr txBox="1">
            <a:spLocks noChangeArrowheads="1"/>
          </p:cNvSpPr>
          <p:nvPr/>
        </p:nvSpPr>
        <p:spPr>
          <a:xfrm>
            <a:off x="578902" y="517718"/>
            <a:ext cx="2343336" cy="1849112"/>
          </a:xfrm>
          <a:prstGeom prst="rect">
            <a:avLst/>
          </a:prstGeom>
          <a:ln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Чтобы узнать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расстояние</a:t>
            </a: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нужно скорость умножить на время.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5508104" y="906164"/>
            <a:ext cx="249299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76200" cmpd="tri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Courier New" pitchFamily="49" charset="0"/>
              </a:rPr>
              <a:t>S</a:t>
            </a:r>
            <a:r>
              <a:rPr lang="en-US" sz="6000" b="1" dirty="0">
                <a:latin typeface="Courier New" pitchFamily="49" charset="0"/>
              </a:rPr>
              <a:t>=</a:t>
            </a:r>
            <a:r>
              <a:rPr lang="en-US" sz="6000" b="1" dirty="0" err="1">
                <a:latin typeface="Courier New" pitchFamily="49" charset="0"/>
              </a:rPr>
              <a:t>V·t</a:t>
            </a:r>
            <a:endParaRPr lang="ru-RU" sz="6000" b="1" dirty="0">
              <a:latin typeface="Courier New" pitchFamily="49" charset="0"/>
            </a:endParaRPr>
          </a:p>
        </p:txBody>
      </p:sp>
      <p:sp>
        <p:nvSpPr>
          <p:cNvPr id="11" name="Rectangle 6" descr="Почтовая бумага"/>
          <p:cNvSpPr>
            <a:spLocks noChangeArrowheads="1"/>
          </p:cNvSpPr>
          <p:nvPr/>
        </p:nvSpPr>
        <p:spPr bwMode="auto">
          <a:xfrm>
            <a:off x="569518" y="2693038"/>
            <a:ext cx="2346298" cy="1872208"/>
          </a:xfrm>
          <a:prstGeom prst="rect">
            <a:avLst/>
          </a:prstGeom>
          <a:ln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Чтобы узнать </a:t>
            </a:r>
            <a:r>
              <a:rPr lang="ru-RU" sz="24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скорость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, нужно расстояние разделить на время.</a:t>
            </a: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5580112" y="3068960"/>
            <a:ext cx="2546350" cy="10826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 cmpd="tri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Courier New" pitchFamily="49" charset="0"/>
              </a:rPr>
              <a:t>V</a:t>
            </a:r>
            <a:r>
              <a:rPr lang="en-US" sz="6000" b="1" dirty="0">
                <a:latin typeface="Courier New" pitchFamily="49" charset="0"/>
              </a:rPr>
              <a:t>=S</a:t>
            </a:r>
            <a:r>
              <a:rPr lang="ru-RU" sz="6000" b="1" dirty="0">
                <a:latin typeface="Courier New" pitchFamily="49" charset="0"/>
              </a:rPr>
              <a:t>:</a:t>
            </a:r>
            <a:r>
              <a:rPr lang="en-US" sz="6000" b="1" dirty="0">
                <a:latin typeface="Courier New" pitchFamily="49" charset="0"/>
              </a:rPr>
              <a:t>t</a:t>
            </a:r>
          </a:p>
        </p:txBody>
      </p:sp>
      <p:pic>
        <p:nvPicPr>
          <p:cNvPr id="14" name="Рисунок 8" descr="02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5085184"/>
            <a:ext cx="1068738" cy="106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3" descr="F:\Мои рисунки\Картинки XP\Анимации картинки\HOMEANIM\AG00041_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8492528" y="6277224"/>
            <a:ext cx="557214" cy="3333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14710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07 0.00115 L 0.52066 -0.00811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7" descr="30c5bf45d70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89"/>
          <a:stretch>
            <a:fillRect/>
          </a:stretch>
        </p:blipFill>
        <p:spPr bwMode="auto">
          <a:xfrm>
            <a:off x="17474" y="3429000"/>
            <a:ext cx="9159566" cy="118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Группа 14"/>
          <p:cNvGrpSpPr/>
          <p:nvPr/>
        </p:nvGrpSpPr>
        <p:grpSpPr>
          <a:xfrm>
            <a:off x="6084168" y="2708920"/>
            <a:ext cx="2474838" cy="1198687"/>
            <a:chOff x="5868144" y="2708920"/>
            <a:chExt cx="2474838" cy="1198687"/>
          </a:xfrm>
        </p:grpSpPr>
        <p:pic>
          <p:nvPicPr>
            <p:cNvPr id="6" name="Picture 71" descr="13a2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0232" y="2950344"/>
              <a:ext cx="1682750" cy="957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Line 16"/>
            <p:cNvSpPr>
              <a:spLocks noChangeShapeType="1"/>
            </p:cNvSpPr>
            <p:nvPr/>
          </p:nvSpPr>
          <p:spPr bwMode="auto">
            <a:xfrm flipH="1" flipV="1">
              <a:off x="5868144" y="3166368"/>
              <a:ext cx="1427337" cy="1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Rectangle 611"/>
            <p:cNvSpPr>
              <a:spLocks noChangeArrowheads="1"/>
            </p:cNvSpPr>
            <p:nvPr/>
          </p:nvSpPr>
          <p:spPr bwMode="auto">
            <a:xfrm flipH="1">
              <a:off x="6012160" y="2708920"/>
              <a:ext cx="1500732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5 </a:t>
              </a:r>
              <a:r>
                <a:rPr lang="ru-RU" sz="2400" b="1" dirty="0" err="1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дм</a:t>
              </a: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/мин</a:t>
              </a:r>
              <a:endPara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2987824" y="2708920"/>
            <a:ext cx="2474838" cy="1245295"/>
            <a:chOff x="3419872" y="2564904"/>
            <a:chExt cx="2474838" cy="1245295"/>
          </a:xfrm>
        </p:grpSpPr>
        <p:pic>
          <p:nvPicPr>
            <p:cNvPr id="7" name="Picture 71" descr="13a2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0" y="2852936"/>
              <a:ext cx="1682750" cy="957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Line 16"/>
            <p:cNvSpPr>
              <a:spLocks noChangeShapeType="1"/>
            </p:cNvSpPr>
            <p:nvPr/>
          </p:nvSpPr>
          <p:spPr bwMode="auto">
            <a:xfrm flipH="1" flipV="1">
              <a:off x="3419872" y="3068960"/>
              <a:ext cx="1427337" cy="1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Rectangle 611"/>
            <p:cNvSpPr>
              <a:spLocks noChangeArrowheads="1"/>
            </p:cNvSpPr>
            <p:nvPr/>
          </p:nvSpPr>
          <p:spPr bwMode="auto">
            <a:xfrm flipH="1">
              <a:off x="3635896" y="2564904"/>
              <a:ext cx="1500732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9 </a:t>
              </a:r>
              <a:r>
                <a:rPr lang="ru-RU" sz="2400" b="1" dirty="0" err="1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дм</a:t>
              </a: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/мин</a:t>
              </a:r>
              <a:endPara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179512" y="116632"/>
            <a:ext cx="8784976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 smtClean="0"/>
              <a:t>Один паук погнался за другим, когда между ними было расстояние 40 </a:t>
            </a:r>
            <a:r>
              <a:rPr lang="ru-RU" sz="2400" b="1" i="1" dirty="0" err="1" smtClean="0"/>
              <a:t>дм</a:t>
            </a:r>
            <a:r>
              <a:rPr lang="ru-RU" sz="2400" b="1" i="1" dirty="0" smtClean="0"/>
              <a:t>. Какое будет между ними расстояние через                         1 мин, 2 мин?</a:t>
            </a:r>
            <a:endParaRPr lang="ru-RU" sz="2400" b="1" i="1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4355976" y="3429000"/>
            <a:ext cx="3672408" cy="648072"/>
            <a:chOff x="4355976" y="3429000"/>
            <a:chExt cx="3672408" cy="648072"/>
          </a:xfrm>
        </p:grpSpPr>
        <p:pic>
          <p:nvPicPr>
            <p:cNvPr id="15362" name="Picture 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5976" y="3645024"/>
              <a:ext cx="3672408" cy="4320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5868144" y="3429000"/>
              <a:ext cx="16561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/>
                <a:t>40</a:t>
              </a:r>
              <a:r>
                <a:rPr lang="ru-RU" sz="3600" b="1" dirty="0" smtClean="0"/>
                <a:t> </a:t>
              </a:r>
              <a:r>
                <a:rPr lang="ru-RU" b="1" dirty="0" err="1" smtClean="0"/>
                <a:t>дм</a:t>
              </a:r>
              <a:endParaRPr lang="ru-RU" dirty="0"/>
            </a:p>
          </p:txBody>
        </p:sp>
      </p:grpSp>
      <p:sp>
        <p:nvSpPr>
          <p:cNvPr id="20" name="WordArt 22"/>
          <p:cNvSpPr>
            <a:spLocks noChangeArrowheads="1" noChangeShapeType="1" noTextEdit="1"/>
          </p:cNvSpPr>
          <p:nvPr/>
        </p:nvSpPr>
        <p:spPr bwMode="auto">
          <a:xfrm>
            <a:off x="5436096" y="1628800"/>
            <a:ext cx="284807" cy="407081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B85C00"/>
              </a:solidFill>
              <a:latin typeface="Arial"/>
              <a:cs typeface="Arial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16016" y="5157192"/>
            <a:ext cx="421196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b="1" i="1" dirty="0" smtClean="0">
                <a:solidFill>
                  <a:schemeClr val="tx1"/>
                </a:solidFill>
              </a:rPr>
              <a:t>S</a:t>
            </a:r>
            <a:r>
              <a:rPr lang="ru-RU" sz="1600" b="1" i="1" dirty="0" smtClean="0">
                <a:solidFill>
                  <a:schemeClr val="tx1"/>
                </a:solidFill>
              </a:rPr>
              <a:t>1 </a:t>
            </a:r>
            <a:r>
              <a:rPr lang="en-US" sz="3600" b="1" i="1" dirty="0" smtClean="0">
                <a:solidFill>
                  <a:schemeClr val="tx1"/>
                </a:solidFill>
              </a:rPr>
              <a:t>=</a:t>
            </a:r>
            <a:r>
              <a:rPr lang="ru-RU" sz="3600" b="1" i="1" dirty="0" smtClean="0">
                <a:solidFill>
                  <a:schemeClr val="tx1"/>
                </a:solidFill>
              </a:rPr>
              <a:t>40</a:t>
            </a:r>
            <a:r>
              <a:rPr lang="en-US" sz="3600" b="1" i="1" dirty="0" smtClean="0">
                <a:solidFill>
                  <a:schemeClr val="tx1"/>
                </a:solidFill>
              </a:rPr>
              <a:t> </a:t>
            </a:r>
            <a:r>
              <a:rPr lang="ru-RU" sz="3600" b="1" i="1" dirty="0">
                <a:solidFill>
                  <a:schemeClr val="tx1"/>
                </a:solidFill>
              </a:rPr>
              <a:t>+</a:t>
            </a:r>
            <a:r>
              <a:rPr lang="ru-RU" sz="3600" b="1" i="1" dirty="0" smtClean="0">
                <a:solidFill>
                  <a:schemeClr val="tx1"/>
                </a:solidFill>
              </a:rPr>
              <a:t> </a:t>
            </a:r>
            <a:r>
              <a:rPr lang="en-US" sz="3600" b="1" i="1" dirty="0" smtClean="0">
                <a:solidFill>
                  <a:schemeClr val="tx1"/>
                </a:solidFill>
              </a:rPr>
              <a:t>(</a:t>
            </a:r>
            <a:r>
              <a:rPr lang="ru-RU" sz="3600" b="1" i="1" dirty="0">
                <a:solidFill>
                  <a:schemeClr val="tx1"/>
                </a:solidFill>
              </a:rPr>
              <a:t>9</a:t>
            </a:r>
            <a:r>
              <a:rPr lang="en-US" sz="1600" b="1" i="1" dirty="0" smtClean="0">
                <a:solidFill>
                  <a:schemeClr val="tx1"/>
                </a:solidFill>
              </a:rPr>
              <a:t> </a:t>
            </a:r>
            <a:r>
              <a:rPr lang="ru-RU" sz="3600" b="1" i="1" dirty="0" smtClean="0">
                <a:solidFill>
                  <a:schemeClr val="tx1"/>
                </a:solidFill>
              </a:rPr>
              <a:t>-</a:t>
            </a:r>
            <a:r>
              <a:rPr lang="en-US" sz="3600" b="1" i="1" dirty="0" smtClean="0">
                <a:solidFill>
                  <a:schemeClr val="tx1"/>
                </a:solidFill>
              </a:rPr>
              <a:t> </a:t>
            </a:r>
            <a:r>
              <a:rPr lang="ru-RU" sz="3600" b="1" i="1" dirty="0" smtClean="0">
                <a:solidFill>
                  <a:schemeClr val="tx1"/>
                </a:solidFill>
              </a:rPr>
              <a:t>5</a:t>
            </a:r>
            <a:r>
              <a:rPr lang="en-US" sz="3600" b="1" i="1" dirty="0" smtClean="0">
                <a:solidFill>
                  <a:schemeClr val="tx1"/>
                </a:solidFill>
              </a:rPr>
              <a:t>) </a:t>
            </a:r>
            <a:r>
              <a:rPr lang="ru-RU" sz="3600" b="1" i="1" dirty="0" smtClean="0">
                <a:solidFill>
                  <a:schemeClr val="tx1"/>
                </a:solidFill>
              </a:rPr>
              <a:t>=44</a:t>
            </a:r>
            <a:r>
              <a:rPr lang="ru-RU" sz="2400" b="1" i="1" dirty="0" smtClean="0">
                <a:solidFill>
                  <a:schemeClr val="tx1"/>
                </a:solidFill>
              </a:rPr>
              <a:t>дм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27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26144" y="4509120"/>
            <a:ext cx="1629526" cy="325311"/>
          </a:xfrm>
          <a:prstGeom prst="rect">
            <a:avLst/>
          </a:prstGeom>
          <a:noFill/>
        </p:spPr>
      </p:pic>
      <p:pic>
        <p:nvPicPr>
          <p:cNvPr id="28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75656" y="4509120"/>
            <a:ext cx="1629526" cy="325311"/>
          </a:xfrm>
          <a:prstGeom prst="rect">
            <a:avLst/>
          </a:prstGeom>
          <a:noFill/>
        </p:spPr>
      </p:pic>
      <p:pic>
        <p:nvPicPr>
          <p:cNvPr id="29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59832" y="4509120"/>
            <a:ext cx="1629526" cy="325311"/>
          </a:xfrm>
          <a:prstGeom prst="rect">
            <a:avLst/>
          </a:prstGeom>
          <a:noFill/>
        </p:spPr>
      </p:pic>
      <p:pic>
        <p:nvPicPr>
          <p:cNvPr id="30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61632" y="4509120"/>
            <a:ext cx="1629526" cy="325311"/>
          </a:xfrm>
          <a:prstGeom prst="rect">
            <a:avLst/>
          </a:prstGeom>
          <a:noFill/>
        </p:spPr>
      </p:pic>
      <p:pic>
        <p:nvPicPr>
          <p:cNvPr id="31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38322" y="4509120"/>
            <a:ext cx="1629526" cy="325311"/>
          </a:xfrm>
          <a:prstGeom prst="rect">
            <a:avLst/>
          </a:prstGeom>
          <a:noFill/>
        </p:spPr>
      </p:pic>
      <p:pic>
        <p:nvPicPr>
          <p:cNvPr id="32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40122" y="4509120"/>
            <a:ext cx="1629526" cy="325311"/>
          </a:xfrm>
          <a:prstGeom prst="rect">
            <a:avLst/>
          </a:prstGeom>
          <a:noFill/>
        </p:spPr>
      </p:pic>
      <p:pic>
        <p:nvPicPr>
          <p:cNvPr id="33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7544" y="4149080"/>
            <a:ext cx="1629526" cy="325311"/>
          </a:xfrm>
          <a:prstGeom prst="rect">
            <a:avLst/>
          </a:prstGeom>
          <a:noFill/>
        </p:spPr>
      </p:pic>
      <p:pic>
        <p:nvPicPr>
          <p:cNvPr id="34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627784" y="4005064"/>
            <a:ext cx="1629526" cy="325311"/>
          </a:xfrm>
          <a:prstGeom prst="rect">
            <a:avLst/>
          </a:prstGeom>
          <a:noFill/>
        </p:spPr>
      </p:pic>
      <p:pic>
        <p:nvPicPr>
          <p:cNvPr id="35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88024" y="4149080"/>
            <a:ext cx="1629526" cy="325311"/>
          </a:xfrm>
          <a:prstGeom prst="rect">
            <a:avLst/>
          </a:prstGeom>
          <a:noFill/>
        </p:spPr>
      </p:pic>
      <p:pic>
        <p:nvPicPr>
          <p:cNvPr id="36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80312" y="4149080"/>
            <a:ext cx="1629526" cy="325311"/>
          </a:xfrm>
          <a:prstGeom prst="rect">
            <a:avLst/>
          </a:prstGeom>
          <a:noFill/>
        </p:spPr>
      </p:pic>
      <p:sp>
        <p:nvSpPr>
          <p:cNvPr id="37" name="TextBox 36"/>
          <p:cNvSpPr txBox="1"/>
          <p:nvPr/>
        </p:nvSpPr>
        <p:spPr>
          <a:xfrm>
            <a:off x="4716016" y="6021288"/>
            <a:ext cx="421196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b="1" i="1" dirty="0" smtClean="0">
                <a:solidFill>
                  <a:schemeClr val="tx1"/>
                </a:solidFill>
              </a:rPr>
              <a:t>S</a:t>
            </a:r>
            <a:r>
              <a:rPr lang="ru-RU" sz="1600" b="1" i="1" dirty="0">
                <a:solidFill>
                  <a:schemeClr val="tx1"/>
                </a:solidFill>
              </a:rPr>
              <a:t>2</a:t>
            </a:r>
            <a:r>
              <a:rPr lang="ru-RU" sz="1600" b="1" i="1" dirty="0" smtClean="0">
                <a:solidFill>
                  <a:schemeClr val="tx1"/>
                </a:solidFill>
              </a:rPr>
              <a:t> </a:t>
            </a:r>
            <a:r>
              <a:rPr lang="en-US" sz="3600" b="1" i="1" dirty="0" smtClean="0">
                <a:solidFill>
                  <a:schemeClr val="tx1"/>
                </a:solidFill>
              </a:rPr>
              <a:t>=</a:t>
            </a:r>
            <a:r>
              <a:rPr lang="ru-RU" sz="3600" b="1" i="1" dirty="0" smtClean="0">
                <a:solidFill>
                  <a:schemeClr val="tx1"/>
                </a:solidFill>
              </a:rPr>
              <a:t>40</a:t>
            </a:r>
            <a:r>
              <a:rPr lang="en-US" sz="3600" b="1" i="1" dirty="0" smtClean="0">
                <a:solidFill>
                  <a:schemeClr val="tx1"/>
                </a:solidFill>
              </a:rPr>
              <a:t> </a:t>
            </a:r>
            <a:r>
              <a:rPr lang="ru-RU" sz="3600" b="1" i="1" dirty="0">
                <a:solidFill>
                  <a:schemeClr val="tx1"/>
                </a:solidFill>
              </a:rPr>
              <a:t>+</a:t>
            </a:r>
            <a:r>
              <a:rPr lang="ru-RU" sz="3600" b="1" i="1" dirty="0" smtClean="0">
                <a:solidFill>
                  <a:schemeClr val="tx1"/>
                </a:solidFill>
              </a:rPr>
              <a:t> </a:t>
            </a:r>
            <a:r>
              <a:rPr lang="en-US" sz="3600" b="1" i="1" dirty="0" smtClean="0">
                <a:solidFill>
                  <a:schemeClr val="tx1"/>
                </a:solidFill>
              </a:rPr>
              <a:t>(</a:t>
            </a:r>
            <a:r>
              <a:rPr lang="ru-RU" sz="3600" b="1" i="1" dirty="0">
                <a:solidFill>
                  <a:schemeClr val="tx1"/>
                </a:solidFill>
              </a:rPr>
              <a:t>9</a:t>
            </a:r>
            <a:r>
              <a:rPr lang="en-US" sz="1600" b="1" i="1" dirty="0" smtClean="0">
                <a:solidFill>
                  <a:schemeClr val="tx1"/>
                </a:solidFill>
              </a:rPr>
              <a:t> </a:t>
            </a:r>
            <a:r>
              <a:rPr lang="ru-RU" sz="3600" b="1" i="1" dirty="0" smtClean="0">
                <a:solidFill>
                  <a:schemeClr val="tx1"/>
                </a:solidFill>
              </a:rPr>
              <a:t>-</a:t>
            </a:r>
            <a:r>
              <a:rPr lang="en-US" sz="3600" b="1" i="1" dirty="0" smtClean="0">
                <a:solidFill>
                  <a:schemeClr val="tx1"/>
                </a:solidFill>
              </a:rPr>
              <a:t> </a:t>
            </a:r>
            <a:r>
              <a:rPr lang="ru-RU" sz="3600" b="1" i="1" dirty="0" smtClean="0">
                <a:solidFill>
                  <a:schemeClr val="tx1"/>
                </a:solidFill>
              </a:rPr>
              <a:t>5</a:t>
            </a:r>
            <a:r>
              <a:rPr lang="en-US" sz="3600" b="1" i="1" dirty="0" smtClean="0">
                <a:solidFill>
                  <a:schemeClr val="tx1"/>
                </a:solidFill>
              </a:rPr>
              <a:t>)·</a:t>
            </a:r>
            <a:r>
              <a:rPr lang="ru-RU" sz="3600" b="1" i="1" dirty="0" smtClean="0">
                <a:solidFill>
                  <a:schemeClr val="tx1"/>
                </a:solidFill>
              </a:rPr>
              <a:t>2=48</a:t>
            </a:r>
            <a:r>
              <a:rPr lang="ru-RU" sz="2400" b="1" i="1" dirty="0" smtClean="0">
                <a:solidFill>
                  <a:schemeClr val="tx1"/>
                </a:solidFill>
              </a:rPr>
              <a:t>дм</a:t>
            </a:r>
            <a:endParaRPr lang="ru-RU" sz="2400" dirty="0">
              <a:solidFill>
                <a:schemeClr val="tx1"/>
              </a:solidFill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4358084" y="4941168"/>
            <a:ext cx="4788024" cy="1916832"/>
            <a:chOff x="6016645" y="3300485"/>
            <a:chExt cx="4140503" cy="1655532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6016645" y="3300485"/>
              <a:ext cx="4140503" cy="1655532"/>
            </a:xfrm>
            <a:prstGeom prst="rect">
              <a:avLst/>
            </a:prstGeom>
            <a:solidFill>
              <a:srgbClr val="C3EC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340458" y="3405560"/>
              <a:ext cx="1514611" cy="510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 </a:t>
              </a:r>
              <a:r>
                <a:rPr lang="ru-RU" dirty="0" smtClean="0"/>
                <a:t> РЕШЕНИЕ</a:t>
              </a:r>
              <a:endParaRPr lang="ru-RU" dirty="0"/>
            </a:p>
          </p:txBody>
        </p:sp>
      </p:grpSp>
      <p:pic>
        <p:nvPicPr>
          <p:cNvPr id="38" name="Picture 13" descr="F:\Мои рисунки\Картинки XP\Анимации картинки\HOMEANIM\AG00041_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67592" y="6386314"/>
            <a:ext cx="557214" cy="333375"/>
          </a:xfrm>
          <a:prstGeom prst="rect">
            <a:avLst/>
          </a:prstGeom>
          <a:noFill/>
        </p:spPr>
      </p:pic>
      <p:pic>
        <p:nvPicPr>
          <p:cNvPr id="39" name="Picture 15" descr="solnishko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flipH="1">
            <a:off x="0" y="1268760"/>
            <a:ext cx="836540" cy="7200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5067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-0.32431 0.01435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15" y="71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7407E-6 L -0.22986 0.0074 " pathEditMode="relative" rAng="0" ptsTypes="AA">
                                      <p:cBhvr>
                                        <p:cTn id="12" dur="6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93" y="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7" descr="30c5bf45d70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89"/>
          <a:stretch>
            <a:fillRect/>
          </a:stretch>
        </p:blipFill>
        <p:spPr bwMode="auto">
          <a:xfrm>
            <a:off x="17474" y="3429000"/>
            <a:ext cx="9159566" cy="118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Группа 14"/>
          <p:cNvGrpSpPr/>
          <p:nvPr/>
        </p:nvGrpSpPr>
        <p:grpSpPr>
          <a:xfrm>
            <a:off x="6084168" y="2708920"/>
            <a:ext cx="2474838" cy="1198687"/>
            <a:chOff x="5868144" y="2708920"/>
            <a:chExt cx="2474838" cy="1198687"/>
          </a:xfrm>
        </p:grpSpPr>
        <p:pic>
          <p:nvPicPr>
            <p:cNvPr id="6" name="Picture 71" descr="13a2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0232" y="2950344"/>
              <a:ext cx="1682750" cy="957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Line 16"/>
            <p:cNvSpPr>
              <a:spLocks noChangeShapeType="1"/>
            </p:cNvSpPr>
            <p:nvPr/>
          </p:nvSpPr>
          <p:spPr bwMode="auto">
            <a:xfrm flipH="1" flipV="1">
              <a:off x="5868144" y="3166368"/>
              <a:ext cx="1427337" cy="1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Rectangle 611"/>
            <p:cNvSpPr>
              <a:spLocks noChangeArrowheads="1"/>
            </p:cNvSpPr>
            <p:nvPr/>
          </p:nvSpPr>
          <p:spPr bwMode="auto">
            <a:xfrm flipH="1">
              <a:off x="6012160" y="2708920"/>
              <a:ext cx="1500732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9</a:t>
              </a: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lang="ru-RU" sz="2400" b="1" dirty="0" err="1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дм</a:t>
              </a: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/мин</a:t>
              </a:r>
              <a:endPara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2987824" y="2708920"/>
            <a:ext cx="2474838" cy="1245295"/>
            <a:chOff x="3419872" y="2564904"/>
            <a:chExt cx="2474838" cy="1245295"/>
          </a:xfrm>
        </p:grpSpPr>
        <p:pic>
          <p:nvPicPr>
            <p:cNvPr id="7" name="Picture 71" descr="13a2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0" y="2852936"/>
              <a:ext cx="1682750" cy="957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Line 16"/>
            <p:cNvSpPr>
              <a:spLocks noChangeShapeType="1"/>
            </p:cNvSpPr>
            <p:nvPr/>
          </p:nvSpPr>
          <p:spPr bwMode="auto">
            <a:xfrm flipH="1" flipV="1">
              <a:off x="3419872" y="3068960"/>
              <a:ext cx="1427337" cy="1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Rectangle 611"/>
            <p:cNvSpPr>
              <a:spLocks noChangeArrowheads="1"/>
            </p:cNvSpPr>
            <p:nvPr/>
          </p:nvSpPr>
          <p:spPr bwMode="auto">
            <a:xfrm flipH="1">
              <a:off x="3635896" y="2564904"/>
              <a:ext cx="1500732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5</a:t>
              </a: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lang="ru-RU" sz="2400" b="1" dirty="0" err="1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дм</a:t>
              </a: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/мин</a:t>
              </a:r>
              <a:endPara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179512" y="116632"/>
            <a:ext cx="8784976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 smtClean="0"/>
              <a:t>Один паук погнался за другим, когда между ними было расстояние 40 </a:t>
            </a:r>
            <a:r>
              <a:rPr lang="ru-RU" sz="2400" b="1" i="1" dirty="0" err="1" smtClean="0"/>
              <a:t>дм</a:t>
            </a:r>
            <a:r>
              <a:rPr lang="ru-RU" sz="2400" b="1" i="1" dirty="0" smtClean="0"/>
              <a:t>. </a:t>
            </a:r>
            <a:r>
              <a:rPr lang="ru-RU" sz="2400" b="1" i="1" dirty="0"/>
              <a:t>Какое будет между ними расстояние через                         1 мин, 2 мин</a:t>
            </a:r>
            <a:r>
              <a:rPr lang="ru-RU" sz="2400" b="1" i="1" dirty="0" smtClean="0"/>
              <a:t>?</a:t>
            </a:r>
            <a:endParaRPr lang="ru-RU" sz="2400" b="1" i="1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4355976" y="3429000"/>
            <a:ext cx="3672408" cy="648072"/>
            <a:chOff x="4355976" y="3429000"/>
            <a:chExt cx="3672408" cy="648072"/>
          </a:xfrm>
        </p:grpSpPr>
        <p:pic>
          <p:nvPicPr>
            <p:cNvPr id="15362" name="Picture 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5976" y="3645024"/>
              <a:ext cx="3672408" cy="4320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5868144" y="3429000"/>
              <a:ext cx="16561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/>
                <a:t>40</a:t>
              </a:r>
              <a:r>
                <a:rPr lang="ru-RU" sz="3600" b="1" dirty="0" smtClean="0"/>
                <a:t> </a:t>
              </a:r>
              <a:r>
                <a:rPr lang="ru-RU" b="1" dirty="0" err="1" smtClean="0"/>
                <a:t>дм</a:t>
              </a:r>
              <a:endParaRPr lang="ru-RU" dirty="0"/>
            </a:p>
          </p:txBody>
        </p:sp>
      </p:grpSp>
      <p:pic>
        <p:nvPicPr>
          <p:cNvPr id="19" name="Picture 35" descr="j0236207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56792"/>
            <a:ext cx="504056" cy="71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WordArt 22"/>
          <p:cNvSpPr>
            <a:spLocks noChangeArrowheads="1" noChangeShapeType="1" noTextEdit="1"/>
          </p:cNvSpPr>
          <p:nvPr/>
        </p:nvSpPr>
        <p:spPr bwMode="auto">
          <a:xfrm>
            <a:off x="5436096" y="1628800"/>
            <a:ext cx="284807" cy="407081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B85C00"/>
                </a:solidFill>
                <a:latin typeface="Arial"/>
                <a:cs typeface="Arial"/>
              </a:rPr>
              <a:t>?</a:t>
            </a:r>
          </a:p>
        </p:txBody>
      </p:sp>
      <p:pic>
        <p:nvPicPr>
          <p:cNvPr id="27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-26144" y="4509120"/>
            <a:ext cx="1629526" cy="325311"/>
          </a:xfrm>
          <a:prstGeom prst="rect">
            <a:avLst/>
          </a:prstGeom>
          <a:noFill/>
        </p:spPr>
      </p:pic>
      <p:pic>
        <p:nvPicPr>
          <p:cNvPr id="28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475656" y="4509120"/>
            <a:ext cx="1629526" cy="325311"/>
          </a:xfrm>
          <a:prstGeom prst="rect">
            <a:avLst/>
          </a:prstGeom>
          <a:noFill/>
        </p:spPr>
      </p:pic>
      <p:pic>
        <p:nvPicPr>
          <p:cNvPr id="29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59832" y="4509120"/>
            <a:ext cx="1629526" cy="325311"/>
          </a:xfrm>
          <a:prstGeom prst="rect">
            <a:avLst/>
          </a:prstGeom>
          <a:noFill/>
        </p:spPr>
      </p:pic>
      <p:pic>
        <p:nvPicPr>
          <p:cNvPr id="30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61632" y="4509120"/>
            <a:ext cx="1629526" cy="325311"/>
          </a:xfrm>
          <a:prstGeom prst="rect">
            <a:avLst/>
          </a:prstGeom>
          <a:noFill/>
        </p:spPr>
      </p:pic>
      <p:pic>
        <p:nvPicPr>
          <p:cNvPr id="31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38322" y="4509120"/>
            <a:ext cx="1629526" cy="325311"/>
          </a:xfrm>
          <a:prstGeom prst="rect">
            <a:avLst/>
          </a:prstGeom>
          <a:noFill/>
        </p:spPr>
      </p:pic>
      <p:pic>
        <p:nvPicPr>
          <p:cNvPr id="32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540122" y="4509120"/>
            <a:ext cx="1629526" cy="325311"/>
          </a:xfrm>
          <a:prstGeom prst="rect">
            <a:avLst/>
          </a:prstGeom>
          <a:noFill/>
        </p:spPr>
      </p:pic>
      <p:pic>
        <p:nvPicPr>
          <p:cNvPr id="33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7544" y="4149080"/>
            <a:ext cx="1629526" cy="325311"/>
          </a:xfrm>
          <a:prstGeom prst="rect">
            <a:avLst/>
          </a:prstGeom>
          <a:noFill/>
        </p:spPr>
      </p:pic>
      <p:pic>
        <p:nvPicPr>
          <p:cNvPr id="34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627784" y="4005064"/>
            <a:ext cx="1629526" cy="325311"/>
          </a:xfrm>
          <a:prstGeom prst="rect">
            <a:avLst/>
          </a:prstGeom>
          <a:noFill/>
        </p:spPr>
      </p:pic>
      <p:pic>
        <p:nvPicPr>
          <p:cNvPr id="35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88024" y="4149080"/>
            <a:ext cx="1629526" cy="325311"/>
          </a:xfrm>
          <a:prstGeom prst="rect">
            <a:avLst/>
          </a:prstGeom>
          <a:noFill/>
        </p:spPr>
      </p:pic>
      <p:pic>
        <p:nvPicPr>
          <p:cNvPr id="36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380312" y="4149080"/>
            <a:ext cx="1629526" cy="325311"/>
          </a:xfrm>
          <a:prstGeom prst="rect">
            <a:avLst/>
          </a:prstGeom>
          <a:noFill/>
        </p:spPr>
      </p:pic>
      <p:pic>
        <p:nvPicPr>
          <p:cNvPr id="37" name="Picture 13" descr="F:\Мои рисунки\Картинки XP\Анимации картинки\HOMEANIM\AG00041_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5400000">
            <a:off x="67592" y="6349232"/>
            <a:ext cx="557214" cy="333375"/>
          </a:xfrm>
          <a:prstGeom prst="rect">
            <a:avLst/>
          </a:prstGeom>
          <a:noFill/>
        </p:spPr>
      </p:pic>
      <p:pic>
        <p:nvPicPr>
          <p:cNvPr id="38" name="Picture 76" descr="a167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07704" y="692696"/>
            <a:ext cx="1079500" cy="95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4716016" y="5157192"/>
            <a:ext cx="421196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b="1" i="1" dirty="0" smtClean="0">
                <a:solidFill>
                  <a:schemeClr val="tx1"/>
                </a:solidFill>
              </a:rPr>
              <a:t>S</a:t>
            </a:r>
            <a:r>
              <a:rPr lang="ru-RU" sz="1600" b="1" i="1" dirty="0" smtClean="0">
                <a:solidFill>
                  <a:schemeClr val="tx1"/>
                </a:solidFill>
              </a:rPr>
              <a:t>1 </a:t>
            </a:r>
            <a:r>
              <a:rPr lang="en-US" sz="3600" b="1" i="1" dirty="0" smtClean="0">
                <a:solidFill>
                  <a:schemeClr val="tx1"/>
                </a:solidFill>
              </a:rPr>
              <a:t>=</a:t>
            </a:r>
            <a:r>
              <a:rPr lang="ru-RU" sz="3600" b="1" i="1" dirty="0" smtClean="0">
                <a:solidFill>
                  <a:schemeClr val="tx1"/>
                </a:solidFill>
              </a:rPr>
              <a:t>40</a:t>
            </a:r>
            <a:r>
              <a:rPr lang="en-US" sz="3600" b="1" i="1" dirty="0" smtClean="0">
                <a:solidFill>
                  <a:schemeClr val="tx1"/>
                </a:solidFill>
              </a:rPr>
              <a:t> </a:t>
            </a:r>
            <a:r>
              <a:rPr lang="ru-RU" sz="3600" b="1" i="1" dirty="0">
                <a:solidFill>
                  <a:schemeClr val="tx1"/>
                </a:solidFill>
              </a:rPr>
              <a:t>-</a:t>
            </a:r>
            <a:r>
              <a:rPr lang="ru-RU" sz="3600" b="1" i="1" dirty="0" smtClean="0">
                <a:solidFill>
                  <a:schemeClr val="tx1"/>
                </a:solidFill>
              </a:rPr>
              <a:t> </a:t>
            </a:r>
            <a:r>
              <a:rPr lang="en-US" sz="3600" b="1" i="1" dirty="0" smtClean="0">
                <a:solidFill>
                  <a:schemeClr val="tx1"/>
                </a:solidFill>
              </a:rPr>
              <a:t>(</a:t>
            </a:r>
            <a:r>
              <a:rPr lang="ru-RU" sz="3600" b="1" i="1" dirty="0">
                <a:solidFill>
                  <a:schemeClr val="tx1"/>
                </a:solidFill>
              </a:rPr>
              <a:t>9</a:t>
            </a:r>
            <a:r>
              <a:rPr lang="en-US" sz="1600" b="1" i="1" dirty="0" smtClean="0">
                <a:solidFill>
                  <a:schemeClr val="tx1"/>
                </a:solidFill>
              </a:rPr>
              <a:t> </a:t>
            </a:r>
            <a:r>
              <a:rPr lang="ru-RU" sz="3600" b="1" i="1" dirty="0" smtClean="0">
                <a:solidFill>
                  <a:schemeClr val="tx1"/>
                </a:solidFill>
              </a:rPr>
              <a:t>-</a:t>
            </a:r>
            <a:r>
              <a:rPr lang="en-US" sz="3600" b="1" i="1" dirty="0" smtClean="0">
                <a:solidFill>
                  <a:schemeClr val="tx1"/>
                </a:solidFill>
              </a:rPr>
              <a:t> </a:t>
            </a:r>
            <a:r>
              <a:rPr lang="ru-RU" sz="3600" b="1" i="1" dirty="0" smtClean="0">
                <a:solidFill>
                  <a:schemeClr val="tx1"/>
                </a:solidFill>
              </a:rPr>
              <a:t>5</a:t>
            </a:r>
            <a:r>
              <a:rPr lang="en-US" sz="3600" b="1" i="1" dirty="0" smtClean="0">
                <a:solidFill>
                  <a:schemeClr val="tx1"/>
                </a:solidFill>
              </a:rPr>
              <a:t>) </a:t>
            </a:r>
            <a:r>
              <a:rPr lang="ru-RU" sz="3600" b="1" i="1" dirty="0" smtClean="0">
                <a:solidFill>
                  <a:schemeClr val="tx1"/>
                </a:solidFill>
              </a:rPr>
              <a:t>=36</a:t>
            </a:r>
            <a:r>
              <a:rPr lang="ru-RU" sz="2400" b="1" i="1" dirty="0" smtClean="0">
                <a:solidFill>
                  <a:schemeClr val="tx1"/>
                </a:solidFill>
              </a:rPr>
              <a:t>дм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716016" y="6021288"/>
            <a:ext cx="421196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b="1" i="1" dirty="0" smtClean="0">
                <a:solidFill>
                  <a:schemeClr val="tx1"/>
                </a:solidFill>
              </a:rPr>
              <a:t>S</a:t>
            </a:r>
            <a:r>
              <a:rPr lang="ru-RU" sz="1600" b="1" i="1" dirty="0">
                <a:solidFill>
                  <a:schemeClr val="tx1"/>
                </a:solidFill>
              </a:rPr>
              <a:t>2</a:t>
            </a:r>
            <a:r>
              <a:rPr lang="ru-RU" sz="1600" b="1" i="1" dirty="0" smtClean="0">
                <a:solidFill>
                  <a:schemeClr val="tx1"/>
                </a:solidFill>
              </a:rPr>
              <a:t> </a:t>
            </a:r>
            <a:r>
              <a:rPr lang="en-US" sz="3600" b="1" i="1" dirty="0" smtClean="0">
                <a:solidFill>
                  <a:schemeClr val="tx1"/>
                </a:solidFill>
              </a:rPr>
              <a:t>=</a:t>
            </a:r>
            <a:r>
              <a:rPr lang="ru-RU" sz="3600" b="1" i="1" dirty="0" smtClean="0">
                <a:solidFill>
                  <a:schemeClr val="tx1"/>
                </a:solidFill>
              </a:rPr>
              <a:t>40</a:t>
            </a:r>
            <a:r>
              <a:rPr lang="en-US" sz="3600" b="1" i="1" dirty="0" smtClean="0">
                <a:solidFill>
                  <a:schemeClr val="tx1"/>
                </a:solidFill>
              </a:rPr>
              <a:t> </a:t>
            </a:r>
            <a:r>
              <a:rPr lang="ru-RU" sz="3600" b="1" i="1" dirty="0">
                <a:solidFill>
                  <a:schemeClr val="tx1"/>
                </a:solidFill>
              </a:rPr>
              <a:t>-</a:t>
            </a:r>
            <a:r>
              <a:rPr lang="ru-RU" sz="3600" b="1" i="1" dirty="0" smtClean="0">
                <a:solidFill>
                  <a:schemeClr val="tx1"/>
                </a:solidFill>
              </a:rPr>
              <a:t> </a:t>
            </a:r>
            <a:r>
              <a:rPr lang="en-US" sz="3600" b="1" i="1" dirty="0" smtClean="0">
                <a:solidFill>
                  <a:schemeClr val="tx1"/>
                </a:solidFill>
              </a:rPr>
              <a:t>(</a:t>
            </a:r>
            <a:r>
              <a:rPr lang="ru-RU" sz="3600" b="1" i="1" dirty="0">
                <a:solidFill>
                  <a:schemeClr val="tx1"/>
                </a:solidFill>
              </a:rPr>
              <a:t>9</a:t>
            </a:r>
            <a:r>
              <a:rPr lang="en-US" sz="1600" b="1" i="1" dirty="0" smtClean="0">
                <a:solidFill>
                  <a:schemeClr val="tx1"/>
                </a:solidFill>
              </a:rPr>
              <a:t> </a:t>
            </a:r>
            <a:r>
              <a:rPr lang="ru-RU" sz="3600" b="1" i="1" dirty="0" smtClean="0">
                <a:solidFill>
                  <a:schemeClr val="tx1"/>
                </a:solidFill>
              </a:rPr>
              <a:t>-</a:t>
            </a:r>
            <a:r>
              <a:rPr lang="en-US" sz="3600" b="1" i="1" dirty="0" smtClean="0">
                <a:solidFill>
                  <a:schemeClr val="tx1"/>
                </a:solidFill>
              </a:rPr>
              <a:t> </a:t>
            </a:r>
            <a:r>
              <a:rPr lang="ru-RU" sz="3600" b="1" i="1" dirty="0" smtClean="0">
                <a:solidFill>
                  <a:schemeClr val="tx1"/>
                </a:solidFill>
              </a:rPr>
              <a:t>5</a:t>
            </a:r>
            <a:r>
              <a:rPr lang="en-US" sz="3600" b="1" i="1" dirty="0" smtClean="0">
                <a:solidFill>
                  <a:schemeClr val="tx1"/>
                </a:solidFill>
              </a:rPr>
              <a:t>)·</a:t>
            </a:r>
            <a:r>
              <a:rPr lang="ru-RU" sz="3600" b="1" i="1" dirty="0" smtClean="0">
                <a:solidFill>
                  <a:schemeClr val="tx1"/>
                </a:solidFill>
              </a:rPr>
              <a:t>2=32</a:t>
            </a:r>
            <a:r>
              <a:rPr lang="ru-RU" sz="2400" b="1" i="1" dirty="0" smtClean="0">
                <a:solidFill>
                  <a:schemeClr val="tx1"/>
                </a:solidFill>
              </a:rPr>
              <a:t>дм</a:t>
            </a:r>
            <a:endParaRPr lang="ru-RU" sz="2400" dirty="0">
              <a:solidFill>
                <a:schemeClr val="tx1"/>
              </a:solidFill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4346376" y="4934272"/>
            <a:ext cx="4788024" cy="1916832"/>
            <a:chOff x="6016645" y="3300485"/>
            <a:chExt cx="4140503" cy="1655532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6016645" y="3300485"/>
              <a:ext cx="4140503" cy="1655532"/>
            </a:xfrm>
            <a:prstGeom prst="rect">
              <a:avLst/>
            </a:prstGeom>
            <a:solidFill>
              <a:srgbClr val="C3EC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340458" y="3405560"/>
              <a:ext cx="1514611" cy="510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 </a:t>
              </a:r>
              <a:r>
                <a:rPr lang="ru-RU" dirty="0" smtClean="0"/>
                <a:t> РЕШЕНИЕ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2751556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48148E-6 L -0.36389 0.01481 " pathEditMode="relative" ptsTypes="AA">
                                      <p:cBhvr>
                                        <p:cTn id="1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-8.67362E-19 L -0.69166 0.02407 " pathEditMode="relative" ptsTypes="AA">
                                      <p:cBhvr>
                                        <p:cTn id="12" dur="5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26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7" descr="30c5bf45d70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89"/>
          <a:stretch>
            <a:fillRect/>
          </a:stretch>
        </p:blipFill>
        <p:spPr bwMode="auto">
          <a:xfrm>
            <a:off x="17474" y="3429000"/>
            <a:ext cx="9159566" cy="118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Группа 14"/>
          <p:cNvGrpSpPr/>
          <p:nvPr/>
        </p:nvGrpSpPr>
        <p:grpSpPr>
          <a:xfrm>
            <a:off x="6084168" y="2708920"/>
            <a:ext cx="2474838" cy="1198687"/>
            <a:chOff x="5868144" y="2708920"/>
            <a:chExt cx="2474838" cy="1198687"/>
          </a:xfrm>
        </p:grpSpPr>
        <p:pic>
          <p:nvPicPr>
            <p:cNvPr id="6" name="Picture 71" descr="13a2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0232" y="2950344"/>
              <a:ext cx="1682750" cy="957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Line 16"/>
            <p:cNvSpPr>
              <a:spLocks noChangeShapeType="1"/>
            </p:cNvSpPr>
            <p:nvPr/>
          </p:nvSpPr>
          <p:spPr bwMode="auto">
            <a:xfrm flipH="1" flipV="1">
              <a:off x="5868144" y="3166368"/>
              <a:ext cx="1427337" cy="1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Rectangle 611"/>
            <p:cNvSpPr>
              <a:spLocks noChangeArrowheads="1"/>
            </p:cNvSpPr>
            <p:nvPr/>
          </p:nvSpPr>
          <p:spPr bwMode="auto">
            <a:xfrm flipH="1">
              <a:off x="6012160" y="2708920"/>
              <a:ext cx="1500732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9</a:t>
              </a: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lang="ru-RU" sz="2400" b="1" dirty="0" err="1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дм</a:t>
              </a: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/мин</a:t>
              </a:r>
              <a:endPara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2987824" y="2708920"/>
            <a:ext cx="2474838" cy="1245295"/>
            <a:chOff x="3419872" y="2564904"/>
            <a:chExt cx="2474838" cy="1245295"/>
          </a:xfrm>
        </p:grpSpPr>
        <p:pic>
          <p:nvPicPr>
            <p:cNvPr id="7" name="Picture 71" descr="13a2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0" y="2852936"/>
              <a:ext cx="1682750" cy="957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Line 16"/>
            <p:cNvSpPr>
              <a:spLocks noChangeShapeType="1"/>
            </p:cNvSpPr>
            <p:nvPr/>
          </p:nvSpPr>
          <p:spPr bwMode="auto">
            <a:xfrm flipH="1" flipV="1">
              <a:off x="3419872" y="3068960"/>
              <a:ext cx="1427337" cy="1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Rectangle 611"/>
            <p:cNvSpPr>
              <a:spLocks noChangeArrowheads="1"/>
            </p:cNvSpPr>
            <p:nvPr/>
          </p:nvSpPr>
          <p:spPr bwMode="auto">
            <a:xfrm flipH="1">
              <a:off x="3635896" y="2564904"/>
              <a:ext cx="1500732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5</a:t>
              </a: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lang="ru-RU" sz="2400" b="1" dirty="0" err="1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дм</a:t>
              </a: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/мин</a:t>
              </a:r>
              <a:endPara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179512" y="116632"/>
            <a:ext cx="8784976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 smtClean="0"/>
              <a:t>Один паук погнался за другим, когда между ними было расстояние 40 </a:t>
            </a:r>
            <a:r>
              <a:rPr lang="ru-RU" sz="2400" b="1" i="1" dirty="0" err="1" smtClean="0"/>
              <a:t>дм</a:t>
            </a:r>
            <a:r>
              <a:rPr lang="ru-RU" sz="2400" b="1" i="1" dirty="0" smtClean="0"/>
              <a:t>. Через сколько минут второй паук догонит второго?</a:t>
            </a:r>
            <a:endParaRPr lang="ru-RU" sz="2400" b="1" i="1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4355976" y="3429000"/>
            <a:ext cx="3672408" cy="648072"/>
            <a:chOff x="4355976" y="3429000"/>
            <a:chExt cx="3672408" cy="648072"/>
          </a:xfrm>
        </p:grpSpPr>
        <p:pic>
          <p:nvPicPr>
            <p:cNvPr id="15362" name="Picture 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5976" y="3645024"/>
              <a:ext cx="3672408" cy="4320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5868144" y="3429000"/>
              <a:ext cx="16561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/>
                <a:t>40</a:t>
              </a:r>
              <a:r>
                <a:rPr lang="ru-RU" sz="3600" b="1" dirty="0" smtClean="0"/>
                <a:t> </a:t>
              </a:r>
              <a:r>
                <a:rPr lang="ru-RU" b="1" dirty="0" err="1" smtClean="0"/>
                <a:t>дм</a:t>
              </a:r>
              <a:endParaRPr lang="ru-RU" dirty="0"/>
            </a:p>
          </p:txBody>
        </p:sp>
      </p:grpSp>
      <p:pic>
        <p:nvPicPr>
          <p:cNvPr id="19" name="Picture 35" descr="j0236207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56792"/>
            <a:ext cx="504056" cy="71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WordArt 22"/>
          <p:cNvSpPr>
            <a:spLocks noChangeArrowheads="1" noChangeShapeType="1" noTextEdit="1"/>
          </p:cNvSpPr>
          <p:nvPr/>
        </p:nvSpPr>
        <p:spPr bwMode="auto">
          <a:xfrm>
            <a:off x="5436096" y="1628800"/>
            <a:ext cx="284807" cy="407081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B85C00"/>
                </a:solidFill>
                <a:latin typeface="Arial"/>
                <a:cs typeface="Arial"/>
              </a:rPr>
              <a:t>?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16016" y="5517232"/>
            <a:ext cx="421196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tx1"/>
                </a:solidFill>
              </a:rPr>
              <a:t>  </a:t>
            </a:r>
            <a:r>
              <a:rPr lang="en-US" sz="3600" b="1" i="1" dirty="0" smtClean="0">
                <a:solidFill>
                  <a:schemeClr val="tx1"/>
                </a:solidFill>
              </a:rPr>
              <a:t>t</a:t>
            </a:r>
            <a:r>
              <a:rPr lang="ru-RU" sz="3600" b="1" i="1" dirty="0" smtClean="0">
                <a:solidFill>
                  <a:schemeClr val="tx1"/>
                </a:solidFill>
              </a:rPr>
              <a:t> </a:t>
            </a:r>
            <a:r>
              <a:rPr lang="en-US" sz="3600" b="1" i="1" dirty="0" smtClean="0">
                <a:solidFill>
                  <a:schemeClr val="tx1"/>
                </a:solidFill>
              </a:rPr>
              <a:t>=</a:t>
            </a:r>
            <a:r>
              <a:rPr lang="ru-RU" sz="3600" b="1" i="1" dirty="0" smtClean="0">
                <a:solidFill>
                  <a:schemeClr val="tx1"/>
                </a:solidFill>
              </a:rPr>
              <a:t>40</a:t>
            </a:r>
            <a:r>
              <a:rPr lang="en-US" sz="3600" b="1" i="1" dirty="0" smtClean="0">
                <a:solidFill>
                  <a:schemeClr val="tx1"/>
                </a:solidFill>
              </a:rPr>
              <a:t> </a:t>
            </a:r>
            <a:r>
              <a:rPr lang="ru-RU" sz="3600" b="1" i="1" dirty="0" smtClean="0">
                <a:solidFill>
                  <a:schemeClr val="tx1"/>
                </a:solidFill>
              </a:rPr>
              <a:t>: </a:t>
            </a:r>
            <a:r>
              <a:rPr lang="en-US" sz="3600" b="1" i="1" dirty="0" smtClean="0">
                <a:solidFill>
                  <a:schemeClr val="tx1"/>
                </a:solidFill>
              </a:rPr>
              <a:t>(</a:t>
            </a:r>
            <a:r>
              <a:rPr lang="ru-RU" sz="3600" b="1" i="1" dirty="0">
                <a:solidFill>
                  <a:schemeClr val="tx1"/>
                </a:solidFill>
              </a:rPr>
              <a:t>9</a:t>
            </a:r>
            <a:r>
              <a:rPr lang="en-US" sz="1600" b="1" i="1" dirty="0" smtClean="0">
                <a:solidFill>
                  <a:schemeClr val="tx1"/>
                </a:solidFill>
              </a:rPr>
              <a:t> </a:t>
            </a:r>
            <a:r>
              <a:rPr lang="ru-RU" sz="3600" b="1" i="1" dirty="0" smtClean="0">
                <a:solidFill>
                  <a:schemeClr val="tx1"/>
                </a:solidFill>
              </a:rPr>
              <a:t>-</a:t>
            </a:r>
            <a:r>
              <a:rPr lang="en-US" sz="3600" b="1" i="1" dirty="0" smtClean="0">
                <a:solidFill>
                  <a:schemeClr val="tx1"/>
                </a:solidFill>
              </a:rPr>
              <a:t> </a:t>
            </a:r>
            <a:r>
              <a:rPr lang="ru-RU" sz="3600" b="1" i="1" dirty="0" smtClean="0">
                <a:solidFill>
                  <a:schemeClr val="tx1"/>
                </a:solidFill>
              </a:rPr>
              <a:t>5</a:t>
            </a:r>
            <a:r>
              <a:rPr lang="en-US" sz="3600" b="1" i="1" dirty="0" smtClean="0">
                <a:solidFill>
                  <a:schemeClr val="tx1"/>
                </a:solidFill>
              </a:rPr>
              <a:t>) </a:t>
            </a:r>
            <a:r>
              <a:rPr lang="ru-RU" sz="3600" b="1" i="1" dirty="0" smtClean="0">
                <a:solidFill>
                  <a:schemeClr val="tx1"/>
                </a:solidFill>
              </a:rPr>
              <a:t>=10 </a:t>
            </a:r>
            <a:r>
              <a:rPr lang="ru-RU" sz="2400" b="1" i="1" dirty="0" smtClean="0">
                <a:solidFill>
                  <a:schemeClr val="tx1"/>
                </a:solidFill>
              </a:rPr>
              <a:t>мин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27584" y="5517232"/>
            <a:ext cx="288032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tx1"/>
                </a:solidFill>
              </a:rPr>
              <a:t>  </a:t>
            </a:r>
            <a:r>
              <a:rPr lang="en-US" sz="3600" b="1" i="1" dirty="0" smtClean="0">
                <a:solidFill>
                  <a:schemeClr val="tx1"/>
                </a:solidFill>
              </a:rPr>
              <a:t>t</a:t>
            </a:r>
            <a:r>
              <a:rPr lang="ru-RU" sz="3600" b="1" i="1" dirty="0" smtClean="0">
                <a:solidFill>
                  <a:schemeClr val="tx1"/>
                </a:solidFill>
              </a:rPr>
              <a:t> </a:t>
            </a:r>
            <a:r>
              <a:rPr lang="en-US" sz="3600" b="1" i="1" dirty="0" smtClean="0">
                <a:solidFill>
                  <a:schemeClr val="tx1"/>
                </a:solidFill>
              </a:rPr>
              <a:t>=S </a:t>
            </a:r>
            <a:r>
              <a:rPr lang="ru-RU" sz="3600" b="1" i="1" dirty="0" smtClean="0">
                <a:solidFill>
                  <a:schemeClr val="tx1"/>
                </a:solidFill>
              </a:rPr>
              <a:t>: </a:t>
            </a:r>
            <a:r>
              <a:rPr lang="en-US" sz="3600" b="1" i="1" dirty="0" smtClean="0">
                <a:solidFill>
                  <a:schemeClr val="tx1"/>
                </a:solidFill>
              </a:rPr>
              <a:t>(</a:t>
            </a:r>
            <a:r>
              <a:rPr lang="en-US" sz="3600" b="1" i="1" dirty="0">
                <a:solidFill>
                  <a:schemeClr val="tx1"/>
                </a:solidFill>
              </a:rPr>
              <a:t>V</a:t>
            </a:r>
            <a:r>
              <a:rPr lang="en-US" sz="1600" b="1" i="1" dirty="0">
                <a:solidFill>
                  <a:schemeClr val="tx1"/>
                </a:solidFill>
              </a:rPr>
              <a:t>1 </a:t>
            </a:r>
            <a:r>
              <a:rPr lang="ru-RU" sz="3600" b="1" i="1" dirty="0" smtClean="0">
                <a:solidFill>
                  <a:schemeClr val="tx1"/>
                </a:solidFill>
              </a:rPr>
              <a:t>-</a:t>
            </a:r>
            <a:r>
              <a:rPr lang="en-US" sz="3600" b="1" i="1" dirty="0" smtClean="0">
                <a:solidFill>
                  <a:schemeClr val="tx1"/>
                </a:solidFill>
              </a:rPr>
              <a:t> V</a:t>
            </a:r>
            <a:r>
              <a:rPr lang="en-US" sz="1600" b="1" i="1" dirty="0" smtClean="0">
                <a:solidFill>
                  <a:schemeClr val="tx1"/>
                </a:solidFill>
              </a:rPr>
              <a:t>2</a:t>
            </a:r>
            <a:r>
              <a:rPr lang="en-US" sz="3600" b="1" i="1" dirty="0" smtClean="0">
                <a:solidFill>
                  <a:schemeClr val="tx1"/>
                </a:solidFill>
              </a:rPr>
              <a:t> </a:t>
            </a:r>
            <a:r>
              <a:rPr lang="en-US" sz="3600" b="1" i="1" dirty="0">
                <a:solidFill>
                  <a:schemeClr val="tx1"/>
                </a:solidFill>
              </a:rPr>
              <a:t>) </a:t>
            </a:r>
            <a:endParaRPr lang="ru-RU" sz="3600" dirty="0">
              <a:solidFill>
                <a:schemeClr val="tx1"/>
              </a:solidFill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4355976" y="4941168"/>
            <a:ext cx="4788024" cy="1916832"/>
            <a:chOff x="6016645" y="3300485"/>
            <a:chExt cx="4140503" cy="1655532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6016645" y="3300485"/>
              <a:ext cx="4140503" cy="1655532"/>
            </a:xfrm>
            <a:prstGeom prst="rect">
              <a:avLst/>
            </a:prstGeom>
            <a:solidFill>
              <a:srgbClr val="C3EC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340458" y="3405560"/>
              <a:ext cx="1514611" cy="510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 </a:t>
              </a:r>
              <a:r>
                <a:rPr lang="ru-RU" dirty="0" smtClean="0"/>
                <a:t> РЕШЕНИЕ</a:t>
              </a:r>
              <a:endParaRPr lang="ru-RU" dirty="0"/>
            </a:p>
          </p:txBody>
        </p:sp>
      </p:grpSp>
      <p:pic>
        <p:nvPicPr>
          <p:cNvPr id="27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-26144" y="4509120"/>
            <a:ext cx="1629526" cy="325311"/>
          </a:xfrm>
          <a:prstGeom prst="rect">
            <a:avLst/>
          </a:prstGeom>
          <a:noFill/>
        </p:spPr>
      </p:pic>
      <p:pic>
        <p:nvPicPr>
          <p:cNvPr id="28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475656" y="4509120"/>
            <a:ext cx="1629526" cy="325311"/>
          </a:xfrm>
          <a:prstGeom prst="rect">
            <a:avLst/>
          </a:prstGeom>
          <a:noFill/>
        </p:spPr>
      </p:pic>
      <p:pic>
        <p:nvPicPr>
          <p:cNvPr id="29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59832" y="4509120"/>
            <a:ext cx="1629526" cy="325311"/>
          </a:xfrm>
          <a:prstGeom prst="rect">
            <a:avLst/>
          </a:prstGeom>
          <a:noFill/>
        </p:spPr>
      </p:pic>
      <p:pic>
        <p:nvPicPr>
          <p:cNvPr id="30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61632" y="4509120"/>
            <a:ext cx="1629526" cy="325311"/>
          </a:xfrm>
          <a:prstGeom prst="rect">
            <a:avLst/>
          </a:prstGeom>
          <a:noFill/>
        </p:spPr>
      </p:pic>
      <p:pic>
        <p:nvPicPr>
          <p:cNvPr id="31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38322" y="4509120"/>
            <a:ext cx="1629526" cy="325311"/>
          </a:xfrm>
          <a:prstGeom prst="rect">
            <a:avLst/>
          </a:prstGeom>
          <a:noFill/>
        </p:spPr>
      </p:pic>
      <p:pic>
        <p:nvPicPr>
          <p:cNvPr id="32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540122" y="4509120"/>
            <a:ext cx="1629526" cy="325311"/>
          </a:xfrm>
          <a:prstGeom prst="rect">
            <a:avLst/>
          </a:prstGeom>
          <a:noFill/>
        </p:spPr>
      </p:pic>
      <p:pic>
        <p:nvPicPr>
          <p:cNvPr id="33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7544" y="4149080"/>
            <a:ext cx="1629526" cy="325311"/>
          </a:xfrm>
          <a:prstGeom prst="rect">
            <a:avLst/>
          </a:prstGeom>
          <a:noFill/>
        </p:spPr>
      </p:pic>
      <p:pic>
        <p:nvPicPr>
          <p:cNvPr id="34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627784" y="4005064"/>
            <a:ext cx="1629526" cy="325311"/>
          </a:xfrm>
          <a:prstGeom prst="rect">
            <a:avLst/>
          </a:prstGeom>
          <a:noFill/>
        </p:spPr>
      </p:pic>
      <p:pic>
        <p:nvPicPr>
          <p:cNvPr id="35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88024" y="4149080"/>
            <a:ext cx="1629526" cy="325311"/>
          </a:xfrm>
          <a:prstGeom prst="rect">
            <a:avLst/>
          </a:prstGeom>
          <a:noFill/>
        </p:spPr>
      </p:pic>
      <p:pic>
        <p:nvPicPr>
          <p:cNvPr id="36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380312" y="4149080"/>
            <a:ext cx="1629526" cy="325311"/>
          </a:xfrm>
          <a:prstGeom prst="rect">
            <a:avLst/>
          </a:prstGeom>
          <a:noFill/>
        </p:spPr>
      </p:pic>
      <p:pic>
        <p:nvPicPr>
          <p:cNvPr id="37" name="Picture 13" descr="F:\Мои рисунки\Картинки XP\Анимации картинки\HOMEANIM\AG00041_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5400000">
            <a:off x="67592" y="6349232"/>
            <a:ext cx="557214" cy="333375"/>
          </a:xfrm>
          <a:prstGeom prst="rect">
            <a:avLst/>
          </a:prstGeom>
          <a:noFill/>
        </p:spPr>
      </p:pic>
      <p:pic>
        <p:nvPicPr>
          <p:cNvPr id="38" name="Picture 76" descr="a167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75656" y="692696"/>
            <a:ext cx="1079500" cy="95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7008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48148E-6 L -0.36389 0.01481 " pathEditMode="relative" ptsTypes="AA">
                                      <p:cBhvr>
                                        <p:cTn id="1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-8.67362E-19 L -0.69166 0.02407 " pathEditMode="relative" ptsTypes="AA">
                                      <p:cBhvr>
                                        <p:cTn id="12" dur="5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26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0" grpId="0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9512" y="-23068"/>
            <a:ext cx="8784976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 smtClean="0"/>
              <a:t>Отдыхающий заметил свою улетевшую шляпу, когда она отлетела на 4 м  со скоростью  </a:t>
            </a:r>
            <a:r>
              <a:rPr lang="ru-RU" sz="2400" b="1" i="1" dirty="0"/>
              <a:t>4 </a:t>
            </a:r>
            <a:r>
              <a:rPr lang="ru-RU" sz="2400" b="1" i="1" dirty="0" smtClean="0"/>
              <a:t>м/с. Через сколько секунд он её догонит, </a:t>
            </a:r>
            <a:r>
              <a:rPr lang="ru-RU" sz="2400" b="1" i="1" dirty="0"/>
              <a:t>если </a:t>
            </a:r>
            <a:r>
              <a:rPr lang="ru-RU" sz="2400" b="1" i="1" dirty="0" smtClean="0"/>
              <a:t> </a:t>
            </a:r>
            <a:r>
              <a:rPr lang="ru-RU" sz="2400" b="1" i="1" dirty="0"/>
              <a:t>бежит </a:t>
            </a:r>
            <a:r>
              <a:rPr lang="ru-RU" sz="2400" b="1" i="1" dirty="0" smtClean="0"/>
              <a:t>за ней со </a:t>
            </a:r>
            <a:r>
              <a:rPr lang="ru-RU" sz="2400" b="1" i="1" dirty="0"/>
              <a:t>скоростью 5 м/с? </a:t>
            </a:r>
          </a:p>
        </p:txBody>
      </p:sp>
      <p:grpSp>
        <p:nvGrpSpPr>
          <p:cNvPr id="4" name="Group 636"/>
          <p:cNvGrpSpPr>
            <a:grpSpLocks/>
          </p:cNvGrpSpPr>
          <p:nvPr/>
        </p:nvGrpSpPr>
        <p:grpSpPr bwMode="auto">
          <a:xfrm>
            <a:off x="6660232" y="5445224"/>
            <a:ext cx="457200" cy="304800"/>
            <a:chOff x="576" y="1584"/>
            <a:chExt cx="528" cy="384"/>
          </a:xfrm>
        </p:grpSpPr>
        <p:sp>
          <p:nvSpPr>
            <p:cNvPr id="5" name="Oval 634"/>
            <p:cNvSpPr>
              <a:spLocks noChangeArrowheads="1"/>
            </p:cNvSpPr>
            <p:nvPr/>
          </p:nvSpPr>
          <p:spPr bwMode="auto">
            <a:xfrm>
              <a:off x="576" y="1824"/>
              <a:ext cx="528" cy="14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33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Freeform 633"/>
            <p:cNvSpPr>
              <a:spLocks/>
            </p:cNvSpPr>
            <p:nvPr/>
          </p:nvSpPr>
          <p:spPr bwMode="auto">
            <a:xfrm>
              <a:off x="672" y="1632"/>
              <a:ext cx="336" cy="288"/>
            </a:xfrm>
            <a:custGeom>
              <a:avLst/>
              <a:gdLst>
                <a:gd name="T0" fmla="*/ 0 w 336"/>
                <a:gd name="T1" fmla="*/ 240 h 288"/>
                <a:gd name="T2" fmla="*/ 48 w 336"/>
                <a:gd name="T3" fmla="*/ 0 h 288"/>
                <a:gd name="T4" fmla="*/ 192 w 336"/>
                <a:gd name="T5" fmla="*/ 48 h 288"/>
                <a:gd name="T6" fmla="*/ 288 w 336"/>
                <a:gd name="T7" fmla="*/ 0 h 288"/>
                <a:gd name="T8" fmla="*/ 336 w 336"/>
                <a:gd name="T9" fmla="*/ 240 h 288"/>
                <a:gd name="T10" fmla="*/ 192 w 336"/>
                <a:gd name="T11" fmla="*/ 288 h 288"/>
                <a:gd name="T12" fmla="*/ 144 w 336"/>
                <a:gd name="T13" fmla="*/ 288 h 288"/>
                <a:gd name="T14" fmla="*/ 0 w 336"/>
                <a:gd name="T15" fmla="*/ 240 h 2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36" h="288">
                  <a:moveTo>
                    <a:pt x="0" y="240"/>
                  </a:moveTo>
                  <a:lnTo>
                    <a:pt x="48" y="0"/>
                  </a:lnTo>
                  <a:lnTo>
                    <a:pt x="192" y="48"/>
                  </a:lnTo>
                  <a:lnTo>
                    <a:pt x="288" y="0"/>
                  </a:lnTo>
                  <a:lnTo>
                    <a:pt x="336" y="240"/>
                  </a:lnTo>
                  <a:lnTo>
                    <a:pt x="192" y="288"/>
                  </a:lnTo>
                  <a:lnTo>
                    <a:pt x="144" y="288"/>
                  </a:lnTo>
                  <a:lnTo>
                    <a:pt x="0" y="24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9933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Oval 635"/>
            <p:cNvSpPr>
              <a:spLocks noChangeArrowheads="1"/>
            </p:cNvSpPr>
            <p:nvPr/>
          </p:nvSpPr>
          <p:spPr bwMode="auto">
            <a:xfrm>
              <a:off x="720" y="1584"/>
              <a:ext cx="240" cy="9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33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8" name="Picture 637" descr="спортсмен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44000" y="4293096"/>
            <a:ext cx="1527175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Объект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8544" y="1484784"/>
            <a:ext cx="838200" cy="403860"/>
          </a:xfrm>
          <a:prstGeom prst="rect">
            <a:avLst/>
          </a:prstGeom>
        </p:spPr>
      </p:pic>
      <p:pic>
        <p:nvPicPr>
          <p:cNvPr id="10" name="Объект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0592" y="2060848"/>
            <a:ext cx="838200" cy="403860"/>
          </a:xfrm>
          <a:prstGeom prst="rect">
            <a:avLst/>
          </a:prstGeom>
        </p:spPr>
      </p:pic>
      <p:pic>
        <p:nvPicPr>
          <p:cNvPr id="11" name="Объект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432" y="1412776"/>
            <a:ext cx="838200" cy="403860"/>
          </a:xfrm>
          <a:prstGeom prst="rect">
            <a:avLst/>
          </a:prstGeom>
        </p:spPr>
      </p:pic>
      <p:pic>
        <p:nvPicPr>
          <p:cNvPr id="13" name="Picture 15" descr="solnishko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0" y="1268759"/>
            <a:ext cx="1043608" cy="898321"/>
          </a:xfrm>
          <a:prstGeom prst="rect">
            <a:avLst/>
          </a:prstGeom>
          <a:noFill/>
        </p:spPr>
      </p:pic>
      <p:sp>
        <p:nvSpPr>
          <p:cNvPr id="17" name="Скругленный прямоугольник 16"/>
          <p:cNvSpPr/>
          <p:nvPr/>
        </p:nvSpPr>
        <p:spPr>
          <a:xfrm>
            <a:off x="7524328" y="6237312"/>
            <a:ext cx="1619672" cy="559267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Побежали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6037732" y="3645024"/>
            <a:ext cx="3077916" cy="736845"/>
            <a:chOff x="6678660" y="5570234"/>
            <a:chExt cx="2747981" cy="736845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74638">
              <a:off x="6678660" y="5570234"/>
              <a:ext cx="2481057" cy="4320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 rot="21076400">
              <a:off x="7770457" y="5783859"/>
              <a:ext cx="16561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/>
                <a:t>4</a:t>
              </a:r>
              <a:r>
                <a:rPr lang="ru-RU" b="1" dirty="0"/>
                <a:t> </a:t>
              </a:r>
              <a:r>
                <a:rPr lang="ru-RU" b="1" dirty="0" smtClean="0"/>
                <a:t>м</a:t>
              </a:r>
              <a:endParaRPr lang="ru-RU" dirty="0"/>
            </a:p>
          </p:txBody>
        </p:sp>
      </p:grpSp>
      <p:sp>
        <p:nvSpPr>
          <p:cNvPr id="22" name="Line 16"/>
          <p:cNvSpPr>
            <a:spLocks noChangeShapeType="1"/>
          </p:cNvSpPr>
          <p:nvPr/>
        </p:nvSpPr>
        <p:spPr bwMode="auto">
          <a:xfrm flipH="1">
            <a:off x="5148064" y="3861048"/>
            <a:ext cx="1105692" cy="144016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" name="Line 16"/>
          <p:cNvSpPr>
            <a:spLocks noChangeShapeType="1"/>
          </p:cNvSpPr>
          <p:nvPr/>
        </p:nvSpPr>
        <p:spPr bwMode="auto">
          <a:xfrm flipH="1">
            <a:off x="7164288" y="3501008"/>
            <a:ext cx="1440160" cy="216024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" name="Rectangle 611"/>
          <p:cNvSpPr>
            <a:spLocks noChangeArrowheads="1"/>
          </p:cNvSpPr>
          <p:nvPr/>
        </p:nvSpPr>
        <p:spPr bwMode="auto">
          <a:xfrm rot="21068440" flipH="1">
            <a:off x="7554570" y="3134739"/>
            <a:ext cx="8899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м/с</a:t>
            </a:r>
            <a:endParaRPr lang="ru-RU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" name="Rectangle 611"/>
          <p:cNvSpPr>
            <a:spLocks noChangeArrowheads="1"/>
          </p:cNvSpPr>
          <p:nvPr/>
        </p:nvSpPr>
        <p:spPr bwMode="auto">
          <a:xfrm rot="21068440" flipH="1">
            <a:off x="5322321" y="3422771"/>
            <a:ext cx="8899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м/с</a:t>
            </a:r>
            <a:endParaRPr lang="ru-RU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3693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7.5E-6 -4.81481E-6 C -0.03056 -0.00162 -0.04532 -0.00347 -0.07501 -0.00185 C -0.09011 0.00486 -0.10573 0.00996 -0.12084 0.01667 C -0.12969 0.0206 -0.13855 0.03009 -0.14723 0.03519 C -0.15435 0.03935 -0.16216 0.04121 -0.16945 0.04445 C -0.20001 0.04306 -0.23056 0.04097 -0.26112 0.03889 C -0.29844 0.03264 -0.33594 0.03241 -0.37223 0.04445 C -0.37796 0.04954 -0.38403 0.05208 -0.39028 0.05556 C -0.3941 0.05764 -0.39775 0.06042 -0.40139 0.06296 C -0.40348 0.06435 -0.40608 0.06412 -0.40851 0.06482 C -0.42084 0.06898 -0.4316 0.07222 -0.44445 0.07408 C -0.46563 0.07269 -0.48577 0.07014 -0.50695 0.06852 C -0.52692 0.0632 -0.54601 0.05579 -0.56528 0.04815 C -0.57379 0.04468 -0.58299 0.03889 -0.59167 0.03704 C -0.61216 0.03241 -0.63212 0.02431 -0.65278 0.02037 C -0.65747 0.01829 -0.6632 0.01551 -0.66806 0.01482 C -0.67917 0.0132 -0.70139 0.01111 -0.70139 0.01111 C -0.72136 0.01181 -0.74132 0.01134 -0.76112 0.01296 C -0.77501 0.01412 -0.79462 0.02315 -0.80834 0.02778 C -0.83438 0.02662 -0.85556 0.02338 -0.88056 0.02037 C -0.89879 0.01227 -0.91841 0.0081 -0.93751 0.00556 C -0.95348 0.00625 -0.9691 0.00625 -0.98473 0.00741 C -0.98768 0.00764 -0.99167 0.01019 -0.99445 0.01111 C -1.00591 0.01528 -1.01754 0.01921 -1.02917 0.02222 C -1.04497 0.02153 -1.06077 0.02199 -1.07639 0.02037 C -1.08403 0.01968 -1.09063 0.01134 -1.09723 0.00741 C -1.10608 0.00208 -1.10643 0.00371 -1.11667 0.00371 " pathEditMode="relative" ptsTypes="ffffffffffffffffffffffffffA">
                                      <p:cBhvr>
                                        <p:cTn id="6" dur="6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33 0.00348 C -0.01076 0.00417 -0.0184 0.0044 -0.02552 0.00533 C -0.04149 0.00741 -0.05729 0.02107 -0.07135 0.0294 C -0.07431 0.03102 -0.0776 0.03102 -0.07969 0.03311 C -0.09149 0.04375 -0.10312 0.05162 -0.11719 0.05533 C -0.12917 0.06343 -0.14288 0.06667 -0.15608 0.07014 C -0.1901 0.06875 -0.22135 0.06343 -0.25503 0.05903 C -0.27205 0.05139 -0.29219 0.04213 -0.31024 0.03866 C -0.325 0.03218 -0.33993 0.02662 -0.35469 0.02014 C -0.36198 0.0169 -0.37066 0.00903 -0.37691 0.00348 C -0.38333 -0.00231 -0.39948 -0.00602 -0.40747 -0.00764 C -0.44479 -0.0243 -0.4809 -0.03102 -0.52014 -0.03356 C -0.52691 -0.03657 -0.53247 -0.03773 -0.53941 -0.03912 C -0.55625 -0.05023 -0.56441 -0.04398 -0.58802 -0.04282 C -0.60035 -0.03865 -0.61441 -0.03518 -0.62708 -0.03356 C -0.64132 -0.03171 -0.6559 -0.03217 -0.67014 -0.02801 C -0.69219 -0.02129 -0.71146 -0.00439 -0.73385 0.00162 C -0.73767 0.00394 -0.73976 0.00602 -0.74358 0.00718 C -0.74809 0.00857 -0.75747 0.01088 -0.75747 0.01111 C -0.7625 0.01528 -0.76771 0.01459 -0.77274 0.01829 C -0.78715 0.02894 -0.77587 0.02338 -0.78524 0.02755 C -0.78924 0.03519 -0.7934 0.03773 -0.79931 0.04236 C -0.80729 0.04885 -0.81545 0.05579 -0.82413 0.06088 C -0.82708 0.0625 -0.83003 0.0625 -0.83247 0.06459 C -0.83819 0.06968 -0.83507 0.06783 -0.84236 0.07014 C -0.85538 0.08195 -0.87135 0.0801 -0.88663 0.08125 C -0.92292 0.09746 -0.99167 0.08658 -1.00764 0.08681 C -1.0309 0.08843 -1.05365 0.0926 -1.07691 0.09422 C -1.08385 0.09352 -1.0908 0.09329 -1.09774 0.09236 C -1.10486 0.09121 -1.11181 0.08241 -1.11858 0.0794 C -1.1283 0.06644 -1.12344 0.07061 -1.13247 0.06459 C -1.13715 0.05533 -1.14896 0.04885 -1.15608 0.04236 C -1.15747 0.04121 -1.15885 0.03982 -1.16024 0.03866 C -1.16267 0.03658 -1.16858 0.03496 -1.16858 0.03519 C -1.17326 0.0257 -1.16875 0.03195 -1.17552 0.02755 C -1.17708 0.02662 -1.17969 0.02385 -1.17969 0.02408 L -1.15885 -0.00578 " pathEditMode="relative" rAng="0" ptsTypes="fffffffffffffffffffffffffffffffffffAA">
                                      <p:cBhvr>
                                        <p:cTn id="8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819" y="201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843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8.33333E-7 3.33333E-6 C -0.00816 0.0037 -0.01459 0.0044 -0.02361 0.00555 C -0.03368 0.00879 -0.04393 0.00879 -0.05417 0.01111 C -0.06042 0.0125 -0.06632 0.01597 -0.07223 0.01852 C -0.07743 0.02083 -0.08351 0.01944 -0.08889 0.02037 C -0.09723 0.02153 -0.10539 0.02453 -0.11389 0.02592 C -0.12622 0.03241 -0.13959 0.03472 -0.15139 0.04259 C -0.16615 0.0419 -0.18108 0.0419 -0.19584 0.04074 C -0.21111 0.03958 -0.22535 0.02963 -0.24028 0.02592 C -0.24966 0.02361 -0.2599 0.02153 -0.26945 0.02037 C -0.27709 0.01944 -0.2842 0.01944 -0.29184 0.01852 C -0.30087 0.01759 -0.31025 0.01597 -0.31945 0.01481 C -0.32414 0.01412 -0.32865 0.01227 -0.33334 0.01111 C -0.33559 0.01041 -0.34028 0.00926 -0.34028 0.00926 C -0.35417 3.33333E-6 -0.36719 -0.00834 -0.38195 -0.01482 C -0.38455 -0.01597 -0.3875 -0.01597 -0.39028 -0.01667 C -0.3941 -0.01783 -0.40139 -0.02037 -0.40139 -0.02037 C -0.4349 -0.01898 -0.46806 -0.01574 -0.50139 -0.01297 C -0.5099 -0.00926 -0.5191 -0.00764 -0.52778 -0.00556 C -0.54775 -0.00625 -0.56754 -0.00648 -0.5875 -0.00741 C -0.60452 -0.00834 -0.62032 -0.01621 -0.6375 -0.01667 C -0.68108 -0.01783 -0.72448 -0.01783 -0.76806 -0.01852 C -0.77518 -0.02176 -0.77917 -0.02755 -0.78473 -0.03334 C -0.78733 -0.03611 -0.79306 -0.04074 -0.79306 -0.04074 C -0.79653 -0.04792 -0.79983 -0.04977 -0.80573 -0.05371 C -0.81285 -0.06806 -0.83108 -0.07616 -0.84306 -0.08148 C -0.85348 -0.08611 -0.86441 -0.08982 -0.87518 -0.09445 C -0.87657 -0.09514 -0.87761 -0.09722 -0.87917 -0.09815 C -0.88646 -0.10255 -0.89514 -0.10764 -0.90278 -0.10926 C -0.925 -0.11412 -0.94688 -0.11551 -0.96945 -0.11667 C -0.97448 -0.11783 -0.98854 -0.12084 -0.99167 -0.12222 C -0.99827 -0.12523 -1.00816 -0.13125 -1.01528 -0.13148 C -1.04323 -0.13264 -1.07101 -0.13264 -1.09861 -0.13334 C -1.10782 -0.1375 -1.11702 -0.13866 -1.12639 -0.14074 C -1.13368 -0.14236 -1.14132 -0.14977 -1.14861 -0.15 C -1.16893 -0.1507 -1.18941 -0.15116 -1.20973 -0.15185 C -1.22188 -0.15718 -1.23299 -0.15741 -1.24584 -0.15741 " pathEditMode="relative" ptsTypes="ffffffffffffffffffffffffffffffffffffA">
                                      <p:cBhvr>
                                        <p:cTn id="10" dur="7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6 -0.0118 C -0.02413 -0.00046 -0.05382 0.0132 -0.07292 0.02246 C -0.09132 0.03611 -0.09306 0.04746 -0.10538 0.05672 C -0.11754 0.06366 -0.13177 0.06574 -0.14566 0.06574 C -0.1599 0.06806 -0.17448 0.06574 -0.18958 0.06366 C -0.20452 0.06135 -0.22014 0.05672 -0.23472 0.05672 C -0.25 0.05209 -0.26406 0.05209 -0.28056 0.05672 C -0.2967 0.05903 -0.31892 0.06366 -0.33351 0.06806 C -0.34792 0.07269 -0.35556 0.07963 -0.36615 0.08195 C -0.37708 0.08403 -0.3849 0.08635 -0.39705 0.08635 C -0.40938 0.08866 -0.42535 0.08866 -0.43906 0.08866 C -0.45278 0.08866 -0.46615 0.08195 -0.47952 0.08195 C -0.49271 0.08195 -0.50886 0.08635 -0.51962 0.08866 C -0.53056 0.09098 -0.53767 0.09561 -0.54462 0.10255 " pathEditMode="relative" rAng="0" ptsTypes="aaaaaaaaaaaaaA"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569" y="571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05556E-6 4.07407E-6 L -0.81181 0.15 " pathEditMode="relative" rAng="0" ptsTypes="AA">
                                      <p:cBhvr>
                                        <p:cTn id="29" dur="5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590" y="7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рямоугольник 42"/>
          <p:cNvSpPr/>
          <p:nvPr/>
        </p:nvSpPr>
        <p:spPr>
          <a:xfrm>
            <a:off x="24160" y="0"/>
            <a:ext cx="9144000" cy="685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65104"/>
            <a:ext cx="9144000" cy="163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85156" y="116632"/>
            <a:ext cx="7735316" cy="10156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i="1" dirty="0" smtClean="0"/>
              <a:t>Со станции вышел поезд </a:t>
            </a:r>
            <a:r>
              <a:rPr lang="ru-RU" sz="2000" b="1" i="1" dirty="0"/>
              <a:t>со скоростью </a:t>
            </a:r>
            <a:r>
              <a:rPr lang="ru-RU" sz="2000" b="1" i="1" dirty="0" smtClean="0"/>
              <a:t>50 км/ч. Через 3 часа с той же станции вслед за ним вышел электропоезд со скоростью 80 км/ч. Через сколько часов электропоезд догонит поезд </a:t>
            </a:r>
            <a:r>
              <a:rPr lang="ru-RU" sz="2000" b="1" i="1" dirty="0"/>
              <a:t>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976" y="434380"/>
            <a:ext cx="97160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№1199</a:t>
            </a:r>
            <a:endParaRPr lang="ru-RU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408359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V="1">
            <a:off x="840407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272455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1704503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136551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2568599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3072655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0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3923928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4355976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4788024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5220072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5652120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3515569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6516216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6948264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7380312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7812360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8244408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6107857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8591500" y="4293096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Группа 25"/>
          <p:cNvGrpSpPr/>
          <p:nvPr/>
        </p:nvGrpSpPr>
        <p:grpSpPr>
          <a:xfrm>
            <a:off x="-3276872" y="2852936"/>
            <a:ext cx="3511639" cy="1656184"/>
            <a:chOff x="3432695" y="3140968"/>
            <a:chExt cx="3223607" cy="1345996"/>
          </a:xfrm>
        </p:grpSpPr>
        <p:pic>
          <p:nvPicPr>
            <p:cNvPr id="27" name="Объект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432695" y="3140968"/>
              <a:ext cx="2592288" cy="1345996"/>
            </a:xfrm>
            <a:prstGeom prst="rect">
              <a:avLst/>
            </a:prstGeom>
          </p:spPr>
        </p:pic>
        <p:sp>
          <p:nvSpPr>
            <p:cNvPr id="28" name="Line 16"/>
            <p:cNvSpPr>
              <a:spLocks noChangeShapeType="1"/>
            </p:cNvSpPr>
            <p:nvPr/>
          </p:nvSpPr>
          <p:spPr bwMode="auto">
            <a:xfrm>
              <a:off x="5376911" y="3645025"/>
              <a:ext cx="1067297" cy="0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Rectangle 611"/>
            <p:cNvSpPr>
              <a:spLocks noChangeArrowheads="1"/>
            </p:cNvSpPr>
            <p:nvPr/>
          </p:nvSpPr>
          <p:spPr bwMode="auto">
            <a:xfrm>
              <a:off x="5436096" y="3140968"/>
              <a:ext cx="122020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80 </a:t>
              </a:r>
              <a:r>
                <a:rPr lang="ru-RU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км/ч</a:t>
              </a: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107504" y="3212976"/>
            <a:ext cx="2084302" cy="1215844"/>
            <a:chOff x="3923928" y="3212976"/>
            <a:chExt cx="2084302" cy="1215844"/>
          </a:xfrm>
        </p:grpSpPr>
        <p:grpSp>
          <p:nvGrpSpPr>
            <p:cNvPr id="33" name="Группа 32"/>
            <p:cNvGrpSpPr/>
            <p:nvPr/>
          </p:nvGrpSpPr>
          <p:grpSpPr>
            <a:xfrm>
              <a:off x="3923928" y="3557422"/>
              <a:ext cx="2075409" cy="871398"/>
              <a:chOff x="3923928" y="3557422"/>
              <a:chExt cx="2075409" cy="871398"/>
            </a:xfrm>
          </p:grpSpPr>
          <p:pic>
            <p:nvPicPr>
              <p:cNvPr id="30" name="Picture 4" descr="arg-newtrain-sm"/>
              <p:cNvPicPr>
                <a:picLocks noChangeAspect="1" noChangeArrowheads="1" noCrop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flipH="1">
                <a:off x="3923928" y="3557422"/>
                <a:ext cx="1589020" cy="8713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4932040" y="3717032"/>
                <a:ext cx="1067297" cy="0"/>
              </a:xfrm>
              <a:prstGeom prst="line">
                <a:avLst/>
              </a:prstGeom>
              <a:noFill/>
              <a:ln w="76200">
                <a:solidFill>
                  <a:srgbClr val="C00000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4" name="Rectangle 611"/>
            <p:cNvSpPr>
              <a:spLocks noChangeArrowheads="1"/>
            </p:cNvSpPr>
            <p:nvPr/>
          </p:nvSpPr>
          <p:spPr bwMode="auto">
            <a:xfrm>
              <a:off x="4788024" y="3212976"/>
              <a:ext cx="122020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50 </a:t>
              </a:r>
              <a:r>
                <a:rPr lang="ru-RU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км/ч</a:t>
              </a:r>
            </a:p>
          </p:txBody>
        </p:sp>
      </p:grpSp>
      <p:sp>
        <p:nvSpPr>
          <p:cNvPr id="36" name="AutoShape 15"/>
          <p:cNvSpPr>
            <a:spLocks/>
          </p:cNvSpPr>
          <p:nvPr/>
        </p:nvSpPr>
        <p:spPr bwMode="auto">
          <a:xfrm rot="16200000">
            <a:off x="2411761" y="2420888"/>
            <a:ext cx="504057" cy="4680519"/>
          </a:xfrm>
          <a:prstGeom prst="leftBrace">
            <a:avLst>
              <a:gd name="adj1" fmla="val 85756"/>
              <a:gd name="adj2" fmla="val 50542"/>
            </a:avLst>
          </a:prstGeom>
          <a:noFill/>
          <a:ln w="38100">
            <a:solidFill>
              <a:schemeClr val="accent3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37" name="Picture 35" descr="j0236207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420888"/>
            <a:ext cx="360040" cy="510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2195736" y="2420888"/>
            <a:ext cx="983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3</a:t>
            </a:r>
            <a:r>
              <a:rPr lang="ru-RU" sz="2000" b="1" dirty="0" smtClean="0"/>
              <a:t>часа</a:t>
            </a:r>
            <a:endParaRPr lang="ru-RU" sz="2000" b="1" dirty="0"/>
          </a:p>
        </p:txBody>
      </p:sp>
      <p:grpSp>
        <p:nvGrpSpPr>
          <p:cNvPr id="41" name="Группа 40"/>
          <p:cNvGrpSpPr/>
          <p:nvPr/>
        </p:nvGrpSpPr>
        <p:grpSpPr>
          <a:xfrm>
            <a:off x="6084168" y="1988840"/>
            <a:ext cx="2160240" cy="1006371"/>
            <a:chOff x="6084168" y="2348880"/>
            <a:chExt cx="1440160" cy="646331"/>
          </a:xfrm>
        </p:grpSpPr>
        <p:pic>
          <p:nvPicPr>
            <p:cNvPr id="39" name="Picture 35" descr="j0236207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4168" y="2348880"/>
              <a:ext cx="360040" cy="5106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TextBox 39"/>
            <p:cNvSpPr txBox="1"/>
            <p:nvPr/>
          </p:nvSpPr>
          <p:spPr>
            <a:xfrm>
              <a:off x="6372200" y="2348880"/>
              <a:ext cx="11521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/>
                <a:t>?</a:t>
              </a:r>
              <a:r>
                <a:rPr lang="ru-RU" sz="2000" b="1" dirty="0" smtClean="0"/>
                <a:t>часов</a:t>
              </a:r>
              <a:endParaRPr lang="ru-RU" sz="2000" b="1" dirty="0"/>
            </a:p>
          </p:txBody>
        </p:sp>
      </p:grpSp>
      <p:sp>
        <p:nvSpPr>
          <p:cNvPr id="42" name="Скругленный прямоугольник 41"/>
          <p:cNvSpPr/>
          <p:nvPr/>
        </p:nvSpPr>
        <p:spPr>
          <a:xfrm>
            <a:off x="251520" y="5805264"/>
            <a:ext cx="1584176" cy="559267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Поехали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483768" y="5013176"/>
            <a:ext cx="4267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accent3">
                    <a:lumMod val="50000"/>
                  </a:schemeClr>
                </a:solidFill>
              </a:rPr>
              <a:t>S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7" name="Picture 509" descr="dog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7927" flipH="1">
            <a:off x="3968656" y="4957537"/>
            <a:ext cx="917091" cy="565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347864" y="5301208"/>
            <a:ext cx="1629526" cy="325311"/>
          </a:xfrm>
          <a:prstGeom prst="rect">
            <a:avLst/>
          </a:prstGeom>
          <a:noFill/>
        </p:spPr>
      </p:pic>
      <p:pic>
        <p:nvPicPr>
          <p:cNvPr id="51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95536" y="5085184"/>
            <a:ext cx="1629526" cy="325311"/>
          </a:xfrm>
          <a:prstGeom prst="rect">
            <a:avLst/>
          </a:prstGeom>
          <a:noFill/>
        </p:spPr>
      </p:pic>
      <p:pic>
        <p:nvPicPr>
          <p:cNvPr id="48" name="Picture 2" descr="D:\Елена\Мои документы\Новая папка\Картинки\Animated\буквы и цифры\j0336492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5436">
            <a:off x="4359700" y="3374292"/>
            <a:ext cx="1378353" cy="1194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137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7037E-6 L 0.4217 0.00601 " pathEditMode="relative" rAng="0" ptsTypes="AA">
                                      <p:cBhvr>
                                        <p:cTn id="6" dur="6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76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5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0509 L 1.06476 0.00024 " pathEditMode="relative" rAng="0" ptsTypes="AA">
                                      <p:cBhvr>
                                        <p:cTn id="26" dur="5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85" y="25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17 0.00601 L 0.83976 0.01157 " pathEditMode="relative" rAng="0" ptsTypes="AA">
                                      <p:cBhvr>
                                        <p:cTn id="28" dur="6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03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5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36" grpId="0" animBg="1"/>
      <p:bldP spid="38" grpId="0"/>
      <p:bldP spid="4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4160" y="0"/>
            <a:ext cx="9144000" cy="685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16632"/>
            <a:ext cx="8640960" cy="132343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i="1" dirty="0"/>
              <a:t>Велосипедист ехал 2 часа по лесной дороге и 1 час по шоссе, всего он проехал 40 км. Скорость его по шоссе была на 4 км/ч больше, чем скорость на лесной дороге. С какой скоростью велосипедист ехал по лесной дороге и с какой по шоссе?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060848"/>
            <a:ext cx="8640960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b="1" i="1" dirty="0"/>
              <a:t>Пусть x км/ч скорость велосипедиста на лесной дороге. Тогда его скорость на шоссе будет (x+4) км/ч. За 2 часа по лесной дороге велосипедист проехал 2·x км. , а за час по шоссе (x+4) км. Весь путь по условию равен 40км. </a:t>
            </a:r>
            <a:r>
              <a:rPr lang="ru-RU" b="1" i="1" dirty="0" smtClean="0"/>
              <a:t>                 </a:t>
            </a:r>
          </a:p>
          <a:p>
            <a:pPr algn="ctr"/>
            <a:r>
              <a:rPr lang="ru-RU" b="1" i="1" dirty="0" smtClean="0"/>
              <a:t>Составляем </a:t>
            </a:r>
            <a:r>
              <a:rPr lang="ru-RU" b="1" i="1" dirty="0"/>
              <a:t>уравнение: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1484784"/>
            <a:ext cx="1669624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i="1" dirty="0"/>
              <a:t>Решение: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356992"/>
            <a:ext cx="2160240" cy="34163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sz="2400" b="1" dirty="0" smtClean="0"/>
              <a:t>2x</a:t>
            </a:r>
            <a:r>
              <a:rPr lang="ru-RU" sz="2400" b="1" dirty="0"/>
              <a:t>+(x+4) = </a:t>
            </a:r>
            <a:r>
              <a:rPr lang="ru-RU" sz="2400" b="1" dirty="0" smtClean="0"/>
              <a:t>40</a:t>
            </a:r>
            <a:endParaRPr lang="ru-RU" sz="2400" b="1" dirty="0"/>
          </a:p>
          <a:p>
            <a:r>
              <a:rPr lang="ru-RU" sz="2400" b="1" dirty="0"/>
              <a:t> </a:t>
            </a:r>
          </a:p>
          <a:p>
            <a:r>
              <a:rPr lang="ru-RU" sz="2400" b="1" dirty="0"/>
              <a:t> 2x+x = 40 - </a:t>
            </a:r>
            <a:r>
              <a:rPr lang="ru-RU" sz="2400" b="1" dirty="0" smtClean="0"/>
              <a:t>4</a:t>
            </a:r>
            <a:endParaRPr lang="ru-RU" sz="2400" b="1" dirty="0"/>
          </a:p>
          <a:p>
            <a:r>
              <a:rPr lang="ru-RU" sz="2400" b="1" dirty="0"/>
              <a:t> </a:t>
            </a:r>
          </a:p>
          <a:p>
            <a:r>
              <a:rPr lang="ru-RU" sz="2400" b="1" dirty="0"/>
              <a:t> 3x = </a:t>
            </a:r>
            <a:r>
              <a:rPr lang="ru-RU" sz="2400" b="1" dirty="0" smtClean="0"/>
              <a:t>36</a:t>
            </a:r>
            <a:endParaRPr lang="ru-RU" sz="2400" b="1" dirty="0"/>
          </a:p>
          <a:p>
            <a:r>
              <a:rPr lang="ru-RU" sz="2400" b="1" dirty="0"/>
              <a:t> </a:t>
            </a:r>
          </a:p>
          <a:p>
            <a:r>
              <a:rPr lang="ru-RU" sz="2400" b="1" dirty="0"/>
              <a:t> x = </a:t>
            </a:r>
            <a:r>
              <a:rPr lang="ru-RU" sz="2400" b="1" dirty="0" smtClean="0"/>
              <a:t>36:3</a:t>
            </a:r>
            <a:endParaRPr lang="ru-RU" sz="2400" b="1" dirty="0"/>
          </a:p>
          <a:p>
            <a:r>
              <a:rPr lang="ru-RU" sz="2400" b="1" dirty="0"/>
              <a:t> 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x=12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59832" y="4221088"/>
            <a:ext cx="5688632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/>
              <a:t>Значит скорость на лесной дороге </a:t>
            </a:r>
            <a:r>
              <a:rPr lang="ru-RU" sz="2400" b="1" dirty="0" smtClean="0"/>
              <a:t>12км/ч</a:t>
            </a:r>
            <a:r>
              <a:rPr lang="ru-RU" sz="2400" b="1" dirty="0"/>
              <a:t>, а на шоссе 12+4=16 (км/ч).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67944" y="5517232"/>
            <a:ext cx="3716082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i="1" dirty="0"/>
              <a:t>Ответ: 12 км/ч ; 16 км/ч.</a:t>
            </a:r>
          </a:p>
        </p:txBody>
      </p:sp>
    </p:spTree>
    <p:extLst>
      <p:ext uri="{BB962C8B-B14F-4D97-AF65-F5344CB8AC3E}">
        <p14:creationId xmlns:p14="http://schemas.microsoft.com/office/powerpoint/2010/main" val="1095511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00720" y="336972"/>
            <a:ext cx="8712968" cy="178510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dirty="0" smtClean="0"/>
              <a:t>1</a:t>
            </a:r>
            <a:r>
              <a:rPr lang="ru-RU" sz="2200" dirty="0" smtClean="0"/>
              <a:t>. Расстояние </a:t>
            </a:r>
            <a:r>
              <a:rPr lang="ru-RU" sz="2200" dirty="0"/>
              <a:t>между городами А и В равно 580 км. Из города А в город В со скоростью 80 км/ч выехал автомобиль, а через два часа после этого навстречу ему из города В выехал со  скоростью 60 км/ч второй автомобиль. Через сколько часов  после выезда второго автомобиля автомобили встретятся?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4628" y="2569220"/>
            <a:ext cx="8691760" cy="17851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dirty="0" smtClean="0"/>
              <a:t>2</a:t>
            </a:r>
            <a:r>
              <a:rPr lang="ru-RU" sz="2200" dirty="0" smtClean="0"/>
              <a:t>. Расстояние </a:t>
            </a:r>
            <a:r>
              <a:rPr lang="ru-RU" sz="2200" dirty="0"/>
              <a:t>между городами А и В равно 380 км. Из города А в город В со скоростью 50 км/ч выехал автомобиль, а через час после этого навстречу ему из города В выехал со скоростью 60 км/ч второй автомобиль. На каком расстоянии от  города А автомобили встретятся? Ответ дайте в километрах.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4797152"/>
            <a:ext cx="8640960" cy="17851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dirty="0" smtClean="0"/>
              <a:t>3</a:t>
            </a:r>
            <a:r>
              <a:rPr lang="ru-RU" sz="2200" dirty="0" smtClean="0"/>
              <a:t>. Расстояние </a:t>
            </a:r>
            <a:r>
              <a:rPr lang="ru-RU" sz="2200" dirty="0"/>
              <a:t>между городами А и В равно 440 км. Из города А в город В со скоростью 60 км/ч выехал автомобиль,  а через 3 часа после этого навстречу ему из города В выехал  второй автомобиль. Найдите скорость второго автомобиля,  если автомобили встретились через 2 часа после его выезда  из города В. Ответ дайте в км/ч.</a:t>
            </a:r>
          </a:p>
        </p:txBody>
      </p:sp>
    </p:spTree>
    <p:extLst>
      <p:ext uri="{BB962C8B-B14F-4D97-AF65-F5344CB8AC3E}">
        <p14:creationId xmlns:p14="http://schemas.microsoft.com/office/powerpoint/2010/main" val="348431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40" y="0"/>
            <a:ext cx="9144000" cy="685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65832"/>
            <a:ext cx="8496944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/>
              <a:t>4</a:t>
            </a:r>
            <a:r>
              <a:rPr lang="ru-RU" dirty="0" smtClean="0"/>
              <a:t>.</a:t>
            </a:r>
            <a:r>
              <a:rPr lang="ru-RU" sz="2400" dirty="0" smtClean="0"/>
              <a:t>Велосипедист </a:t>
            </a:r>
            <a:r>
              <a:rPr lang="ru-RU" sz="2400" dirty="0"/>
              <a:t>и мотоциклист выехали одновременно из одного пункта в одном направлении. Скорость мотоциклиста 40 км/ч, а велосипедиста 12 км/ч. Какова скорость их удаления друг от друга? Через сколько часов расстояние между ними будет 56 км?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5428" y="2175272"/>
            <a:ext cx="8496944" cy="1569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/>
              <a:t>5</a:t>
            </a:r>
            <a:r>
              <a:rPr lang="ru-RU" sz="2400" dirty="0" smtClean="0"/>
              <a:t>. Из </a:t>
            </a:r>
            <a:r>
              <a:rPr lang="ru-RU" sz="2400" dirty="0"/>
              <a:t>двух пунктов, удаленных друг от друга на 30 км, выехали одновременно в одном направлении два мотоциклиста. Скорость первого 40 км/ч, второго 50 км/ч. Через сколько часов второй догонит первого?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941564"/>
            <a:ext cx="8568952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/>
              <a:t>6</a:t>
            </a:r>
            <a:r>
              <a:rPr lang="ru-RU" sz="2400" dirty="0" smtClean="0"/>
              <a:t>. Из </a:t>
            </a:r>
            <a:r>
              <a:rPr lang="ru-RU" sz="2400" dirty="0"/>
              <a:t>села вышел пешеход со скоростью 4 км/ч. Через 3 ч вслед за ним выехал велосипедист со скоростью 10 км/ч. За сколько часов велосипедист догонит пешехода?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5338326"/>
            <a:ext cx="8640960" cy="14465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dirty="0" smtClean="0"/>
              <a:t>7. </a:t>
            </a:r>
            <a:r>
              <a:rPr lang="ru-RU" sz="2200" dirty="0" smtClean="0"/>
              <a:t>Два </a:t>
            </a:r>
            <a:r>
              <a:rPr lang="ru-RU" sz="2200" dirty="0"/>
              <a:t>велосипедиста выехали одновременно навстречу друг другу из двух сел, расстояние между которыми 54 км. Скорость первого 12 км/ч, второго 15 км/ч. Через сколько часов они будут находиться друг от друга на расстоянии 27 км? </a:t>
            </a:r>
          </a:p>
        </p:txBody>
      </p:sp>
    </p:spTree>
    <p:extLst>
      <p:ext uri="{BB962C8B-B14F-4D97-AF65-F5344CB8AC3E}">
        <p14:creationId xmlns:p14="http://schemas.microsoft.com/office/powerpoint/2010/main" val="89423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548680"/>
            <a:ext cx="7488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Ссылки на Интернет - источники изображений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475656" y="1412776"/>
            <a:ext cx="63703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Aft>
                <a:spcPts val="0"/>
              </a:spcAft>
            </a:pPr>
            <a:r>
              <a:rPr lang="en-US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http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://</a:t>
            </a:r>
            <a:r>
              <a:rPr lang="en-US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forum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.</a:t>
            </a:r>
            <a:r>
              <a:rPr lang="en-US" u="sng" kern="1200" dirty="0" err="1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materinstvo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.</a:t>
            </a:r>
            <a:r>
              <a:rPr lang="en-US" u="sng" kern="1200" dirty="0" err="1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ru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/</a:t>
            </a:r>
            <a:r>
              <a:rPr lang="en-US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index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.</a:t>
            </a:r>
            <a:r>
              <a:rPr lang="en-US" u="sng" kern="1200" dirty="0" err="1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php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?</a:t>
            </a:r>
            <a:r>
              <a:rPr lang="en-US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s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=</a:t>
            </a:r>
            <a:r>
              <a:rPr lang="en-US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d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0</a:t>
            </a:r>
            <a:r>
              <a:rPr lang="en-US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c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1</a:t>
            </a:r>
            <a:r>
              <a:rPr lang="en-US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a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26</a:t>
            </a:r>
            <a:r>
              <a:rPr lang="en-US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d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8</a:t>
            </a:r>
            <a:r>
              <a:rPr lang="en-US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e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62</a:t>
            </a:r>
            <a:r>
              <a:rPr lang="en-US" u="sng" kern="1200" dirty="0" err="1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fe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7927</a:t>
            </a:r>
            <a:r>
              <a:rPr lang="en-US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b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9208</a:t>
            </a:r>
            <a:r>
              <a:rPr lang="en-US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c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2</a:t>
            </a:r>
            <a:r>
              <a:rPr lang="en-US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de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446</a:t>
            </a:r>
            <a:r>
              <a:rPr lang="en-US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cd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&amp;</a:t>
            </a:r>
            <a:r>
              <a:rPr lang="en-US" u="sng" kern="1200" dirty="0" err="1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showforum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2"/>
              </a:rPr>
              <a:t>=223-</a:t>
            </a:r>
            <a:r>
              <a:rPr lang="ru-RU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</a:rPr>
              <a:t>  картинки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475656" y="2348880"/>
            <a:ext cx="633670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Aft>
                <a:spcPts val="0"/>
              </a:spcAft>
            </a:pPr>
            <a:r>
              <a:rPr lang="en-US" u="sng" kern="1200" dirty="0">
                <a:solidFill>
                  <a:srgbClr val="0000FF"/>
                </a:solidFill>
                <a:effectLst/>
                <a:latin typeface="Calibri"/>
                <a:ea typeface="Times New Roman"/>
                <a:cs typeface="Arial"/>
                <a:hlinkClick r:id="rId3"/>
              </a:rPr>
              <a:t>http</a:t>
            </a:r>
            <a:r>
              <a:rPr lang="ru-RU" u="sng" kern="1200" dirty="0">
                <a:solidFill>
                  <a:srgbClr val="0000FF"/>
                </a:solidFill>
                <a:effectLst/>
                <a:latin typeface="Calibri"/>
                <a:ea typeface="Times New Roman"/>
                <a:cs typeface="Arial"/>
                <a:hlinkClick r:id="rId3"/>
              </a:rPr>
              <a:t>://</a:t>
            </a:r>
            <a:r>
              <a:rPr lang="en-US" u="sng" kern="1200" dirty="0" err="1">
                <a:solidFill>
                  <a:srgbClr val="0000FF"/>
                </a:solidFill>
                <a:effectLst/>
                <a:latin typeface="Calibri"/>
                <a:ea typeface="Times New Roman"/>
                <a:cs typeface="Arial"/>
                <a:hlinkClick r:id="rId3"/>
              </a:rPr>
              <a:t>fantasyflash</a:t>
            </a:r>
            <a:r>
              <a:rPr lang="ru-RU" u="sng" kern="1200" dirty="0">
                <a:solidFill>
                  <a:srgbClr val="0000FF"/>
                </a:solidFill>
                <a:effectLst/>
                <a:latin typeface="Calibri"/>
                <a:ea typeface="Times New Roman"/>
                <a:cs typeface="Arial"/>
                <a:hlinkClick r:id="rId3"/>
              </a:rPr>
              <a:t>.</a:t>
            </a:r>
            <a:r>
              <a:rPr lang="en-US" u="sng" kern="1200" dirty="0" err="1">
                <a:solidFill>
                  <a:srgbClr val="0000FF"/>
                </a:solidFill>
                <a:effectLst/>
                <a:latin typeface="Calibri"/>
                <a:ea typeface="Times New Roman"/>
                <a:cs typeface="Arial"/>
                <a:hlinkClick r:id="rId3"/>
              </a:rPr>
              <a:t>ru</a:t>
            </a:r>
            <a:r>
              <a:rPr lang="ru-RU" u="sng" kern="1200" dirty="0">
                <a:solidFill>
                  <a:srgbClr val="0000FF"/>
                </a:solidFill>
                <a:effectLst/>
                <a:latin typeface="Calibri"/>
                <a:ea typeface="Times New Roman"/>
                <a:cs typeface="Arial"/>
                <a:hlinkClick r:id="rId3"/>
              </a:rPr>
              <a:t>/</a:t>
            </a:r>
            <a:r>
              <a:rPr lang="en-US" u="sng" kern="1200" dirty="0">
                <a:solidFill>
                  <a:srgbClr val="0000FF"/>
                </a:solidFill>
                <a:effectLst/>
                <a:latin typeface="Calibri"/>
                <a:ea typeface="Times New Roman"/>
                <a:cs typeface="Arial"/>
                <a:hlinkClick r:id="rId3"/>
              </a:rPr>
              <a:t>anime</a:t>
            </a:r>
            <a:r>
              <a:rPr lang="ru-RU" u="sng" kern="1200" dirty="0">
                <a:solidFill>
                  <a:srgbClr val="0000FF"/>
                </a:solidFill>
                <a:effectLst/>
                <a:latin typeface="Calibri"/>
                <a:ea typeface="Times New Roman"/>
                <a:cs typeface="Arial"/>
                <a:hlinkClick r:id="rId3"/>
              </a:rPr>
              <a:t>/</a:t>
            </a:r>
            <a:r>
              <a:rPr lang="en-US" u="sng" kern="1200" dirty="0">
                <a:solidFill>
                  <a:srgbClr val="0000FF"/>
                </a:solidFill>
                <a:effectLst/>
                <a:latin typeface="Calibri"/>
                <a:ea typeface="Times New Roman"/>
                <a:cs typeface="Arial"/>
                <a:hlinkClick r:id="rId3"/>
              </a:rPr>
              <a:t>index</a:t>
            </a:r>
            <a:r>
              <a:rPr lang="ru-RU" u="sng" kern="1200" dirty="0">
                <a:solidFill>
                  <a:srgbClr val="0000FF"/>
                </a:solidFill>
                <a:effectLst/>
                <a:latin typeface="Calibri"/>
                <a:ea typeface="Times New Roman"/>
                <a:cs typeface="Arial"/>
                <a:hlinkClick r:id="rId3"/>
              </a:rPr>
              <a:t>.</a:t>
            </a:r>
            <a:r>
              <a:rPr lang="en-US" u="sng" kern="1200" dirty="0" err="1">
                <a:solidFill>
                  <a:srgbClr val="0000FF"/>
                </a:solidFill>
                <a:effectLst/>
                <a:latin typeface="Calibri"/>
                <a:ea typeface="Times New Roman"/>
                <a:cs typeface="Arial"/>
                <a:hlinkClick r:id="rId3"/>
              </a:rPr>
              <a:t>php</a:t>
            </a:r>
            <a:r>
              <a:rPr lang="ru-RU" u="sng" kern="1200" dirty="0">
                <a:solidFill>
                  <a:srgbClr val="0000FF"/>
                </a:solidFill>
                <a:effectLst/>
                <a:latin typeface="Calibri"/>
                <a:ea typeface="Times New Roman"/>
                <a:cs typeface="Arial"/>
                <a:hlinkClick r:id="rId3"/>
              </a:rPr>
              <a:t>?</a:t>
            </a:r>
            <a:r>
              <a:rPr lang="en-US" u="sng" kern="1200" dirty="0" err="1">
                <a:solidFill>
                  <a:srgbClr val="0000FF"/>
                </a:solidFill>
                <a:effectLst/>
                <a:latin typeface="Calibri"/>
                <a:ea typeface="Times New Roman"/>
                <a:cs typeface="Arial"/>
                <a:hlinkClick r:id="rId3"/>
              </a:rPr>
              <a:t>kont</a:t>
            </a:r>
            <a:r>
              <a:rPr lang="ru-RU" u="sng" kern="1200" dirty="0">
                <a:solidFill>
                  <a:srgbClr val="0000FF"/>
                </a:solidFill>
                <a:effectLst/>
                <a:latin typeface="Calibri"/>
                <a:ea typeface="Times New Roman"/>
                <a:cs typeface="Arial"/>
                <a:hlinkClick r:id="rId3"/>
              </a:rPr>
              <a:t>=</a:t>
            </a:r>
            <a:r>
              <a:rPr lang="en-US" u="sng" kern="1200" dirty="0">
                <a:solidFill>
                  <a:srgbClr val="0000FF"/>
                </a:solidFill>
                <a:effectLst/>
                <a:latin typeface="Calibri"/>
                <a:ea typeface="Times New Roman"/>
                <a:cs typeface="Arial"/>
                <a:hlinkClick r:id="rId3"/>
              </a:rPr>
              <a:t>arrow</a:t>
            </a:r>
            <a:r>
              <a:rPr lang="ru-RU" u="sng" kern="1200" dirty="0">
                <a:solidFill>
                  <a:srgbClr val="0000FF"/>
                </a:solidFill>
                <a:effectLst/>
                <a:latin typeface="Calibri"/>
                <a:ea typeface="Times New Roman"/>
                <a:cs typeface="Arial"/>
                <a:hlinkClick r:id="rId3"/>
              </a:rPr>
              <a:t>&amp;</a:t>
            </a:r>
            <a:r>
              <a:rPr lang="en-US" u="sng" kern="1200" dirty="0">
                <a:solidFill>
                  <a:srgbClr val="0000FF"/>
                </a:solidFill>
                <a:effectLst/>
                <a:latin typeface="Calibri"/>
                <a:ea typeface="Times New Roman"/>
                <a:cs typeface="Arial"/>
                <a:hlinkClick r:id="rId3"/>
              </a:rPr>
              <a:t>n</a:t>
            </a:r>
            <a:r>
              <a:rPr lang="ru-RU" u="sng" kern="1200" dirty="0">
                <a:solidFill>
                  <a:srgbClr val="0000FF"/>
                </a:solidFill>
                <a:effectLst/>
                <a:latin typeface="Calibri"/>
                <a:ea typeface="Times New Roman"/>
                <a:cs typeface="Arial"/>
                <a:hlinkClick r:id="rId3"/>
              </a:rPr>
              <a:t>=1</a:t>
            </a:r>
            <a:r>
              <a:rPr lang="ru-RU" kern="1200" dirty="0">
                <a:solidFill>
                  <a:srgbClr val="1F497D"/>
                </a:solidFill>
                <a:effectLst/>
                <a:latin typeface="Calibri"/>
                <a:ea typeface="Times New Roman"/>
                <a:cs typeface="Arial"/>
              </a:rPr>
              <a:t> – </a:t>
            </a:r>
            <a:r>
              <a:rPr lang="ru-RU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</a:rPr>
              <a:t>анимированные стрелки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547664" y="3645024"/>
            <a:ext cx="6264696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fontAlgn="base">
              <a:spcAft>
                <a:spcPts val="0"/>
              </a:spcAft>
            </a:pPr>
            <a:r>
              <a:rPr lang="en-US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4"/>
              </a:rPr>
              <a:t>http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4"/>
              </a:rPr>
              <a:t>://</a:t>
            </a:r>
            <a:r>
              <a:rPr lang="en-US" u="sng" kern="1200" dirty="0" err="1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4"/>
              </a:rPr>
              <a:t>fantasyflash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4"/>
              </a:rPr>
              <a:t>.</a:t>
            </a:r>
            <a:r>
              <a:rPr lang="en-US" u="sng" kern="1200" dirty="0" err="1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4"/>
              </a:rPr>
              <a:t>ru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4"/>
              </a:rPr>
              <a:t>/</a:t>
            </a:r>
            <a:r>
              <a:rPr lang="en-US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4"/>
              </a:rPr>
              <a:t>index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4"/>
              </a:rPr>
              <a:t>.</a:t>
            </a:r>
            <a:r>
              <a:rPr lang="en-US" u="sng" kern="1200" dirty="0" err="1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4"/>
              </a:rPr>
              <a:t>php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4"/>
              </a:rPr>
              <a:t>?&amp;</a:t>
            </a:r>
            <a:r>
              <a:rPr lang="en-US" u="sng" kern="1200" dirty="0" err="1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4"/>
              </a:rPr>
              <a:t>kontent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4"/>
              </a:rPr>
              <a:t>=</a:t>
            </a:r>
            <a:r>
              <a:rPr lang="en-US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4"/>
              </a:rPr>
              <a:t>anime</a:t>
            </a:r>
            <a:r>
              <a:rPr lang="ru-RU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</a:rPr>
              <a:t> -</a:t>
            </a:r>
            <a:r>
              <a:rPr lang="ru-RU" kern="1200" dirty="0" err="1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</a:rPr>
              <a:t>анимашки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47664" y="3068960"/>
            <a:ext cx="66936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Aft>
                <a:spcPts val="0"/>
              </a:spcAft>
            </a:pPr>
            <a:r>
              <a:rPr lang="en-US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5"/>
              </a:rPr>
              <a:t>http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5"/>
              </a:rPr>
              <a:t>://</a:t>
            </a:r>
            <a:r>
              <a:rPr lang="en-US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5"/>
              </a:rPr>
              <a:t>www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5"/>
              </a:rPr>
              <a:t>.</a:t>
            </a:r>
            <a:r>
              <a:rPr lang="en-US" u="sng" kern="1200" dirty="0" err="1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5"/>
              </a:rPr>
              <a:t>webman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5"/>
              </a:rPr>
              <a:t>.</a:t>
            </a:r>
            <a:r>
              <a:rPr lang="en-US" u="sng" kern="1200" dirty="0" err="1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5"/>
              </a:rPr>
              <a:t>ru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5"/>
              </a:rPr>
              <a:t>/</a:t>
            </a:r>
            <a:r>
              <a:rPr lang="en-US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5"/>
              </a:rPr>
              <a:t>animation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5"/>
              </a:rPr>
              <a:t>/</a:t>
            </a:r>
            <a:r>
              <a:rPr lang="en-US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5"/>
              </a:rPr>
              <a:t>main</a:t>
            </a:r>
            <a:r>
              <a:rPr lang="ru-RU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5"/>
              </a:rPr>
              <a:t>.</a:t>
            </a:r>
            <a:r>
              <a:rPr lang="en-US" u="sng" kern="1200" dirty="0" err="1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  <a:hlinkClick r:id="rId5"/>
              </a:rPr>
              <a:t>htm</a:t>
            </a:r>
            <a:r>
              <a:rPr lang="ru-RU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</a:rPr>
              <a:t> -коллекция </a:t>
            </a:r>
            <a:r>
              <a:rPr lang="ru-RU" kern="1200" dirty="0" err="1">
                <a:solidFill>
                  <a:srgbClr val="000000"/>
                </a:solidFill>
                <a:effectLst/>
                <a:latin typeface="Calibri"/>
                <a:ea typeface="Times New Roman"/>
                <a:cs typeface="Arial"/>
              </a:rPr>
              <a:t>анимашек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53508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2896"/>
            <a:ext cx="9144000" cy="163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E952A6-0D0F-400B-A6DB-72EC67904333}" type="slidenum">
              <a:rPr lang="ru-RU"/>
              <a:pPr>
                <a:defRPr/>
              </a:pPr>
              <a:t>3</a:t>
            </a:fld>
            <a:endParaRPr lang="ru-RU"/>
          </a:p>
        </p:txBody>
      </p:sp>
      <p:pic>
        <p:nvPicPr>
          <p:cNvPr id="5" name="Picture 7" descr="Анимационные картинки (435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645024"/>
            <a:ext cx="2808312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88243" y="81839"/>
            <a:ext cx="8366322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/>
              <a:t>Устная</a:t>
            </a:r>
            <a:r>
              <a:rPr lang="ru-RU" sz="3200" b="1" dirty="0">
                <a:solidFill>
                  <a:schemeClr val="bg2"/>
                </a:solidFill>
              </a:rPr>
              <a:t> </a:t>
            </a:r>
            <a:r>
              <a:rPr lang="ru-RU" sz="3200" b="1" dirty="0"/>
              <a:t>разминка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764704"/>
            <a:ext cx="8280920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/>
              <a:t>Поезд прошел 80 км со скоростью 40 км/ч. </a:t>
            </a:r>
            <a:r>
              <a:rPr lang="ru-RU" sz="2400" b="1" dirty="0" smtClean="0"/>
              <a:t>Сколько времени </a:t>
            </a:r>
            <a:r>
              <a:rPr lang="ru-RU" sz="2400" b="1" dirty="0"/>
              <a:t>он затратил?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4581128"/>
            <a:ext cx="8280920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/>
              <a:t>Какой путь проехал  велосипедист за 3 ч, двигаясь со скоростью 27 км/ч?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2780928"/>
            <a:ext cx="8496944" cy="8309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/>
              <a:t>Улитка проползла расстояние в 30 см за 6 минут. С какой скоростью ползла улитка?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69280" y="2420888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501328" y="2420888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1365424" y="2420888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1797472" y="2420888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2301528" y="2420888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920553" y="2420888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2774132" y="2420888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3206180" y="2420888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4070276" y="2420888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4502324" y="2420888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5006380" y="2420888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3625405" y="2420888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5510436" y="2420888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5942484" y="2420888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6806580" y="2420888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7238628" y="2420888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7742684" y="2420888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6361709" y="2420888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8102724" y="2420888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8534772" y="2420888"/>
            <a:ext cx="576064" cy="288032"/>
          </a:xfrm>
          <a:prstGeom prst="line">
            <a:avLst/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55776" y="4221088"/>
            <a:ext cx="3744416" cy="325311"/>
          </a:xfrm>
          <a:prstGeom prst="rect">
            <a:avLst/>
          </a:prstGeom>
          <a:noFill/>
        </p:spPr>
      </p:pic>
      <p:pic>
        <p:nvPicPr>
          <p:cNvPr id="32" name="Picture 85" descr="afficher_image14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227388" y="1484784"/>
            <a:ext cx="3227388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85" descr="afficher_image14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6576" y="1556792"/>
            <a:ext cx="3227388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2" y="6606805"/>
            <a:ext cx="9144000" cy="235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25" descr="j0336906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9419" flipH="1">
            <a:off x="9210283" y="5410702"/>
            <a:ext cx="1421055" cy="137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5" descr="j0336906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1055" y="5373216"/>
            <a:ext cx="1421055" cy="137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671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-3.7037E-6 L 1.42778 0.01667 " pathEditMode="relative" ptsTypes="AA">
                                      <p:cBhvr>
                                        <p:cTn id="6" dur="7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8 0.00602 L -0.76684 -0.00116 " pathEditMode="relative" rAng="0" ptsTypes="AA">
                                      <p:cBhvr>
                                        <p:cTn id="9" dur="7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750" y="-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868 0.00533 L -0.00382 0.00718 " pathEditMode="relative" rAng="0" ptsTypes="AA">
                                      <p:cBhvr>
                                        <p:cTn id="20" dur="167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25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7407E-6 L -1.16823 -0.0044 " pathEditMode="relative" rAng="0" ptsTypes="AA">
                                      <p:cBhvr>
                                        <p:cTn id="24" dur="7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20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7.40741E-7 L 0.575 0.00555 " pathEditMode="relative" ptsTypes="AA">
                                      <p:cBhvr>
                                        <p:cTn id="27" dur="7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Прямоугольник 68"/>
          <p:cNvSpPr/>
          <p:nvPr/>
        </p:nvSpPr>
        <p:spPr>
          <a:xfrm>
            <a:off x="5652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6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6">
                  <a:lumMod val="20000"/>
                  <a:lumOff val="80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ED2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1" name="Группа 70"/>
          <p:cNvGrpSpPr/>
          <p:nvPr/>
        </p:nvGrpSpPr>
        <p:grpSpPr>
          <a:xfrm>
            <a:off x="539552" y="1340768"/>
            <a:ext cx="4040601" cy="1914580"/>
            <a:chOff x="539552" y="1340768"/>
            <a:chExt cx="4040601" cy="1914580"/>
          </a:xfrm>
          <a:solidFill>
            <a:schemeClr val="accent1">
              <a:alpha val="0"/>
            </a:schemeClr>
          </a:solidFill>
        </p:grpSpPr>
        <p:sp>
          <p:nvSpPr>
            <p:cNvPr id="42" name="Прямоугольник 41"/>
            <p:cNvSpPr/>
            <p:nvPr/>
          </p:nvSpPr>
          <p:spPr>
            <a:xfrm>
              <a:off x="876883" y="1484784"/>
              <a:ext cx="1077539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ru-RU" sz="2000" b="1" dirty="0" smtClean="0">
                  <a:latin typeface="Arial" pitchFamily="34" charset="0"/>
                  <a:cs typeface="Arial" pitchFamily="34" charset="0"/>
                </a:rPr>
                <a:t>15 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км/ч</a:t>
              </a:r>
            </a:p>
          </p:txBody>
        </p:sp>
        <p:grpSp>
          <p:nvGrpSpPr>
            <p:cNvPr id="63" name="Группа 62"/>
            <p:cNvGrpSpPr/>
            <p:nvPr/>
          </p:nvGrpSpPr>
          <p:grpSpPr>
            <a:xfrm>
              <a:off x="539552" y="1340768"/>
              <a:ext cx="4040601" cy="1914580"/>
              <a:chOff x="539552" y="1340768"/>
              <a:chExt cx="4040601" cy="1914580"/>
            </a:xfrm>
            <a:grpFill/>
          </p:grpSpPr>
          <p:sp>
            <p:nvSpPr>
              <p:cNvPr id="62" name="Прямоугольник 61"/>
              <p:cNvSpPr/>
              <p:nvPr/>
            </p:nvSpPr>
            <p:spPr>
              <a:xfrm>
                <a:off x="539552" y="1340768"/>
                <a:ext cx="4040601" cy="191458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58" name="Группа 57"/>
              <p:cNvGrpSpPr/>
              <p:nvPr/>
            </p:nvGrpSpPr>
            <p:grpSpPr>
              <a:xfrm>
                <a:off x="898808" y="1588730"/>
                <a:ext cx="3275857" cy="1120190"/>
                <a:chOff x="898808" y="1588730"/>
                <a:chExt cx="3275857" cy="1120190"/>
              </a:xfrm>
              <a:grpFill/>
            </p:grpSpPr>
            <p:grpSp>
              <p:nvGrpSpPr>
                <p:cNvPr id="18" name="Группа 17"/>
                <p:cNvGrpSpPr/>
                <p:nvPr/>
              </p:nvGrpSpPr>
              <p:grpSpPr>
                <a:xfrm>
                  <a:off x="899592" y="2060848"/>
                  <a:ext cx="3240360" cy="648072"/>
                  <a:chOff x="899592" y="2060848"/>
                  <a:chExt cx="3240360" cy="648072"/>
                </a:xfrm>
                <a:grpFill/>
              </p:grpSpPr>
              <p:cxnSp>
                <p:nvCxnSpPr>
                  <p:cNvPr id="15" name="Прямая соединительная линия 14"/>
                  <p:cNvCxnSpPr/>
                  <p:nvPr/>
                </p:nvCxnSpPr>
                <p:spPr>
                  <a:xfrm>
                    <a:off x="899592" y="2708920"/>
                    <a:ext cx="3240360" cy="0"/>
                  </a:xfrm>
                  <a:prstGeom prst="line">
                    <a:avLst/>
                  </a:prstGeom>
                  <a:grpFill/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Прямая соединительная линия 15"/>
                  <p:cNvCxnSpPr/>
                  <p:nvPr/>
                </p:nvCxnSpPr>
                <p:spPr>
                  <a:xfrm>
                    <a:off x="899592" y="2060848"/>
                    <a:ext cx="0" cy="648072"/>
                  </a:xfrm>
                  <a:prstGeom prst="line">
                    <a:avLst/>
                  </a:prstGeom>
                  <a:grpFill/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Прямая соединительная линия 16"/>
                  <p:cNvCxnSpPr/>
                  <p:nvPr/>
                </p:nvCxnSpPr>
                <p:spPr>
                  <a:xfrm>
                    <a:off x="4139952" y="2060848"/>
                    <a:ext cx="0" cy="648072"/>
                  </a:xfrm>
                  <a:prstGeom prst="line">
                    <a:avLst/>
                  </a:prstGeom>
                  <a:grpFill/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8" name="Прямая со стрелкой 27"/>
                <p:cNvCxnSpPr/>
                <p:nvPr/>
              </p:nvCxnSpPr>
              <p:spPr>
                <a:xfrm>
                  <a:off x="898808" y="2060848"/>
                  <a:ext cx="1008112" cy="0"/>
                </a:xfrm>
                <a:prstGeom prst="straightConnector1">
                  <a:avLst/>
                </a:prstGeom>
                <a:grpFill/>
                <a:ln w="571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Прямая со стрелкой 28"/>
                <p:cNvCxnSpPr/>
                <p:nvPr/>
              </p:nvCxnSpPr>
              <p:spPr>
                <a:xfrm flipH="1">
                  <a:off x="3131840" y="2096681"/>
                  <a:ext cx="1008112" cy="0"/>
                </a:xfrm>
                <a:prstGeom prst="straightConnector1">
                  <a:avLst/>
                </a:prstGeom>
                <a:grpFill/>
                <a:ln w="571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" name="Прямоугольник 42"/>
                <p:cNvSpPr/>
                <p:nvPr/>
              </p:nvSpPr>
              <p:spPr>
                <a:xfrm>
                  <a:off x="3097126" y="1588730"/>
                  <a:ext cx="1077539" cy="400110"/>
                </a:xfrm>
                <a:prstGeom prst="rect">
                  <a:avLst/>
                </a:prstGeom>
                <a:grpFill/>
              </p:spPr>
              <p:txBody>
                <a:bodyPr wrap="none">
                  <a:spAutoFit/>
                </a:bodyPr>
                <a:lstStyle/>
                <a:p>
                  <a:r>
                    <a:rPr lang="ru-RU" sz="2000" b="1" dirty="0" smtClean="0">
                      <a:latin typeface="Arial" pitchFamily="34" charset="0"/>
                      <a:cs typeface="Arial" pitchFamily="34" charset="0"/>
                    </a:rPr>
                    <a:t>50 </a:t>
                  </a:r>
                  <a:r>
                    <a:rPr lang="ru-RU" sz="2000" b="1" dirty="0">
                      <a:latin typeface="Arial" pitchFamily="34" charset="0"/>
                      <a:cs typeface="Arial" pitchFamily="34" charset="0"/>
                    </a:rPr>
                    <a:t>км/ч</a:t>
                  </a:r>
                </a:p>
              </p:txBody>
            </p:sp>
          </p:grpSp>
        </p:grpSp>
      </p:grpSp>
      <p:grpSp>
        <p:nvGrpSpPr>
          <p:cNvPr id="65" name="Группа 64"/>
          <p:cNvGrpSpPr/>
          <p:nvPr/>
        </p:nvGrpSpPr>
        <p:grpSpPr>
          <a:xfrm>
            <a:off x="4932040" y="1340768"/>
            <a:ext cx="3888432" cy="1622192"/>
            <a:chOff x="4932040" y="1340768"/>
            <a:chExt cx="3888432" cy="1622192"/>
          </a:xfrm>
          <a:solidFill>
            <a:srgbClr val="FFFED2">
              <a:alpha val="0"/>
            </a:srgbClr>
          </a:solidFill>
        </p:grpSpPr>
        <p:sp>
          <p:nvSpPr>
            <p:cNvPr id="64" name="Прямоугольник 63"/>
            <p:cNvSpPr/>
            <p:nvPr/>
          </p:nvSpPr>
          <p:spPr>
            <a:xfrm>
              <a:off x="4932040" y="1340768"/>
              <a:ext cx="3888432" cy="16221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9" name="Группа 58"/>
            <p:cNvGrpSpPr/>
            <p:nvPr/>
          </p:nvGrpSpPr>
          <p:grpSpPr>
            <a:xfrm>
              <a:off x="5150645" y="1487782"/>
              <a:ext cx="3646677" cy="1149130"/>
              <a:chOff x="5150645" y="1487782"/>
              <a:chExt cx="3646677" cy="1149130"/>
            </a:xfrm>
            <a:grpFill/>
          </p:grpSpPr>
          <p:grpSp>
            <p:nvGrpSpPr>
              <p:cNvPr id="33" name="Группа 32"/>
              <p:cNvGrpSpPr/>
              <p:nvPr/>
            </p:nvGrpSpPr>
            <p:grpSpPr>
              <a:xfrm>
                <a:off x="5196922" y="1988840"/>
                <a:ext cx="3600400" cy="648072"/>
                <a:chOff x="5196922" y="1988840"/>
                <a:chExt cx="3600400" cy="648072"/>
              </a:xfrm>
              <a:grpFill/>
            </p:grpSpPr>
            <p:cxnSp>
              <p:nvCxnSpPr>
                <p:cNvPr id="20" name="Прямая соединительная линия 19"/>
                <p:cNvCxnSpPr/>
                <p:nvPr/>
              </p:nvCxnSpPr>
              <p:spPr>
                <a:xfrm>
                  <a:off x="5220072" y="2636912"/>
                  <a:ext cx="2232248" cy="0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Прямая соединительная линия 20"/>
                <p:cNvCxnSpPr/>
                <p:nvPr/>
              </p:nvCxnSpPr>
              <p:spPr>
                <a:xfrm>
                  <a:off x="5220072" y="1988840"/>
                  <a:ext cx="0" cy="648072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Прямая соединительная линия 21"/>
                <p:cNvCxnSpPr/>
                <p:nvPr/>
              </p:nvCxnSpPr>
              <p:spPr>
                <a:xfrm>
                  <a:off x="7452320" y="1988840"/>
                  <a:ext cx="0" cy="648072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Прямая со стрелкой 30"/>
                <p:cNvCxnSpPr/>
                <p:nvPr/>
              </p:nvCxnSpPr>
              <p:spPr>
                <a:xfrm>
                  <a:off x="5196922" y="1988840"/>
                  <a:ext cx="1008112" cy="0"/>
                </a:xfrm>
                <a:prstGeom prst="straightConnector1">
                  <a:avLst/>
                </a:prstGeom>
                <a:grpFill/>
                <a:ln w="571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Прямая со стрелкой 31"/>
                <p:cNvCxnSpPr/>
                <p:nvPr/>
              </p:nvCxnSpPr>
              <p:spPr>
                <a:xfrm>
                  <a:off x="7429170" y="1988840"/>
                  <a:ext cx="1368152" cy="0"/>
                </a:xfrm>
                <a:prstGeom prst="straightConnector1">
                  <a:avLst/>
                </a:prstGeom>
                <a:grpFill/>
                <a:ln w="571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4" name="Прямоугольник 43"/>
              <p:cNvSpPr/>
              <p:nvPr/>
            </p:nvSpPr>
            <p:spPr>
              <a:xfrm>
                <a:off x="5150645" y="1487782"/>
                <a:ext cx="1077539" cy="400110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ru-RU" sz="2000" b="1" dirty="0" smtClean="0">
                    <a:latin typeface="Arial" pitchFamily="34" charset="0"/>
                    <a:cs typeface="Arial" pitchFamily="34" charset="0"/>
                  </a:rPr>
                  <a:t>15 </a:t>
                </a:r>
                <a:r>
                  <a:rPr lang="ru-RU" sz="2000" b="1" dirty="0">
                    <a:latin typeface="Arial" pitchFamily="34" charset="0"/>
                    <a:cs typeface="Arial" pitchFamily="34" charset="0"/>
                  </a:rPr>
                  <a:t>км/ч</a:t>
                </a:r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7596336" y="1525731"/>
                <a:ext cx="1077539" cy="400110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ru-RU" sz="2000" b="1" dirty="0" smtClean="0">
                    <a:latin typeface="Arial" pitchFamily="34" charset="0"/>
                    <a:cs typeface="Arial" pitchFamily="34" charset="0"/>
                  </a:rPr>
                  <a:t>50 </a:t>
                </a:r>
                <a:r>
                  <a:rPr lang="ru-RU" sz="2000" b="1" dirty="0">
                    <a:latin typeface="Arial" pitchFamily="34" charset="0"/>
                    <a:cs typeface="Arial" pitchFamily="34" charset="0"/>
                  </a:rPr>
                  <a:t>км/ч</a:t>
                </a:r>
              </a:p>
            </p:txBody>
          </p:sp>
        </p:grpSp>
      </p:grpSp>
      <p:grpSp>
        <p:nvGrpSpPr>
          <p:cNvPr id="70" name="Группа 69"/>
          <p:cNvGrpSpPr/>
          <p:nvPr/>
        </p:nvGrpSpPr>
        <p:grpSpPr>
          <a:xfrm>
            <a:off x="4932040" y="4407345"/>
            <a:ext cx="3741835" cy="1541935"/>
            <a:chOff x="4932040" y="4407345"/>
            <a:chExt cx="3741835" cy="1541935"/>
          </a:xfrm>
          <a:solidFill>
            <a:srgbClr val="FFFED2">
              <a:alpha val="0"/>
            </a:srgbClr>
          </a:solidFill>
        </p:grpSpPr>
        <p:sp>
          <p:nvSpPr>
            <p:cNvPr id="68" name="Прямоугольник 67"/>
            <p:cNvSpPr/>
            <p:nvPr/>
          </p:nvSpPr>
          <p:spPr>
            <a:xfrm>
              <a:off x="4932040" y="4407345"/>
              <a:ext cx="3741835" cy="1541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1" name="Группа 60"/>
            <p:cNvGrpSpPr/>
            <p:nvPr/>
          </p:nvGrpSpPr>
          <p:grpSpPr>
            <a:xfrm>
              <a:off x="5087631" y="4407345"/>
              <a:ext cx="3251935" cy="1061980"/>
              <a:chOff x="5087631" y="4407345"/>
              <a:chExt cx="3251935" cy="1061980"/>
            </a:xfrm>
            <a:grpFill/>
          </p:grpSpPr>
          <p:grpSp>
            <p:nvGrpSpPr>
              <p:cNvPr id="34" name="Группа 33"/>
              <p:cNvGrpSpPr/>
              <p:nvPr/>
            </p:nvGrpSpPr>
            <p:grpSpPr>
              <a:xfrm flipH="1">
                <a:off x="5087631" y="4821253"/>
                <a:ext cx="3251935" cy="648072"/>
                <a:chOff x="5196922" y="1988840"/>
                <a:chExt cx="3251935" cy="648072"/>
              </a:xfrm>
              <a:grpFill/>
            </p:grpSpPr>
            <p:cxnSp>
              <p:nvCxnSpPr>
                <p:cNvPr id="35" name="Прямая соединительная линия 34"/>
                <p:cNvCxnSpPr/>
                <p:nvPr/>
              </p:nvCxnSpPr>
              <p:spPr>
                <a:xfrm>
                  <a:off x="5220072" y="2636912"/>
                  <a:ext cx="2232248" cy="0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Прямая соединительная линия 35"/>
                <p:cNvCxnSpPr/>
                <p:nvPr/>
              </p:nvCxnSpPr>
              <p:spPr>
                <a:xfrm>
                  <a:off x="5220072" y="1988840"/>
                  <a:ext cx="0" cy="648072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Прямая соединительная линия 36"/>
                <p:cNvCxnSpPr/>
                <p:nvPr/>
              </p:nvCxnSpPr>
              <p:spPr>
                <a:xfrm>
                  <a:off x="7452320" y="1988840"/>
                  <a:ext cx="0" cy="648072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Прямая со стрелкой 37"/>
                <p:cNvCxnSpPr/>
                <p:nvPr/>
              </p:nvCxnSpPr>
              <p:spPr>
                <a:xfrm>
                  <a:off x="5196922" y="1988840"/>
                  <a:ext cx="1440160" cy="0"/>
                </a:xfrm>
                <a:prstGeom prst="straightConnector1">
                  <a:avLst/>
                </a:prstGeom>
                <a:grpFill/>
                <a:ln w="571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Прямая со стрелкой 38"/>
                <p:cNvCxnSpPr/>
                <p:nvPr/>
              </p:nvCxnSpPr>
              <p:spPr>
                <a:xfrm>
                  <a:off x="7440745" y="1988840"/>
                  <a:ext cx="1008112" cy="0"/>
                </a:xfrm>
                <a:prstGeom prst="straightConnector1">
                  <a:avLst/>
                </a:prstGeom>
                <a:grpFill/>
                <a:ln w="571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6" name="Прямоугольник 45"/>
              <p:cNvSpPr/>
              <p:nvPr/>
            </p:nvSpPr>
            <p:spPr>
              <a:xfrm>
                <a:off x="7195922" y="4407345"/>
                <a:ext cx="1077539" cy="400110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ru-RU" sz="2000" b="1" dirty="0" smtClean="0">
                    <a:latin typeface="Arial" pitchFamily="34" charset="0"/>
                    <a:cs typeface="Arial" pitchFamily="34" charset="0"/>
                  </a:rPr>
                  <a:t>50 </a:t>
                </a:r>
                <a:r>
                  <a:rPr lang="ru-RU" sz="2000" b="1" dirty="0">
                    <a:latin typeface="Arial" pitchFamily="34" charset="0"/>
                    <a:cs typeface="Arial" pitchFamily="34" charset="0"/>
                  </a:rPr>
                  <a:t>км/ч</a:t>
                </a:r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5220072" y="4420031"/>
                <a:ext cx="1077539" cy="400110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ru-RU" sz="2000" b="1" dirty="0" smtClean="0">
                    <a:latin typeface="Arial" pitchFamily="34" charset="0"/>
                    <a:cs typeface="Arial" pitchFamily="34" charset="0"/>
                  </a:rPr>
                  <a:t>15 </a:t>
                </a:r>
                <a:r>
                  <a:rPr lang="ru-RU" sz="2000" b="1" dirty="0">
                    <a:latin typeface="Arial" pitchFamily="34" charset="0"/>
                    <a:cs typeface="Arial" pitchFamily="34" charset="0"/>
                  </a:rPr>
                  <a:t>км/ч</a:t>
                </a:r>
              </a:p>
            </p:txBody>
          </p:sp>
        </p:grpSp>
      </p:grpSp>
      <p:grpSp>
        <p:nvGrpSpPr>
          <p:cNvPr id="67" name="Группа 66"/>
          <p:cNvGrpSpPr/>
          <p:nvPr/>
        </p:nvGrpSpPr>
        <p:grpSpPr>
          <a:xfrm>
            <a:off x="653962" y="4421143"/>
            <a:ext cx="3846030" cy="1528137"/>
            <a:chOff x="653962" y="4421143"/>
            <a:chExt cx="3846030" cy="1528137"/>
          </a:xfrm>
          <a:solidFill>
            <a:srgbClr val="FFFED2">
              <a:alpha val="0"/>
            </a:srgbClr>
          </a:solidFill>
        </p:grpSpPr>
        <p:sp>
          <p:nvSpPr>
            <p:cNvPr id="66" name="Прямоугольник 65"/>
            <p:cNvSpPr/>
            <p:nvPr/>
          </p:nvSpPr>
          <p:spPr>
            <a:xfrm>
              <a:off x="653962" y="4421143"/>
              <a:ext cx="3846030" cy="15281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0" name="Группа 59"/>
            <p:cNvGrpSpPr/>
            <p:nvPr/>
          </p:nvGrpSpPr>
          <p:grpSpPr>
            <a:xfrm>
              <a:off x="653962" y="4421143"/>
              <a:ext cx="3714543" cy="1101395"/>
              <a:chOff x="653962" y="4421143"/>
              <a:chExt cx="3714543" cy="1101395"/>
            </a:xfrm>
            <a:grpFill/>
          </p:grpSpPr>
          <p:grpSp>
            <p:nvGrpSpPr>
              <p:cNvPr id="49" name="Группа 48"/>
              <p:cNvGrpSpPr/>
              <p:nvPr/>
            </p:nvGrpSpPr>
            <p:grpSpPr>
              <a:xfrm>
                <a:off x="1679151" y="4871790"/>
                <a:ext cx="1681242" cy="650748"/>
                <a:chOff x="1415884" y="4869114"/>
                <a:chExt cx="1681242" cy="650748"/>
              </a:xfrm>
              <a:grpFill/>
            </p:grpSpPr>
            <p:cxnSp>
              <p:nvCxnSpPr>
                <p:cNvPr id="8" name="Прямая соединительная линия 7"/>
                <p:cNvCxnSpPr/>
                <p:nvPr/>
              </p:nvCxnSpPr>
              <p:spPr>
                <a:xfrm>
                  <a:off x="1415884" y="5517186"/>
                  <a:ext cx="1681242" cy="2676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Прямая соединительная линия 9"/>
                <p:cNvCxnSpPr/>
                <p:nvPr/>
              </p:nvCxnSpPr>
              <p:spPr>
                <a:xfrm>
                  <a:off x="1439033" y="4869114"/>
                  <a:ext cx="0" cy="648072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Прямая соединительная линия 10"/>
                <p:cNvCxnSpPr/>
                <p:nvPr/>
              </p:nvCxnSpPr>
              <p:spPr>
                <a:xfrm>
                  <a:off x="3095117" y="4871790"/>
                  <a:ext cx="2009" cy="648072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0" name="Прямая со стрелкой 49"/>
              <p:cNvCxnSpPr/>
              <p:nvPr/>
            </p:nvCxnSpPr>
            <p:spPr>
              <a:xfrm flipH="1">
                <a:off x="705763" y="4887704"/>
                <a:ext cx="1008112" cy="0"/>
              </a:xfrm>
              <a:prstGeom prst="straightConnector1">
                <a:avLst/>
              </a:prstGeom>
              <a:grpFill/>
              <a:ln w="571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Прямая со стрелкой 50"/>
              <p:cNvCxnSpPr/>
              <p:nvPr/>
            </p:nvCxnSpPr>
            <p:spPr>
              <a:xfrm>
                <a:off x="3337243" y="4871790"/>
                <a:ext cx="1008112" cy="0"/>
              </a:xfrm>
              <a:prstGeom prst="straightConnector1">
                <a:avLst/>
              </a:prstGeom>
              <a:grpFill/>
              <a:ln w="571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Прямоугольник 51"/>
              <p:cNvSpPr/>
              <p:nvPr/>
            </p:nvSpPr>
            <p:spPr>
              <a:xfrm>
                <a:off x="3290966" y="4421143"/>
                <a:ext cx="1077539" cy="400110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ru-RU" sz="2000" b="1" dirty="0" smtClean="0">
                    <a:latin typeface="Arial" pitchFamily="34" charset="0"/>
                    <a:cs typeface="Arial" pitchFamily="34" charset="0"/>
                  </a:rPr>
                  <a:t>15 </a:t>
                </a:r>
                <a:r>
                  <a:rPr lang="ru-RU" sz="2000" b="1" dirty="0">
                    <a:latin typeface="Arial" pitchFamily="34" charset="0"/>
                    <a:cs typeface="Arial" pitchFamily="34" charset="0"/>
                  </a:rPr>
                  <a:t>км/ч</a:t>
                </a:r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653962" y="4421143"/>
                <a:ext cx="1077539" cy="400110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ru-RU" sz="2000" b="1" dirty="0" smtClean="0">
                    <a:latin typeface="Arial" pitchFamily="34" charset="0"/>
                    <a:cs typeface="Arial" pitchFamily="34" charset="0"/>
                  </a:rPr>
                  <a:t>50 </a:t>
                </a:r>
                <a:r>
                  <a:rPr lang="ru-RU" sz="2000" b="1" dirty="0">
                    <a:latin typeface="Arial" pitchFamily="34" charset="0"/>
                    <a:cs typeface="Arial" pitchFamily="34" charset="0"/>
                  </a:rPr>
                  <a:t>км/ч</a:t>
                </a:r>
              </a:p>
            </p:txBody>
          </p:sp>
        </p:grpSp>
      </p:grpSp>
      <p:sp>
        <p:nvSpPr>
          <p:cNvPr id="54" name="Text Box 125"/>
          <p:cNvSpPr txBox="1">
            <a:spLocks noChangeArrowheads="1"/>
          </p:cNvSpPr>
          <p:nvPr/>
        </p:nvSpPr>
        <p:spPr bwMode="auto">
          <a:xfrm>
            <a:off x="2188368" y="2766634"/>
            <a:ext cx="639919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65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Text Box 125"/>
          <p:cNvSpPr txBox="1">
            <a:spLocks noChangeArrowheads="1"/>
          </p:cNvSpPr>
          <p:nvPr/>
        </p:nvSpPr>
        <p:spPr bwMode="auto">
          <a:xfrm>
            <a:off x="6243081" y="2708920"/>
            <a:ext cx="639919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3200" b="1" dirty="0">
                <a:latin typeface="Arial" pitchFamily="34" charset="0"/>
                <a:cs typeface="Arial" pitchFamily="34" charset="0"/>
              </a:rPr>
              <a:t>3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Text Box 125"/>
          <p:cNvSpPr txBox="1">
            <a:spLocks noChangeArrowheads="1"/>
          </p:cNvSpPr>
          <p:nvPr/>
        </p:nvSpPr>
        <p:spPr bwMode="auto">
          <a:xfrm>
            <a:off x="6660232" y="5552035"/>
            <a:ext cx="639919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3200" b="1" dirty="0">
                <a:latin typeface="Arial" pitchFamily="34" charset="0"/>
                <a:cs typeface="Arial" pitchFamily="34" charset="0"/>
              </a:rPr>
              <a:t>3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Text Box 125"/>
          <p:cNvSpPr txBox="1">
            <a:spLocks noChangeArrowheads="1"/>
          </p:cNvSpPr>
          <p:nvPr/>
        </p:nvSpPr>
        <p:spPr bwMode="auto">
          <a:xfrm>
            <a:off x="2235781" y="5656892"/>
            <a:ext cx="639919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65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488243" y="81839"/>
            <a:ext cx="8366322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Вычисли </a:t>
            </a:r>
            <a:r>
              <a:rPr lang="ru-RU" sz="2400" b="1" dirty="0"/>
              <a:t>для каждого случая скорость сближения </a:t>
            </a:r>
            <a:r>
              <a:rPr lang="ru-RU" sz="2400" b="1" dirty="0" smtClean="0"/>
              <a:t>или </a:t>
            </a:r>
            <a:r>
              <a:rPr lang="ru-RU" sz="2400" b="1" dirty="0"/>
              <a:t>скорость </a:t>
            </a:r>
            <a:r>
              <a:rPr lang="ru-RU" sz="2400" b="1" dirty="0" smtClean="0"/>
              <a:t>удаления.</a:t>
            </a:r>
            <a:endParaRPr lang="ru-RU" sz="2200" b="1" dirty="0">
              <a:solidFill>
                <a:srgbClr val="C00000"/>
              </a:solidFill>
            </a:endParaRPr>
          </a:p>
        </p:txBody>
      </p:sp>
      <p:sp>
        <p:nvSpPr>
          <p:cNvPr id="74" name="WordArt 44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187624" y="1196752"/>
            <a:ext cx="2736303" cy="28803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B85C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Встречное движение</a:t>
            </a:r>
          </a:p>
        </p:txBody>
      </p:sp>
      <p:sp>
        <p:nvSpPr>
          <p:cNvPr id="75" name="WordArt 45">
            <a:hlinkClick r:id="" action="ppaction://noaction"/>
          </p:cNvPr>
          <p:cNvSpPr>
            <a:spLocks noChangeArrowheads="1" noChangeShapeType="1" noTextEdit="1"/>
          </p:cNvSpPr>
          <p:nvPr/>
        </p:nvSpPr>
        <p:spPr bwMode="auto">
          <a:xfrm>
            <a:off x="539552" y="3717032"/>
            <a:ext cx="4032447" cy="68771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B85C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Движение в противоположных</a:t>
            </a:r>
          </a:p>
          <a:p>
            <a:pPr algn="ctr"/>
            <a:r>
              <a:rPr lang="ru-RU" sz="3600" kern="10" dirty="0">
                <a:ln w="9525">
                  <a:solidFill>
                    <a:srgbClr val="B85C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направлениях</a:t>
            </a:r>
          </a:p>
        </p:txBody>
      </p:sp>
      <p:sp>
        <p:nvSpPr>
          <p:cNvPr id="76" name="WordArt 46">
            <a:hlinkClick r:id="" action="ppaction://noaction"/>
          </p:cNvPr>
          <p:cNvSpPr>
            <a:spLocks noChangeArrowheads="1" noChangeShapeType="1" noTextEdit="1"/>
          </p:cNvSpPr>
          <p:nvPr/>
        </p:nvSpPr>
        <p:spPr bwMode="auto">
          <a:xfrm>
            <a:off x="5436096" y="3501008"/>
            <a:ext cx="2808362" cy="28803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B85C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Движение вдогонку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52120" y="42930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77" name="Picture 13" descr="F:\Мои рисунки\Картинки XP\Анимации картинки\HOMEANIM\AG00041_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8492528" y="6205216"/>
            <a:ext cx="557214" cy="3333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89059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74" grpId="0"/>
      <p:bldP spid="75" grpId="0"/>
      <p:bldP spid="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Прямоугольник 58"/>
          <p:cNvSpPr/>
          <p:nvPr/>
        </p:nvSpPr>
        <p:spPr>
          <a:xfrm>
            <a:off x="5652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6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6">
                  <a:lumMod val="20000"/>
                  <a:lumOff val="80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01979"/>
            <a:ext cx="8784976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/>
              <a:t>Расстояние между двумя машинами, едущими по шоссе, равно 200 км. Скорости машин: 60 км/ч и 80 км/ч. Какое может быть расстояние между ними через 1 час?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412776"/>
            <a:ext cx="8280920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/>
              <a:t>Существует четыре варианта движения машин друг относительно друга. </a:t>
            </a:r>
          </a:p>
        </p:txBody>
      </p:sp>
      <p:grpSp>
        <p:nvGrpSpPr>
          <p:cNvPr id="51" name="Группа 50"/>
          <p:cNvGrpSpPr/>
          <p:nvPr/>
        </p:nvGrpSpPr>
        <p:grpSpPr>
          <a:xfrm>
            <a:off x="898808" y="1988840"/>
            <a:ext cx="3275857" cy="1152128"/>
            <a:chOff x="898808" y="1988840"/>
            <a:chExt cx="3275857" cy="1152128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899592" y="1988840"/>
              <a:ext cx="1148071" cy="40011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smtClean="0">
                  <a:latin typeface="Arial" pitchFamily="34" charset="0"/>
                  <a:cs typeface="Arial" pitchFamily="34" charset="0"/>
                </a:rPr>
                <a:t>60 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км/ч</a:t>
              </a:r>
            </a:p>
          </p:txBody>
        </p:sp>
        <p:grpSp>
          <p:nvGrpSpPr>
            <p:cNvPr id="10" name="Группа 9"/>
            <p:cNvGrpSpPr/>
            <p:nvPr/>
          </p:nvGrpSpPr>
          <p:grpSpPr>
            <a:xfrm>
              <a:off x="898808" y="2020778"/>
              <a:ext cx="3275857" cy="1120190"/>
              <a:chOff x="898808" y="1588730"/>
              <a:chExt cx="3275857" cy="1120190"/>
            </a:xfrm>
            <a:solidFill>
              <a:schemeClr val="accent1">
                <a:alpha val="0"/>
              </a:schemeClr>
            </a:solidFill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899592" y="2060848"/>
                <a:ext cx="3240360" cy="648072"/>
                <a:chOff x="899592" y="2060848"/>
                <a:chExt cx="3240360" cy="648072"/>
              </a:xfrm>
              <a:grpFill/>
            </p:grpSpPr>
            <p:cxnSp>
              <p:nvCxnSpPr>
                <p:cNvPr id="15" name="Прямая соединительная линия 14"/>
                <p:cNvCxnSpPr/>
                <p:nvPr/>
              </p:nvCxnSpPr>
              <p:spPr>
                <a:xfrm>
                  <a:off x="899592" y="2708920"/>
                  <a:ext cx="3240360" cy="0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Прямая соединительная линия 15"/>
                <p:cNvCxnSpPr/>
                <p:nvPr/>
              </p:nvCxnSpPr>
              <p:spPr>
                <a:xfrm>
                  <a:off x="899592" y="2060848"/>
                  <a:ext cx="0" cy="648072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Прямая соединительная линия 16"/>
                <p:cNvCxnSpPr/>
                <p:nvPr/>
              </p:nvCxnSpPr>
              <p:spPr>
                <a:xfrm>
                  <a:off x="4139952" y="2060848"/>
                  <a:ext cx="0" cy="648072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2" name="Прямая со стрелкой 11"/>
              <p:cNvCxnSpPr/>
              <p:nvPr/>
            </p:nvCxnSpPr>
            <p:spPr>
              <a:xfrm>
                <a:off x="898808" y="2060848"/>
                <a:ext cx="1008112" cy="0"/>
              </a:xfrm>
              <a:prstGeom prst="straightConnector1">
                <a:avLst/>
              </a:prstGeom>
              <a:grpFill/>
              <a:ln w="571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 стрелкой 12"/>
              <p:cNvCxnSpPr/>
              <p:nvPr/>
            </p:nvCxnSpPr>
            <p:spPr>
              <a:xfrm flipH="1">
                <a:off x="3131840" y="2096681"/>
                <a:ext cx="1008112" cy="0"/>
              </a:xfrm>
              <a:prstGeom prst="straightConnector1">
                <a:avLst/>
              </a:prstGeom>
              <a:grpFill/>
              <a:ln w="571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Прямоугольник 13"/>
              <p:cNvSpPr/>
              <p:nvPr/>
            </p:nvSpPr>
            <p:spPr>
              <a:xfrm>
                <a:off x="3097126" y="1588730"/>
                <a:ext cx="1077539" cy="400110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ru-RU" sz="2000" b="1" dirty="0" smtClean="0">
                    <a:latin typeface="Arial" pitchFamily="34" charset="0"/>
                    <a:cs typeface="Arial" pitchFamily="34" charset="0"/>
                  </a:rPr>
                  <a:t>80 </a:t>
                </a:r>
                <a:r>
                  <a:rPr lang="ru-RU" sz="2000" b="1" dirty="0">
                    <a:latin typeface="Arial" pitchFamily="34" charset="0"/>
                    <a:cs typeface="Arial" pitchFamily="34" charset="0"/>
                  </a:rPr>
                  <a:t>км/ч</a:t>
                </a:r>
              </a:p>
            </p:txBody>
          </p:sp>
        </p:grpSp>
      </p:grpSp>
      <p:grpSp>
        <p:nvGrpSpPr>
          <p:cNvPr id="18" name="Группа 17"/>
          <p:cNvGrpSpPr/>
          <p:nvPr/>
        </p:nvGrpSpPr>
        <p:grpSpPr>
          <a:xfrm>
            <a:off x="611560" y="4293096"/>
            <a:ext cx="3888432" cy="1622192"/>
            <a:chOff x="4932040" y="1340768"/>
            <a:chExt cx="3888432" cy="1622192"/>
          </a:xfrm>
          <a:solidFill>
            <a:srgbClr val="FFFED2">
              <a:alpha val="0"/>
            </a:srgbClr>
          </a:solidFill>
        </p:grpSpPr>
        <p:sp>
          <p:nvSpPr>
            <p:cNvPr id="19" name="Прямоугольник 18"/>
            <p:cNvSpPr/>
            <p:nvPr/>
          </p:nvSpPr>
          <p:spPr>
            <a:xfrm>
              <a:off x="4932040" y="1340768"/>
              <a:ext cx="3888432" cy="16221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0" name="Группа 19"/>
            <p:cNvGrpSpPr/>
            <p:nvPr/>
          </p:nvGrpSpPr>
          <p:grpSpPr>
            <a:xfrm>
              <a:off x="5150645" y="1487782"/>
              <a:ext cx="3646677" cy="1149130"/>
              <a:chOff x="5150645" y="1487782"/>
              <a:chExt cx="3646677" cy="1149130"/>
            </a:xfrm>
            <a:grpFill/>
          </p:grpSpPr>
          <p:grpSp>
            <p:nvGrpSpPr>
              <p:cNvPr id="21" name="Группа 20"/>
              <p:cNvGrpSpPr/>
              <p:nvPr/>
            </p:nvGrpSpPr>
            <p:grpSpPr>
              <a:xfrm>
                <a:off x="5196922" y="1988840"/>
                <a:ext cx="3600400" cy="648072"/>
                <a:chOff x="5196922" y="1988840"/>
                <a:chExt cx="3600400" cy="648072"/>
              </a:xfrm>
              <a:grpFill/>
            </p:grpSpPr>
            <p:cxnSp>
              <p:nvCxnSpPr>
                <p:cNvPr id="24" name="Прямая соединительная линия 23"/>
                <p:cNvCxnSpPr/>
                <p:nvPr/>
              </p:nvCxnSpPr>
              <p:spPr>
                <a:xfrm>
                  <a:off x="5220072" y="2636912"/>
                  <a:ext cx="2232248" cy="0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Прямая соединительная линия 24"/>
                <p:cNvCxnSpPr/>
                <p:nvPr/>
              </p:nvCxnSpPr>
              <p:spPr>
                <a:xfrm>
                  <a:off x="5220072" y="1988840"/>
                  <a:ext cx="0" cy="648072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Прямая соединительная линия 25"/>
                <p:cNvCxnSpPr/>
                <p:nvPr/>
              </p:nvCxnSpPr>
              <p:spPr>
                <a:xfrm>
                  <a:off x="7452320" y="1988840"/>
                  <a:ext cx="0" cy="648072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Прямая со стрелкой 26"/>
                <p:cNvCxnSpPr/>
                <p:nvPr/>
              </p:nvCxnSpPr>
              <p:spPr>
                <a:xfrm>
                  <a:off x="5196922" y="1988840"/>
                  <a:ext cx="1008112" cy="0"/>
                </a:xfrm>
                <a:prstGeom prst="straightConnector1">
                  <a:avLst/>
                </a:prstGeom>
                <a:grpFill/>
                <a:ln w="571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Прямая со стрелкой 27"/>
                <p:cNvCxnSpPr/>
                <p:nvPr/>
              </p:nvCxnSpPr>
              <p:spPr>
                <a:xfrm>
                  <a:off x="7429170" y="1988840"/>
                  <a:ext cx="1368152" cy="0"/>
                </a:xfrm>
                <a:prstGeom prst="straightConnector1">
                  <a:avLst/>
                </a:prstGeom>
                <a:grpFill/>
                <a:ln w="571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Прямоугольник 21"/>
              <p:cNvSpPr/>
              <p:nvPr/>
            </p:nvSpPr>
            <p:spPr>
              <a:xfrm>
                <a:off x="5150645" y="1487782"/>
                <a:ext cx="1077539" cy="400110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ru-RU" sz="2000" b="1" dirty="0" smtClean="0">
                    <a:latin typeface="Arial" pitchFamily="34" charset="0"/>
                    <a:cs typeface="Arial" pitchFamily="34" charset="0"/>
                  </a:rPr>
                  <a:t>80 км/ч</a:t>
                </a:r>
                <a:endParaRPr lang="ru-RU" sz="20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7596336" y="1525731"/>
                <a:ext cx="1077539" cy="400110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ru-RU" sz="2000" b="1" dirty="0">
                    <a:latin typeface="Arial" pitchFamily="34" charset="0"/>
                    <a:cs typeface="Arial" pitchFamily="34" charset="0"/>
                  </a:rPr>
                  <a:t>6</a:t>
                </a:r>
                <a:r>
                  <a:rPr lang="ru-RU" sz="2000" b="1" dirty="0" smtClean="0">
                    <a:latin typeface="Arial" pitchFamily="34" charset="0"/>
                    <a:cs typeface="Arial" pitchFamily="34" charset="0"/>
                  </a:rPr>
                  <a:t>0 </a:t>
                </a:r>
                <a:r>
                  <a:rPr lang="ru-RU" sz="2000" b="1" dirty="0">
                    <a:latin typeface="Arial" pitchFamily="34" charset="0"/>
                    <a:cs typeface="Arial" pitchFamily="34" charset="0"/>
                  </a:rPr>
                  <a:t>км/ч</a:t>
                </a:r>
              </a:p>
            </p:txBody>
          </p:sp>
        </p:grpSp>
      </p:grpSp>
      <p:grpSp>
        <p:nvGrpSpPr>
          <p:cNvPr id="29" name="Группа 28"/>
          <p:cNvGrpSpPr/>
          <p:nvPr/>
        </p:nvGrpSpPr>
        <p:grpSpPr>
          <a:xfrm>
            <a:off x="4932040" y="2132856"/>
            <a:ext cx="3741835" cy="1541935"/>
            <a:chOff x="4932040" y="4407345"/>
            <a:chExt cx="3741835" cy="1541935"/>
          </a:xfrm>
          <a:solidFill>
            <a:srgbClr val="FFFED2">
              <a:alpha val="0"/>
            </a:srgbClr>
          </a:solidFill>
        </p:grpSpPr>
        <p:sp>
          <p:nvSpPr>
            <p:cNvPr id="30" name="Прямоугольник 29"/>
            <p:cNvSpPr/>
            <p:nvPr/>
          </p:nvSpPr>
          <p:spPr>
            <a:xfrm>
              <a:off x="4932040" y="4407345"/>
              <a:ext cx="3741835" cy="1541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1" name="Группа 30"/>
            <p:cNvGrpSpPr/>
            <p:nvPr/>
          </p:nvGrpSpPr>
          <p:grpSpPr>
            <a:xfrm>
              <a:off x="5087631" y="4407345"/>
              <a:ext cx="3251935" cy="1061980"/>
              <a:chOff x="5087631" y="4407345"/>
              <a:chExt cx="3251935" cy="1061980"/>
            </a:xfrm>
            <a:grpFill/>
          </p:grpSpPr>
          <p:grpSp>
            <p:nvGrpSpPr>
              <p:cNvPr id="32" name="Группа 31"/>
              <p:cNvGrpSpPr/>
              <p:nvPr/>
            </p:nvGrpSpPr>
            <p:grpSpPr>
              <a:xfrm flipH="1">
                <a:off x="5087631" y="4821253"/>
                <a:ext cx="3251935" cy="648072"/>
                <a:chOff x="5196922" y="1988840"/>
                <a:chExt cx="3251935" cy="648072"/>
              </a:xfrm>
              <a:grpFill/>
            </p:grpSpPr>
            <p:cxnSp>
              <p:nvCxnSpPr>
                <p:cNvPr id="35" name="Прямая соединительная линия 34"/>
                <p:cNvCxnSpPr/>
                <p:nvPr/>
              </p:nvCxnSpPr>
              <p:spPr>
                <a:xfrm>
                  <a:off x="5220072" y="2636912"/>
                  <a:ext cx="2232248" cy="0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Прямая соединительная линия 35"/>
                <p:cNvCxnSpPr/>
                <p:nvPr/>
              </p:nvCxnSpPr>
              <p:spPr>
                <a:xfrm>
                  <a:off x="5220072" y="1988840"/>
                  <a:ext cx="0" cy="648072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Прямая соединительная линия 36"/>
                <p:cNvCxnSpPr/>
                <p:nvPr/>
              </p:nvCxnSpPr>
              <p:spPr>
                <a:xfrm>
                  <a:off x="7452320" y="1988840"/>
                  <a:ext cx="0" cy="648072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Прямая со стрелкой 37"/>
                <p:cNvCxnSpPr/>
                <p:nvPr/>
              </p:nvCxnSpPr>
              <p:spPr>
                <a:xfrm>
                  <a:off x="5196922" y="1988840"/>
                  <a:ext cx="1440160" cy="0"/>
                </a:xfrm>
                <a:prstGeom prst="straightConnector1">
                  <a:avLst/>
                </a:prstGeom>
                <a:grpFill/>
                <a:ln w="571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Прямая со стрелкой 38"/>
                <p:cNvCxnSpPr/>
                <p:nvPr/>
              </p:nvCxnSpPr>
              <p:spPr>
                <a:xfrm>
                  <a:off x="7440745" y="1988840"/>
                  <a:ext cx="1008112" cy="0"/>
                </a:xfrm>
                <a:prstGeom prst="straightConnector1">
                  <a:avLst/>
                </a:prstGeom>
                <a:grpFill/>
                <a:ln w="571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" name="Прямоугольник 32"/>
              <p:cNvSpPr/>
              <p:nvPr/>
            </p:nvSpPr>
            <p:spPr>
              <a:xfrm>
                <a:off x="7195922" y="4407345"/>
                <a:ext cx="1077539" cy="400110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ru-RU" sz="2000" b="1" dirty="0">
                    <a:latin typeface="Arial" pitchFamily="34" charset="0"/>
                    <a:cs typeface="Arial" pitchFamily="34" charset="0"/>
                  </a:rPr>
                  <a:t>6</a:t>
                </a:r>
                <a:r>
                  <a:rPr lang="ru-RU" sz="2000" b="1" dirty="0" smtClean="0">
                    <a:latin typeface="Arial" pitchFamily="34" charset="0"/>
                    <a:cs typeface="Arial" pitchFamily="34" charset="0"/>
                  </a:rPr>
                  <a:t>0 </a:t>
                </a:r>
                <a:r>
                  <a:rPr lang="ru-RU" sz="2000" b="1" dirty="0">
                    <a:latin typeface="Arial" pitchFamily="34" charset="0"/>
                    <a:cs typeface="Arial" pitchFamily="34" charset="0"/>
                  </a:rPr>
                  <a:t>км/ч</a:t>
                </a:r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5220072" y="4420031"/>
                <a:ext cx="1077539" cy="400110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ru-RU" sz="2000" b="1" dirty="0" smtClean="0">
                    <a:latin typeface="Arial" pitchFamily="34" charset="0"/>
                    <a:cs typeface="Arial" pitchFamily="34" charset="0"/>
                  </a:rPr>
                  <a:t>80 </a:t>
                </a:r>
                <a:r>
                  <a:rPr lang="ru-RU" sz="2000" b="1" dirty="0">
                    <a:latin typeface="Arial" pitchFamily="34" charset="0"/>
                    <a:cs typeface="Arial" pitchFamily="34" charset="0"/>
                  </a:rPr>
                  <a:t>км/ч</a:t>
                </a:r>
              </a:p>
            </p:txBody>
          </p:sp>
        </p:grpSp>
      </p:grpSp>
      <p:grpSp>
        <p:nvGrpSpPr>
          <p:cNvPr id="40" name="Группа 39"/>
          <p:cNvGrpSpPr/>
          <p:nvPr/>
        </p:nvGrpSpPr>
        <p:grpSpPr>
          <a:xfrm>
            <a:off x="5004048" y="4509120"/>
            <a:ext cx="3846030" cy="1528137"/>
            <a:chOff x="653962" y="4421143"/>
            <a:chExt cx="3846030" cy="1528137"/>
          </a:xfrm>
          <a:solidFill>
            <a:srgbClr val="FFFED2">
              <a:alpha val="0"/>
            </a:srgbClr>
          </a:solidFill>
        </p:grpSpPr>
        <p:sp>
          <p:nvSpPr>
            <p:cNvPr id="41" name="Прямоугольник 40"/>
            <p:cNvSpPr/>
            <p:nvPr/>
          </p:nvSpPr>
          <p:spPr>
            <a:xfrm>
              <a:off x="653962" y="4421143"/>
              <a:ext cx="3846030" cy="15281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2" name="Группа 41"/>
            <p:cNvGrpSpPr/>
            <p:nvPr/>
          </p:nvGrpSpPr>
          <p:grpSpPr>
            <a:xfrm>
              <a:off x="653962" y="4421143"/>
              <a:ext cx="3714543" cy="1101395"/>
              <a:chOff x="653962" y="4421143"/>
              <a:chExt cx="3714543" cy="1101395"/>
            </a:xfrm>
            <a:grpFill/>
          </p:grpSpPr>
          <p:grpSp>
            <p:nvGrpSpPr>
              <p:cNvPr id="43" name="Группа 42"/>
              <p:cNvGrpSpPr/>
              <p:nvPr/>
            </p:nvGrpSpPr>
            <p:grpSpPr>
              <a:xfrm>
                <a:off x="1679151" y="4871790"/>
                <a:ext cx="1681242" cy="650748"/>
                <a:chOff x="1415884" y="4869114"/>
                <a:chExt cx="1681242" cy="650748"/>
              </a:xfrm>
              <a:grpFill/>
            </p:grpSpPr>
            <p:cxnSp>
              <p:nvCxnSpPr>
                <p:cNvPr id="48" name="Прямая соединительная линия 47"/>
                <p:cNvCxnSpPr/>
                <p:nvPr/>
              </p:nvCxnSpPr>
              <p:spPr>
                <a:xfrm>
                  <a:off x="1415884" y="5517186"/>
                  <a:ext cx="1681242" cy="2676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Прямая соединительная линия 48"/>
                <p:cNvCxnSpPr/>
                <p:nvPr/>
              </p:nvCxnSpPr>
              <p:spPr>
                <a:xfrm>
                  <a:off x="1439033" y="4869114"/>
                  <a:ext cx="0" cy="648072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Прямая соединительная линия 49"/>
                <p:cNvCxnSpPr/>
                <p:nvPr/>
              </p:nvCxnSpPr>
              <p:spPr>
                <a:xfrm>
                  <a:off x="3095117" y="4871790"/>
                  <a:ext cx="2009" cy="648072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4" name="Прямая со стрелкой 43"/>
              <p:cNvCxnSpPr/>
              <p:nvPr/>
            </p:nvCxnSpPr>
            <p:spPr>
              <a:xfrm flipH="1">
                <a:off x="705763" y="4887704"/>
                <a:ext cx="1008112" cy="0"/>
              </a:xfrm>
              <a:prstGeom prst="straightConnector1">
                <a:avLst/>
              </a:prstGeom>
              <a:grpFill/>
              <a:ln w="571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 стрелкой 44"/>
              <p:cNvCxnSpPr/>
              <p:nvPr/>
            </p:nvCxnSpPr>
            <p:spPr>
              <a:xfrm>
                <a:off x="3337243" y="4871790"/>
                <a:ext cx="1008112" cy="0"/>
              </a:xfrm>
              <a:prstGeom prst="straightConnector1">
                <a:avLst/>
              </a:prstGeom>
              <a:grpFill/>
              <a:ln w="571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Прямоугольник 45"/>
              <p:cNvSpPr/>
              <p:nvPr/>
            </p:nvSpPr>
            <p:spPr>
              <a:xfrm>
                <a:off x="3290966" y="4421143"/>
                <a:ext cx="1077539" cy="400110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ru-RU" sz="2000" b="1" dirty="0" smtClean="0">
                    <a:latin typeface="Arial" pitchFamily="34" charset="0"/>
                    <a:cs typeface="Arial" pitchFamily="34" charset="0"/>
                  </a:rPr>
                  <a:t>60 </a:t>
                </a:r>
                <a:r>
                  <a:rPr lang="ru-RU" sz="2000" b="1" dirty="0">
                    <a:latin typeface="Arial" pitchFamily="34" charset="0"/>
                    <a:cs typeface="Arial" pitchFamily="34" charset="0"/>
                  </a:rPr>
                  <a:t>км/ч</a:t>
                </a:r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653962" y="4421143"/>
                <a:ext cx="1077539" cy="400110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ru-RU" sz="2000" b="1" dirty="0" smtClean="0">
                    <a:latin typeface="Arial" pitchFamily="34" charset="0"/>
                    <a:cs typeface="Arial" pitchFamily="34" charset="0"/>
                  </a:rPr>
                  <a:t>80 </a:t>
                </a:r>
                <a:r>
                  <a:rPr lang="ru-RU" sz="2000" b="1" dirty="0">
                    <a:latin typeface="Arial" pitchFamily="34" charset="0"/>
                    <a:cs typeface="Arial" pitchFamily="34" charset="0"/>
                  </a:rPr>
                  <a:t>км/ч</a:t>
                </a:r>
              </a:p>
            </p:txBody>
          </p:sp>
        </p:grpSp>
      </p:grpSp>
      <p:sp>
        <p:nvSpPr>
          <p:cNvPr id="53" name="Овал 52"/>
          <p:cNvSpPr/>
          <p:nvPr/>
        </p:nvSpPr>
        <p:spPr>
          <a:xfrm>
            <a:off x="2195736" y="3212976"/>
            <a:ext cx="568695" cy="50812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54" name="Овал 53"/>
          <p:cNvSpPr/>
          <p:nvPr/>
        </p:nvSpPr>
        <p:spPr>
          <a:xfrm>
            <a:off x="2267744" y="5661248"/>
            <a:ext cx="568695" cy="50812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44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6804248" y="3284984"/>
            <a:ext cx="568695" cy="50812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56" name="Овал 55"/>
          <p:cNvSpPr/>
          <p:nvPr/>
        </p:nvSpPr>
        <p:spPr>
          <a:xfrm>
            <a:off x="6804248" y="5661248"/>
            <a:ext cx="568695" cy="50812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pic>
        <p:nvPicPr>
          <p:cNvPr id="52" name="Picture 13" descr="F:\Мои рисунки\Картинки XP\Анимации картинки\HOMEANIM\AG00041_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8492528" y="6277224"/>
            <a:ext cx="557214" cy="3333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9687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Прямоугольник 61"/>
          <p:cNvSpPr/>
          <p:nvPr/>
        </p:nvSpPr>
        <p:spPr>
          <a:xfrm>
            <a:off x="5652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6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6">
                  <a:lumMod val="20000"/>
                  <a:lumOff val="80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700808"/>
            <a:ext cx="424847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        </a:t>
            </a:r>
            <a:r>
              <a:rPr lang="ru-RU" sz="3200" b="1" dirty="0" smtClean="0"/>
              <a:t>v</a:t>
            </a:r>
            <a:r>
              <a:rPr lang="ru-RU" b="1" dirty="0" smtClean="0"/>
              <a:t>=80+60=140 км/ч – скорость</a:t>
            </a:r>
          </a:p>
          <a:p>
            <a:r>
              <a:rPr lang="ru-RU" b="1" dirty="0" smtClean="0"/>
              <a:t>             сближения машин.</a:t>
            </a:r>
            <a:endParaRPr lang="ru-RU" b="1" dirty="0"/>
          </a:p>
          <a:p>
            <a:r>
              <a:rPr lang="ru-RU" b="1" dirty="0"/>
              <a:t> </a:t>
            </a:r>
            <a:r>
              <a:rPr lang="ru-RU" b="1" dirty="0" smtClean="0"/>
              <a:t> </a:t>
            </a:r>
            <a:r>
              <a:rPr lang="ru-RU" sz="3200" b="1" dirty="0" smtClean="0"/>
              <a:t>s</a:t>
            </a:r>
            <a:r>
              <a:rPr lang="ru-RU" b="1" dirty="0" smtClean="0"/>
              <a:t>=200-140=60 </a:t>
            </a:r>
            <a:r>
              <a:rPr lang="ru-RU" b="1" dirty="0"/>
              <a:t>км - расстояние между </a:t>
            </a:r>
            <a:r>
              <a:rPr lang="ru-RU" b="1" dirty="0" smtClean="0"/>
              <a:t>   машинами </a:t>
            </a:r>
            <a:r>
              <a:rPr lang="ru-RU" b="1" dirty="0"/>
              <a:t>через час.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716016" y="5013176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                  </a:t>
            </a:r>
            <a:r>
              <a:rPr lang="ru-RU" sz="3200" b="1" dirty="0" smtClean="0"/>
              <a:t>v</a:t>
            </a:r>
            <a:r>
              <a:rPr lang="ru-RU" b="1" dirty="0" smtClean="0"/>
              <a:t>=80+60=140 </a:t>
            </a:r>
            <a:r>
              <a:rPr lang="ru-RU" b="1" dirty="0"/>
              <a:t>км/ч - скорость </a:t>
            </a:r>
            <a:r>
              <a:rPr lang="ru-RU" b="1" dirty="0" smtClean="0"/>
              <a:t>                                               удаления </a:t>
            </a:r>
            <a:r>
              <a:rPr lang="ru-RU" b="1" dirty="0"/>
              <a:t>машин друг от </a:t>
            </a:r>
            <a:r>
              <a:rPr lang="ru-RU" b="1" dirty="0" smtClean="0"/>
              <a:t>друга</a:t>
            </a:r>
            <a:r>
              <a:rPr lang="ru-RU" b="1" dirty="0"/>
              <a:t>.</a:t>
            </a:r>
          </a:p>
          <a:p>
            <a:r>
              <a:rPr lang="ru-RU" b="1" dirty="0"/>
              <a:t> </a:t>
            </a:r>
            <a:r>
              <a:rPr lang="ru-RU" b="1" dirty="0" smtClean="0"/>
              <a:t>   </a:t>
            </a:r>
            <a:r>
              <a:rPr lang="ru-RU" sz="3200" b="1" dirty="0" smtClean="0"/>
              <a:t>s</a:t>
            </a:r>
            <a:r>
              <a:rPr lang="ru-RU" b="1" dirty="0" smtClean="0"/>
              <a:t>=200+140=340 </a:t>
            </a:r>
            <a:r>
              <a:rPr lang="ru-RU" b="1" dirty="0"/>
              <a:t>км - расстояние между </a:t>
            </a:r>
            <a:r>
              <a:rPr lang="ru-RU" b="1" dirty="0" smtClean="0"/>
              <a:t>  машинами </a:t>
            </a:r>
            <a:r>
              <a:rPr lang="ru-RU" b="1" dirty="0"/>
              <a:t>через один час</a:t>
            </a:r>
            <a:r>
              <a:rPr lang="ru-RU" b="1" dirty="0" smtClean="0"/>
              <a:t>. 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60032" y="1700808"/>
            <a:ext cx="426827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</a:t>
            </a:r>
            <a:r>
              <a:rPr lang="ru-RU" sz="3200" b="1" dirty="0" smtClean="0"/>
              <a:t>v</a:t>
            </a:r>
            <a:r>
              <a:rPr lang="ru-RU" b="1" dirty="0" smtClean="0"/>
              <a:t>=80-60=20 </a:t>
            </a:r>
            <a:r>
              <a:rPr lang="ru-RU" b="1" dirty="0"/>
              <a:t>км/ч - скорость </a:t>
            </a:r>
            <a:r>
              <a:rPr lang="ru-RU" b="1" dirty="0" smtClean="0"/>
              <a:t>  удаления </a:t>
            </a:r>
            <a:r>
              <a:rPr lang="ru-RU" b="1" dirty="0"/>
              <a:t>машин </a:t>
            </a:r>
            <a:r>
              <a:rPr lang="ru-RU" b="1" dirty="0" smtClean="0"/>
              <a:t>друг </a:t>
            </a:r>
            <a:r>
              <a:rPr lang="ru-RU" b="1" dirty="0"/>
              <a:t>от </a:t>
            </a:r>
            <a:r>
              <a:rPr lang="ru-RU" b="1" dirty="0" smtClean="0"/>
              <a:t>друга.</a:t>
            </a:r>
            <a:endParaRPr lang="ru-RU" b="1" dirty="0"/>
          </a:p>
          <a:p>
            <a:r>
              <a:rPr lang="ru-RU" b="1" dirty="0"/>
              <a:t> </a:t>
            </a:r>
            <a:r>
              <a:rPr lang="ru-RU" sz="3200" b="1" dirty="0" smtClean="0"/>
              <a:t>s</a:t>
            </a:r>
            <a:r>
              <a:rPr lang="ru-RU" b="1" dirty="0" smtClean="0"/>
              <a:t>=200+20=220 </a:t>
            </a:r>
            <a:r>
              <a:rPr lang="ru-RU" b="1" dirty="0"/>
              <a:t>км - расстояние между машинами через час.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5013176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         </a:t>
            </a:r>
            <a:r>
              <a:rPr lang="ru-RU" sz="3200" b="1" dirty="0" smtClean="0"/>
              <a:t>v</a:t>
            </a:r>
            <a:r>
              <a:rPr lang="ru-RU" b="1" dirty="0" smtClean="0"/>
              <a:t>=80-60 =</a:t>
            </a:r>
            <a:r>
              <a:rPr lang="ru-RU" b="1" dirty="0"/>
              <a:t>20 км/ч - скорость </a:t>
            </a:r>
            <a:r>
              <a:rPr lang="ru-RU" b="1" dirty="0" smtClean="0"/>
              <a:t>                 сближения машин.</a:t>
            </a:r>
            <a:endParaRPr lang="ru-RU" b="1" dirty="0"/>
          </a:p>
          <a:p>
            <a:r>
              <a:rPr lang="ru-RU" b="1" dirty="0"/>
              <a:t> </a:t>
            </a:r>
            <a:r>
              <a:rPr lang="ru-RU" b="1" dirty="0" smtClean="0"/>
              <a:t> </a:t>
            </a:r>
            <a:r>
              <a:rPr lang="ru-RU" sz="3200" b="1" dirty="0"/>
              <a:t>s</a:t>
            </a:r>
            <a:r>
              <a:rPr lang="ru-RU" b="1" dirty="0"/>
              <a:t>=200-20=180 км - расстояние между машинами через час.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827584" y="620688"/>
            <a:ext cx="2366066" cy="864097"/>
            <a:chOff x="898808" y="1758414"/>
            <a:chExt cx="3260723" cy="138255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898808" y="1758414"/>
              <a:ext cx="1148070" cy="40011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smtClean="0">
                  <a:latin typeface="Arial" pitchFamily="34" charset="0"/>
                  <a:cs typeface="Arial" pitchFamily="34" charset="0"/>
                </a:rPr>
                <a:t>60 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км/ч</a:t>
              </a:r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898808" y="1873628"/>
              <a:ext cx="3260723" cy="1267340"/>
              <a:chOff x="898808" y="1441580"/>
              <a:chExt cx="3260723" cy="1267340"/>
            </a:xfrm>
            <a:solidFill>
              <a:schemeClr val="accent1">
                <a:alpha val="0"/>
              </a:schemeClr>
            </a:solidFill>
          </p:grpSpPr>
          <p:grpSp>
            <p:nvGrpSpPr>
              <p:cNvPr id="9" name="Группа 8"/>
              <p:cNvGrpSpPr/>
              <p:nvPr/>
            </p:nvGrpSpPr>
            <p:grpSpPr>
              <a:xfrm>
                <a:off x="899592" y="2060848"/>
                <a:ext cx="3240360" cy="648072"/>
                <a:chOff x="899592" y="2060848"/>
                <a:chExt cx="3240360" cy="648072"/>
              </a:xfrm>
              <a:grpFill/>
            </p:grpSpPr>
            <p:cxnSp>
              <p:nvCxnSpPr>
                <p:cNvPr id="13" name="Прямая соединительная линия 12"/>
                <p:cNvCxnSpPr/>
                <p:nvPr/>
              </p:nvCxnSpPr>
              <p:spPr>
                <a:xfrm>
                  <a:off x="899592" y="2708920"/>
                  <a:ext cx="3240360" cy="0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Прямая соединительная линия 13"/>
                <p:cNvCxnSpPr/>
                <p:nvPr/>
              </p:nvCxnSpPr>
              <p:spPr>
                <a:xfrm>
                  <a:off x="899592" y="2060848"/>
                  <a:ext cx="0" cy="648072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Прямая соединительная линия 14"/>
                <p:cNvCxnSpPr/>
                <p:nvPr/>
              </p:nvCxnSpPr>
              <p:spPr>
                <a:xfrm>
                  <a:off x="4139952" y="2060848"/>
                  <a:ext cx="0" cy="648072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" name="Прямая со стрелкой 9"/>
              <p:cNvCxnSpPr/>
              <p:nvPr/>
            </p:nvCxnSpPr>
            <p:spPr>
              <a:xfrm>
                <a:off x="898808" y="2060848"/>
                <a:ext cx="1008112" cy="0"/>
              </a:xfrm>
              <a:prstGeom prst="straightConnector1">
                <a:avLst/>
              </a:prstGeom>
              <a:grpFill/>
              <a:ln w="571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 стрелкой 10"/>
              <p:cNvCxnSpPr/>
              <p:nvPr/>
            </p:nvCxnSpPr>
            <p:spPr>
              <a:xfrm flipH="1">
                <a:off x="3131840" y="2096681"/>
                <a:ext cx="1008112" cy="0"/>
              </a:xfrm>
              <a:prstGeom prst="straightConnector1">
                <a:avLst/>
              </a:prstGeom>
              <a:grpFill/>
              <a:ln w="571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Прямоугольник 11"/>
              <p:cNvSpPr/>
              <p:nvPr/>
            </p:nvSpPr>
            <p:spPr>
              <a:xfrm>
                <a:off x="3081992" y="1441580"/>
                <a:ext cx="1077539" cy="400110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ru-RU" sz="2000" b="1" dirty="0" smtClean="0">
                    <a:latin typeface="Arial" pitchFamily="34" charset="0"/>
                    <a:cs typeface="Arial" pitchFamily="34" charset="0"/>
                  </a:rPr>
                  <a:t>80 </a:t>
                </a:r>
                <a:r>
                  <a:rPr lang="ru-RU" sz="2000" b="1" dirty="0">
                    <a:latin typeface="Arial" pitchFamily="34" charset="0"/>
                    <a:cs typeface="Arial" pitchFamily="34" charset="0"/>
                  </a:rPr>
                  <a:t>км/ч</a:t>
                </a:r>
              </a:p>
            </p:txBody>
          </p:sp>
        </p:grpSp>
      </p:grpSp>
      <p:grpSp>
        <p:nvGrpSpPr>
          <p:cNvPr id="16" name="Группа 15"/>
          <p:cNvGrpSpPr/>
          <p:nvPr/>
        </p:nvGrpSpPr>
        <p:grpSpPr>
          <a:xfrm>
            <a:off x="539552" y="3717032"/>
            <a:ext cx="3168352" cy="1118136"/>
            <a:chOff x="4932040" y="1340768"/>
            <a:chExt cx="3888432" cy="1622192"/>
          </a:xfrm>
          <a:solidFill>
            <a:srgbClr val="FFFED2">
              <a:alpha val="0"/>
            </a:srgbClr>
          </a:solidFill>
        </p:grpSpPr>
        <p:sp>
          <p:nvSpPr>
            <p:cNvPr id="17" name="Прямоугольник 16"/>
            <p:cNvSpPr/>
            <p:nvPr/>
          </p:nvSpPr>
          <p:spPr>
            <a:xfrm>
              <a:off x="4932040" y="1340768"/>
              <a:ext cx="3888432" cy="16221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8" name="Группа 17"/>
            <p:cNvGrpSpPr/>
            <p:nvPr/>
          </p:nvGrpSpPr>
          <p:grpSpPr>
            <a:xfrm>
              <a:off x="5196922" y="1340768"/>
              <a:ext cx="3600400" cy="1296144"/>
              <a:chOff x="5196922" y="1340768"/>
              <a:chExt cx="3600400" cy="1296144"/>
            </a:xfrm>
            <a:grpFill/>
          </p:grpSpPr>
          <p:grpSp>
            <p:nvGrpSpPr>
              <p:cNvPr id="19" name="Группа 18"/>
              <p:cNvGrpSpPr/>
              <p:nvPr/>
            </p:nvGrpSpPr>
            <p:grpSpPr>
              <a:xfrm>
                <a:off x="5196922" y="1988840"/>
                <a:ext cx="3600400" cy="648072"/>
                <a:chOff x="5196922" y="1988840"/>
                <a:chExt cx="3600400" cy="648072"/>
              </a:xfrm>
              <a:grpFill/>
            </p:grpSpPr>
            <p:cxnSp>
              <p:nvCxnSpPr>
                <p:cNvPr id="22" name="Прямая соединительная линия 21"/>
                <p:cNvCxnSpPr/>
                <p:nvPr/>
              </p:nvCxnSpPr>
              <p:spPr>
                <a:xfrm>
                  <a:off x="5220072" y="2636912"/>
                  <a:ext cx="2232248" cy="0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Прямая соединительная линия 22"/>
                <p:cNvCxnSpPr/>
                <p:nvPr/>
              </p:nvCxnSpPr>
              <p:spPr>
                <a:xfrm>
                  <a:off x="5220072" y="1988840"/>
                  <a:ext cx="0" cy="648072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Прямая соединительная линия 23"/>
                <p:cNvCxnSpPr/>
                <p:nvPr/>
              </p:nvCxnSpPr>
              <p:spPr>
                <a:xfrm>
                  <a:off x="7452320" y="1988840"/>
                  <a:ext cx="0" cy="648072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Прямая со стрелкой 24"/>
                <p:cNvCxnSpPr/>
                <p:nvPr/>
              </p:nvCxnSpPr>
              <p:spPr>
                <a:xfrm>
                  <a:off x="5196922" y="1988840"/>
                  <a:ext cx="1008112" cy="0"/>
                </a:xfrm>
                <a:prstGeom prst="straightConnector1">
                  <a:avLst/>
                </a:prstGeom>
                <a:grpFill/>
                <a:ln w="571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Прямая со стрелкой 25"/>
                <p:cNvCxnSpPr/>
                <p:nvPr/>
              </p:nvCxnSpPr>
              <p:spPr>
                <a:xfrm>
                  <a:off x="7429170" y="1988840"/>
                  <a:ext cx="1368152" cy="0"/>
                </a:xfrm>
                <a:prstGeom prst="straightConnector1">
                  <a:avLst/>
                </a:prstGeom>
                <a:grpFill/>
                <a:ln w="571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" name="Прямоугольник 19"/>
              <p:cNvSpPr/>
              <p:nvPr/>
            </p:nvSpPr>
            <p:spPr>
              <a:xfrm>
                <a:off x="5197160" y="1340768"/>
                <a:ext cx="1077539" cy="400110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ru-RU" sz="2000" b="1" dirty="0" smtClean="0">
                    <a:latin typeface="Arial" pitchFamily="34" charset="0"/>
                    <a:cs typeface="Arial" pitchFamily="34" charset="0"/>
                  </a:rPr>
                  <a:t>80 км/ч</a:t>
                </a:r>
                <a:endParaRPr lang="ru-RU" sz="20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7583244" y="1340768"/>
                <a:ext cx="1077539" cy="400110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ru-RU" sz="2000" b="1" dirty="0">
                    <a:latin typeface="Arial" pitchFamily="34" charset="0"/>
                    <a:cs typeface="Arial" pitchFamily="34" charset="0"/>
                  </a:rPr>
                  <a:t>6</a:t>
                </a:r>
                <a:r>
                  <a:rPr lang="ru-RU" sz="2000" b="1" dirty="0" smtClean="0">
                    <a:latin typeface="Arial" pitchFamily="34" charset="0"/>
                    <a:cs typeface="Arial" pitchFamily="34" charset="0"/>
                  </a:rPr>
                  <a:t>0 </a:t>
                </a:r>
                <a:r>
                  <a:rPr lang="ru-RU" sz="2000" b="1" dirty="0">
                    <a:latin typeface="Arial" pitchFamily="34" charset="0"/>
                    <a:cs typeface="Arial" pitchFamily="34" charset="0"/>
                  </a:rPr>
                  <a:t>км/ч</a:t>
                </a:r>
              </a:p>
            </p:txBody>
          </p:sp>
        </p:grpSp>
      </p:grpSp>
      <p:grpSp>
        <p:nvGrpSpPr>
          <p:cNvPr id="27" name="Группа 26"/>
          <p:cNvGrpSpPr/>
          <p:nvPr/>
        </p:nvGrpSpPr>
        <p:grpSpPr>
          <a:xfrm>
            <a:off x="1547664" y="620688"/>
            <a:ext cx="6552728" cy="4010962"/>
            <a:chOff x="566566" y="4193385"/>
            <a:chExt cx="8107309" cy="5958924"/>
          </a:xfrm>
          <a:solidFill>
            <a:srgbClr val="FFFED2">
              <a:alpha val="0"/>
            </a:srgbClr>
          </a:solidFill>
        </p:grpSpPr>
        <p:sp>
          <p:nvSpPr>
            <p:cNvPr id="28" name="Прямоугольник 27"/>
            <p:cNvSpPr/>
            <p:nvPr/>
          </p:nvSpPr>
          <p:spPr>
            <a:xfrm>
              <a:off x="4932040" y="4407345"/>
              <a:ext cx="3741835" cy="1541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9" name="Группа 28"/>
            <p:cNvGrpSpPr/>
            <p:nvPr/>
          </p:nvGrpSpPr>
          <p:grpSpPr>
            <a:xfrm>
              <a:off x="566566" y="4193385"/>
              <a:ext cx="7773000" cy="5958924"/>
              <a:chOff x="566566" y="4193385"/>
              <a:chExt cx="7773000" cy="5958924"/>
            </a:xfrm>
            <a:grpFill/>
          </p:grpSpPr>
          <p:grpSp>
            <p:nvGrpSpPr>
              <p:cNvPr id="30" name="Группа 29"/>
              <p:cNvGrpSpPr/>
              <p:nvPr/>
            </p:nvGrpSpPr>
            <p:grpSpPr>
              <a:xfrm flipH="1">
                <a:off x="5087631" y="4821253"/>
                <a:ext cx="3251935" cy="648072"/>
                <a:chOff x="5196922" y="1988840"/>
                <a:chExt cx="3251935" cy="648072"/>
              </a:xfrm>
              <a:grpFill/>
            </p:grpSpPr>
            <p:cxnSp>
              <p:nvCxnSpPr>
                <p:cNvPr id="33" name="Прямая соединительная линия 32"/>
                <p:cNvCxnSpPr/>
                <p:nvPr/>
              </p:nvCxnSpPr>
              <p:spPr>
                <a:xfrm>
                  <a:off x="5220072" y="2636912"/>
                  <a:ext cx="2232248" cy="0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Прямая соединительная линия 33"/>
                <p:cNvCxnSpPr/>
                <p:nvPr/>
              </p:nvCxnSpPr>
              <p:spPr>
                <a:xfrm>
                  <a:off x="5220072" y="1988840"/>
                  <a:ext cx="0" cy="648072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Прямая соединительная линия 34"/>
                <p:cNvCxnSpPr/>
                <p:nvPr/>
              </p:nvCxnSpPr>
              <p:spPr>
                <a:xfrm>
                  <a:off x="7452320" y="1988840"/>
                  <a:ext cx="0" cy="648072"/>
                </a:xfrm>
                <a:prstGeom prst="line">
                  <a:avLst/>
                </a:prstGeom>
                <a:grpFill/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Прямая со стрелкой 35"/>
                <p:cNvCxnSpPr/>
                <p:nvPr/>
              </p:nvCxnSpPr>
              <p:spPr>
                <a:xfrm>
                  <a:off x="5196922" y="1988840"/>
                  <a:ext cx="1440160" cy="0"/>
                </a:xfrm>
                <a:prstGeom prst="straightConnector1">
                  <a:avLst/>
                </a:prstGeom>
                <a:grpFill/>
                <a:ln w="571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Прямая со стрелкой 36"/>
                <p:cNvCxnSpPr/>
                <p:nvPr/>
              </p:nvCxnSpPr>
              <p:spPr>
                <a:xfrm>
                  <a:off x="7440745" y="1988840"/>
                  <a:ext cx="1008112" cy="0"/>
                </a:xfrm>
                <a:prstGeom prst="straightConnector1">
                  <a:avLst/>
                </a:prstGeom>
                <a:grpFill/>
                <a:ln w="571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1" name="Прямоугольник 30"/>
              <p:cNvSpPr/>
              <p:nvPr/>
            </p:nvSpPr>
            <p:spPr>
              <a:xfrm>
                <a:off x="7159323" y="4193385"/>
                <a:ext cx="1077538" cy="400111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ru-RU" sz="2000" b="1" dirty="0">
                    <a:latin typeface="Arial" pitchFamily="34" charset="0"/>
                    <a:cs typeface="Arial" pitchFamily="34" charset="0"/>
                  </a:rPr>
                  <a:t>6</a:t>
                </a:r>
                <a:r>
                  <a:rPr lang="ru-RU" sz="2000" b="1" dirty="0" smtClean="0">
                    <a:latin typeface="Arial" pitchFamily="34" charset="0"/>
                    <a:cs typeface="Arial" pitchFamily="34" charset="0"/>
                  </a:rPr>
                  <a:t>0 </a:t>
                </a:r>
                <a:r>
                  <a:rPr lang="ru-RU" sz="2000" b="1" dirty="0">
                    <a:latin typeface="Arial" pitchFamily="34" charset="0"/>
                    <a:cs typeface="Arial" pitchFamily="34" charset="0"/>
                  </a:rPr>
                  <a:t>км/ч</a:t>
                </a:r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5199314" y="4193385"/>
                <a:ext cx="1077538" cy="400111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ru-RU" sz="2000" b="1" dirty="0" smtClean="0">
                    <a:latin typeface="Arial" pitchFamily="34" charset="0"/>
                    <a:cs typeface="Arial" pitchFamily="34" charset="0"/>
                  </a:rPr>
                  <a:t>80 </a:t>
                </a:r>
                <a:r>
                  <a:rPr lang="ru-RU" sz="2000" b="1" dirty="0">
                    <a:latin typeface="Arial" pitchFamily="34" charset="0"/>
                    <a:cs typeface="Arial" pitchFamily="34" charset="0"/>
                  </a:rPr>
                  <a:t>км/ч</a:t>
                </a:r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833840" y="4942241"/>
                <a:ext cx="1247278" cy="502976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r>
                  <a:rPr lang="ru-RU" sz="1600" b="1" dirty="0" smtClean="0">
                    <a:latin typeface="Arial" pitchFamily="34" charset="0"/>
                    <a:cs typeface="Arial" pitchFamily="34" charset="0"/>
                  </a:rPr>
                  <a:t>200</a:t>
                </a:r>
                <a:endParaRPr lang="ru-RU" sz="16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" name="Прямоугольник 50"/>
              <p:cNvSpPr/>
              <p:nvPr/>
            </p:nvSpPr>
            <p:spPr>
              <a:xfrm>
                <a:off x="566566" y="9649333"/>
                <a:ext cx="1247278" cy="502976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r>
                  <a:rPr lang="ru-RU" sz="1600" b="1" dirty="0" smtClean="0">
                    <a:latin typeface="Arial" pitchFamily="34" charset="0"/>
                    <a:cs typeface="Arial" pitchFamily="34" charset="0"/>
                  </a:rPr>
                  <a:t>200</a:t>
                </a:r>
                <a:endParaRPr lang="ru-RU" sz="16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Прямоугольник 51"/>
              <p:cNvSpPr/>
              <p:nvPr/>
            </p:nvSpPr>
            <p:spPr>
              <a:xfrm>
                <a:off x="6357501" y="9435374"/>
                <a:ext cx="1247278" cy="502976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r>
                  <a:rPr lang="ru-RU" sz="1600" b="1" dirty="0" smtClean="0">
                    <a:latin typeface="Arial" pitchFamily="34" charset="0"/>
                    <a:cs typeface="Arial" pitchFamily="34" charset="0"/>
                  </a:rPr>
                  <a:t>200</a:t>
                </a:r>
                <a:endParaRPr lang="ru-RU" sz="16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6357501" y="4942241"/>
                <a:ext cx="1247278" cy="502976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r>
                  <a:rPr lang="ru-RU" sz="1600" b="1" dirty="0" smtClean="0">
                    <a:latin typeface="Arial" pitchFamily="34" charset="0"/>
                    <a:cs typeface="Arial" pitchFamily="34" charset="0"/>
                  </a:rPr>
                  <a:t>200</a:t>
                </a:r>
                <a:endParaRPr lang="ru-RU" sz="1600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40" name="Прямоугольник 39"/>
          <p:cNvSpPr/>
          <p:nvPr/>
        </p:nvSpPr>
        <p:spPr>
          <a:xfrm>
            <a:off x="5292080" y="3717032"/>
            <a:ext cx="3024336" cy="952073"/>
          </a:xfrm>
          <a:prstGeom prst="rect">
            <a:avLst/>
          </a:prstGeom>
          <a:solidFill>
            <a:srgbClr val="FFFED2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1" name="Группа 40"/>
          <p:cNvGrpSpPr/>
          <p:nvPr/>
        </p:nvGrpSpPr>
        <p:grpSpPr>
          <a:xfrm>
            <a:off x="5332814" y="3645023"/>
            <a:ext cx="2862003" cy="830217"/>
            <a:chOff x="705763" y="4189987"/>
            <a:chExt cx="3639592" cy="1332551"/>
          </a:xfrm>
          <a:solidFill>
            <a:srgbClr val="FFFED2">
              <a:alpha val="0"/>
            </a:srgbClr>
          </a:solidFill>
        </p:grpSpPr>
        <p:grpSp>
          <p:nvGrpSpPr>
            <p:cNvPr id="42" name="Группа 41"/>
            <p:cNvGrpSpPr/>
            <p:nvPr/>
          </p:nvGrpSpPr>
          <p:grpSpPr>
            <a:xfrm>
              <a:off x="1679151" y="4871790"/>
              <a:ext cx="1681242" cy="650748"/>
              <a:chOff x="1415884" y="4869114"/>
              <a:chExt cx="1681242" cy="650748"/>
            </a:xfrm>
            <a:grpFill/>
          </p:grpSpPr>
          <p:cxnSp>
            <p:nvCxnSpPr>
              <p:cNvPr id="47" name="Прямая соединительная линия 46"/>
              <p:cNvCxnSpPr/>
              <p:nvPr/>
            </p:nvCxnSpPr>
            <p:spPr>
              <a:xfrm>
                <a:off x="1415884" y="5517186"/>
                <a:ext cx="1681242" cy="2676"/>
              </a:xfrm>
              <a:prstGeom prst="line">
                <a:avLst/>
              </a:prstGeom>
              <a:grpFill/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Прямая соединительная линия 47"/>
              <p:cNvCxnSpPr/>
              <p:nvPr/>
            </p:nvCxnSpPr>
            <p:spPr>
              <a:xfrm>
                <a:off x="1439033" y="4869114"/>
                <a:ext cx="0" cy="648072"/>
              </a:xfrm>
              <a:prstGeom prst="line">
                <a:avLst/>
              </a:prstGeom>
              <a:grpFill/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Прямая соединительная линия 48"/>
              <p:cNvCxnSpPr/>
              <p:nvPr/>
            </p:nvCxnSpPr>
            <p:spPr>
              <a:xfrm>
                <a:off x="3095117" y="4871790"/>
                <a:ext cx="2009" cy="648072"/>
              </a:xfrm>
              <a:prstGeom prst="line">
                <a:avLst/>
              </a:prstGeom>
              <a:grpFill/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3" name="Прямая со стрелкой 42"/>
            <p:cNvCxnSpPr/>
            <p:nvPr/>
          </p:nvCxnSpPr>
          <p:spPr>
            <a:xfrm flipH="1">
              <a:off x="705763" y="4887704"/>
              <a:ext cx="1008112" cy="0"/>
            </a:xfrm>
            <a:prstGeom prst="straightConnector1">
              <a:avLst/>
            </a:prstGeom>
            <a:grpFill/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 стрелкой 43"/>
            <p:cNvCxnSpPr/>
            <p:nvPr/>
          </p:nvCxnSpPr>
          <p:spPr>
            <a:xfrm>
              <a:off x="3337243" y="4871790"/>
              <a:ext cx="1008112" cy="0"/>
            </a:xfrm>
            <a:prstGeom prst="straightConnector1">
              <a:avLst/>
            </a:prstGeom>
            <a:grpFill/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Прямоугольник 44"/>
            <p:cNvSpPr/>
            <p:nvPr/>
          </p:nvSpPr>
          <p:spPr>
            <a:xfrm>
              <a:off x="3217982" y="4189989"/>
              <a:ext cx="1077539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ru-RU" sz="2000" b="1" dirty="0" smtClean="0">
                  <a:latin typeface="Arial" pitchFamily="34" charset="0"/>
                  <a:cs typeface="Arial" pitchFamily="34" charset="0"/>
                </a:rPr>
                <a:t>60 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км/ч</a:t>
              </a:r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745534" y="4189987"/>
              <a:ext cx="1077539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ru-RU" sz="2000" b="1" dirty="0" smtClean="0">
                  <a:latin typeface="Arial" pitchFamily="34" charset="0"/>
                  <a:cs typeface="Arial" pitchFamily="34" charset="0"/>
                </a:rPr>
                <a:t>80 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км/ч</a:t>
              </a:r>
            </a:p>
          </p:txBody>
        </p:sp>
      </p:grpSp>
      <p:sp>
        <p:nvSpPr>
          <p:cNvPr id="54" name="Овал 53"/>
          <p:cNvSpPr/>
          <p:nvPr/>
        </p:nvSpPr>
        <p:spPr>
          <a:xfrm>
            <a:off x="179512" y="1772816"/>
            <a:ext cx="352671" cy="29209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58" name="Овал 57"/>
          <p:cNvSpPr/>
          <p:nvPr/>
        </p:nvSpPr>
        <p:spPr>
          <a:xfrm>
            <a:off x="179512" y="5013176"/>
            <a:ext cx="352671" cy="29209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0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4860032" y="1700808"/>
            <a:ext cx="352671" cy="29209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0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" name="Овал 59"/>
          <p:cNvSpPr/>
          <p:nvPr/>
        </p:nvSpPr>
        <p:spPr>
          <a:xfrm>
            <a:off x="5076056" y="5013176"/>
            <a:ext cx="352671" cy="29209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20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7" name="Picture 13" descr="F:\Мои рисунки\Картинки XP\Анимации картинки\HOMEANIM\AG00041_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4244056" y="6277224"/>
            <a:ext cx="557214" cy="3333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9033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01979"/>
            <a:ext cx="8784976" cy="14219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i="1" dirty="0">
                <a:solidFill>
                  <a:schemeClr val="tx1"/>
                </a:solidFill>
              </a:rPr>
              <a:t>Из двух поселков выехали </a:t>
            </a:r>
            <a:r>
              <a:rPr lang="ru-RU" sz="2400" b="1" i="1" dirty="0" smtClean="0">
                <a:solidFill>
                  <a:schemeClr val="tx1"/>
                </a:solidFill>
              </a:rPr>
              <a:t>одновременно </a:t>
            </a:r>
            <a:r>
              <a:rPr lang="ru-RU" sz="2400" b="1" i="1" dirty="0">
                <a:solidFill>
                  <a:schemeClr val="tx1"/>
                </a:solidFill>
              </a:rPr>
              <a:t>навстречу друг другу два велосипедиста и встретились через два часа. Один ехал со скоростью 15 км в час, а второй – со скоростью 18 км в час. </a:t>
            </a:r>
            <a:r>
              <a:rPr lang="ru-RU" sz="2400" b="1" i="1" u="sng" dirty="0">
                <a:solidFill>
                  <a:schemeClr val="tx1"/>
                </a:solidFill>
              </a:rPr>
              <a:t>Найти расстояние между поселками.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51" y="4869160"/>
            <a:ext cx="9144000" cy="235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08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79895"/>
            <a:ext cx="720080" cy="1320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15"/>
          <p:cNvSpPr>
            <a:spLocks/>
          </p:cNvSpPr>
          <p:nvPr/>
        </p:nvSpPr>
        <p:spPr bwMode="auto">
          <a:xfrm rot="16200000">
            <a:off x="4211639" y="801539"/>
            <a:ext cx="720725" cy="9144000"/>
          </a:xfrm>
          <a:prstGeom prst="leftBrace">
            <a:avLst>
              <a:gd name="adj1" fmla="val 85756"/>
              <a:gd name="adj2" fmla="val 50000"/>
            </a:avLst>
          </a:prstGeom>
          <a:noFill/>
          <a:ln w="38100">
            <a:solidFill>
              <a:schemeClr val="accent3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WordArt 22"/>
          <p:cNvSpPr>
            <a:spLocks noChangeArrowheads="1" noChangeShapeType="1" noTextEdit="1"/>
          </p:cNvSpPr>
          <p:nvPr/>
        </p:nvSpPr>
        <p:spPr bwMode="auto">
          <a:xfrm>
            <a:off x="4407392" y="5851564"/>
            <a:ext cx="360040" cy="43204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B85C00"/>
                </a:solidFill>
                <a:latin typeface="Arial"/>
                <a:cs typeface="Arial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27984" y="1746852"/>
            <a:ext cx="9837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2</a:t>
            </a:r>
            <a:r>
              <a:rPr lang="ru-RU" sz="2000" dirty="0" smtClean="0"/>
              <a:t>часа</a:t>
            </a:r>
            <a:endParaRPr lang="ru-RU" sz="2000" dirty="0"/>
          </a:p>
        </p:txBody>
      </p:sp>
      <p:pic>
        <p:nvPicPr>
          <p:cNvPr id="10" name="Picture 35" descr="j023620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400040"/>
            <a:ext cx="546175" cy="77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6732240" y="3347847"/>
            <a:ext cx="2699431" cy="1597397"/>
            <a:chOff x="6156176" y="4149080"/>
            <a:chExt cx="2699431" cy="1597397"/>
          </a:xfrm>
        </p:grpSpPr>
        <p:pic>
          <p:nvPicPr>
            <p:cNvPr id="4" name="Picture 21" descr="sport061"/>
            <p:cNvPicPr>
              <a:picLocks noChangeAspect="1" noChangeArrowheads="1" noCrop="1"/>
            </p:cNvPicPr>
            <p:nvPr/>
          </p:nvPicPr>
          <p:blipFill>
            <a:blip r:embed="rId5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8304" y="4581128"/>
              <a:ext cx="1547303" cy="1165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Line 16"/>
            <p:cNvSpPr>
              <a:spLocks noChangeShapeType="1"/>
            </p:cNvSpPr>
            <p:nvPr/>
          </p:nvSpPr>
          <p:spPr bwMode="auto">
            <a:xfrm flipH="1">
              <a:off x="6156176" y="4869160"/>
              <a:ext cx="1472309" cy="7117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Rectangle 611"/>
            <p:cNvSpPr>
              <a:spLocks noChangeArrowheads="1"/>
            </p:cNvSpPr>
            <p:nvPr/>
          </p:nvSpPr>
          <p:spPr bwMode="auto">
            <a:xfrm>
              <a:off x="6228184" y="4149080"/>
              <a:ext cx="1519968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18 </a:t>
              </a:r>
              <a:r>
                <a:rPr lang="ru-RU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км/ч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79512" y="5805264"/>
            <a:ext cx="3707904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chemeClr val="tx1"/>
                </a:solidFill>
              </a:rPr>
              <a:t>S </a:t>
            </a:r>
            <a:r>
              <a:rPr lang="en-US" sz="3600" b="1" i="1" dirty="0" smtClean="0">
                <a:solidFill>
                  <a:schemeClr val="tx1"/>
                </a:solidFill>
              </a:rPr>
              <a:t>= </a:t>
            </a:r>
            <a:r>
              <a:rPr lang="en-US" sz="3600" b="1" i="1" dirty="0">
                <a:solidFill>
                  <a:schemeClr val="tx1"/>
                </a:solidFill>
              </a:rPr>
              <a:t>(V</a:t>
            </a:r>
            <a:r>
              <a:rPr lang="en-US" sz="1600" b="1" i="1" dirty="0">
                <a:solidFill>
                  <a:schemeClr val="tx1"/>
                </a:solidFill>
              </a:rPr>
              <a:t>1 </a:t>
            </a:r>
            <a:r>
              <a:rPr lang="en-US" sz="3600" b="1" i="1" dirty="0">
                <a:solidFill>
                  <a:schemeClr val="tx1"/>
                </a:solidFill>
              </a:rPr>
              <a:t> +  V</a:t>
            </a:r>
            <a:r>
              <a:rPr lang="en-US" sz="1600" b="1" i="1" dirty="0">
                <a:solidFill>
                  <a:schemeClr val="tx1"/>
                </a:solidFill>
              </a:rPr>
              <a:t>2</a:t>
            </a:r>
            <a:r>
              <a:rPr lang="en-US" sz="3600" b="1" i="1" dirty="0">
                <a:solidFill>
                  <a:schemeClr val="tx1"/>
                </a:solidFill>
              </a:rPr>
              <a:t> ) </a:t>
            </a:r>
            <a:r>
              <a:rPr lang="en-US" sz="3600" b="1" i="1" dirty="0" smtClean="0">
                <a:solidFill>
                  <a:schemeClr val="tx1"/>
                </a:solidFill>
              </a:rPr>
              <a:t>· </a:t>
            </a:r>
            <a:r>
              <a:rPr lang="en-US" sz="3600" b="1" i="1" dirty="0">
                <a:solidFill>
                  <a:schemeClr val="tx1"/>
                </a:solidFill>
              </a:rPr>
              <a:t>t</a:t>
            </a:r>
            <a:r>
              <a:rPr lang="ru-RU" sz="1600" b="1" i="1" dirty="0" err="1">
                <a:solidFill>
                  <a:schemeClr val="tx1"/>
                </a:solidFill>
              </a:rPr>
              <a:t>встр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20" name="Picture 2" descr="D:\Мои док_На_D\ирина николаевна\предшкольное образ\развиваем память\стр 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AF0F1"/>
              </a:clrFrom>
              <a:clrTo>
                <a:srgbClr val="FAF0F1">
                  <a:alpha val="0"/>
                </a:srgbClr>
              </a:clrTo>
            </a:clrChange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38" t="56081" r="6818" b="23969"/>
          <a:stretch>
            <a:fillRect/>
          </a:stretch>
        </p:blipFill>
        <p:spPr bwMode="auto">
          <a:xfrm>
            <a:off x="-180528" y="1772816"/>
            <a:ext cx="1513324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Группа 14"/>
          <p:cNvGrpSpPr/>
          <p:nvPr/>
        </p:nvGrpSpPr>
        <p:grpSpPr>
          <a:xfrm>
            <a:off x="-396552" y="3563871"/>
            <a:ext cx="2686284" cy="1424805"/>
            <a:chOff x="189673" y="4293096"/>
            <a:chExt cx="2686284" cy="1424805"/>
          </a:xfrm>
        </p:grpSpPr>
        <p:pic>
          <p:nvPicPr>
            <p:cNvPr id="3" name="Picture 71" descr="j0303500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8404">
              <a:off x="189673" y="4508379"/>
              <a:ext cx="1586768" cy="1209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Line 16"/>
            <p:cNvSpPr>
              <a:spLocks noChangeShapeType="1"/>
            </p:cNvSpPr>
            <p:nvPr/>
          </p:nvSpPr>
          <p:spPr bwMode="auto">
            <a:xfrm>
              <a:off x="1403648" y="5013176"/>
              <a:ext cx="1472309" cy="7117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Rectangle 611"/>
            <p:cNvSpPr>
              <a:spLocks noChangeArrowheads="1"/>
            </p:cNvSpPr>
            <p:nvPr/>
          </p:nvSpPr>
          <p:spPr bwMode="auto">
            <a:xfrm>
              <a:off x="1331640" y="4293096"/>
              <a:ext cx="1519968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15 </a:t>
              </a:r>
              <a:r>
                <a:rPr lang="ru-RU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км/ч</a:t>
              </a:r>
            </a:p>
          </p:txBody>
        </p:sp>
      </p:grpSp>
      <p:pic>
        <p:nvPicPr>
          <p:cNvPr id="21" name="Picture 2" descr="D:\Мои док_На_D\ирина николаевна\предшкольное образ\развиваем память\стр 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AF0F1"/>
              </a:clrFrom>
              <a:clrTo>
                <a:srgbClr val="FAF0F1">
                  <a:alpha val="0"/>
                </a:srgbClr>
              </a:clrTo>
            </a:clrChange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38" t="56081" r="6818" b="23969"/>
          <a:stretch>
            <a:fillRect/>
          </a:stretch>
        </p:blipFill>
        <p:spPr bwMode="auto">
          <a:xfrm flipH="1">
            <a:off x="7812360" y="1700808"/>
            <a:ext cx="1513324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76" descr="a167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052736"/>
            <a:ext cx="1079500" cy="95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3" descr="F:\Мои рисунки\Картинки XP\Анимации картинки\HOMEANIM\AG00041_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5400000">
            <a:off x="8564536" y="6277224"/>
            <a:ext cx="557214" cy="333375"/>
          </a:xfrm>
          <a:prstGeom prst="rect">
            <a:avLst/>
          </a:prstGeom>
          <a:noFill/>
        </p:spPr>
      </p:pic>
      <p:pic>
        <p:nvPicPr>
          <p:cNvPr id="25" name="Picture 4" descr="D:\картинки\детские картинки-блестяшки анимашки\fb00948c8538.pn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419872" y="5085184"/>
            <a:ext cx="1629526" cy="3253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1635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79186E-6 C 0.03577 0.0037 0.07171 0.00416 0.10764 0.00509 C 0.15868 0.00624 0.26077 0.00832 0.26077 0.00832 C 0.31684 0.01202 0.37118 0.01179 0.42796 0.01179 " pathEditMode="relative" ptsTypes="fffA">
                                      <p:cBhvr>
                                        <p:cTn id="6" dur="7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39593E-6 C -0.05156 -0.0007 -0.10295 -0.00093 -0.15451 -0.00185 C -0.16666 -0.00208 -0.17899 -0.00231 -0.19114 -0.00347 C -0.1967 -0.00393 -0.20764 -0.00694 -0.20764 -0.00694 C -0.23177 -0.00509 -0.2559 -0.00278 -0.27986 2.39593E-6 C -0.29201 0.00139 -0.31649 0.00324 -0.31649 0.00324 C -0.31996 0.00462 -0.32344 0.00624 -0.32673 0.00832 " pathEditMode="relative" ptsTypes="ffffffA">
                                      <p:cBhvr>
                                        <p:cTn id="8" dur="7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01979"/>
            <a:ext cx="8784976" cy="14219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i="1" dirty="0">
                <a:solidFill>
                  <a:schemeClr val="tx1"/>
                </a:solidFill>
              </a:rPr>
              <a:t>Из двух поселков расстояние между ними 66 км выехали одновременно </a:t>
            </a:r>
            <a:r>
              <a:rPr lang="ru-RU" sz="2400" b="1" i="1" dirty="0" smtClean="0">
                <a:solidFill>
                  <a:schemeClr val="tx1"/>
                </a:solidFill>
              </a:rPr>
              <a:t>навстречу </a:t>
            </a:r>
            <a:r>
              <a:rPr lang="ru-RU" sz="2400" b="1" i="1" dirty="0">
                <a:solidFill>
                  <a:schemeClr val="tx1"/>
                </a:solidFill>
              </a:rPr>
              <a:t>друг другу два </a:t>
            </a:r>
            <a:r>
              <a:rPr lang="ru-RU" sz="2400" b="1" i="1" dirty="0" smtClean="0">
                <a:solidFill>
                  <a:schemeClr val="tx1"/>
                </a:solidFill>
              </a:rPr>
              <a:t>велосипедиста</a:t>
            </a:r>
            <a:r>
              <a:rPr lang="ru-RU" sz="2400" b="1" i="1" dirty="0">
                <a:solidFill>
                  <a:schemeClr val="tx1"/>
                </a:solidFill>
              </a:rPr>
              <a:t>. Один ехал со скоростью 15 км в час, а второй – со скоростью 18 км в час. </a:t>
            </a:r>
            <a:r>
              <a:rPr lang="ru-RU" sz="2400" b="1" i="1" u="sng" dirty="0">
                <a:solidFill>
                  <a:schemeClr val="tx1"/>
                </a:solidFill>
              </a:rPr>
              <a:t>Через сколько часов велосипедисты встретятся</a:t>
            </a:r>
            <a:r>
              <a:rPr lang="ru-RU" sz="2400" b="1" i="1" dirty="0">
                <a:solidFill>
                  <a:schemeClr val="tx1"/>
                </a:solidFill>
              </a:rPr>
              <a:t>?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51" y="4869160"/>
            <a:ext cx="9144000" cy="235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08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79895"/>
            <a:ext cx="720080" cy="1320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15"/>
          <p:cNvSpPr>
            <a:spLocks/>
          </p:cNvSpPr>
          <p:nvPr/>
        </p:nvSpPr>
        <p:spPr bwMode="auto">
          <a:xfrm rot="16200000">
            <a:off x="4211639" y="801539"/>
            <a:ext cx="720725" cy="9144000"/>
          </a:xfrm>
          <a:prstGeom prst="leftBrace">
            <a:avLst>
              <a:gd name="adj1" fmla="val 85756"/>
              <a:gd name="adj2" fmla="val 50000"/>
            </a:avLst>
          </a:prstGeom>
          <a:noFill/>
          <a:ln w="38100">
            <a:solidFill>
              <a:schemeClr val="accent3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WordArt 22"/>
          <p:cNvSpPr>
            <a:spLocks noChangeArrowheads="1" noChangeShapeType="1" noTextEdit="1"/>
          </p:cNvSpPr>
          <p:nvPr/>
        </p:nvSpPr>
        <p:spPr bwMode="auto">
          <a:xfrm>
            <a:off x="4644008" y="1746980"/>
            <a:ext cx="432048" cy="64807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B85C00"/>
                </a:solidFill>
                <a:latin typeface="Arial"/>
                <a:cs typeface="Arial"/>
              </a:rPr>
              <a:t>?</a:t>
            </a:r>
          </a:p>
        </p:txBody>
      </p:sp>
      <p:pic>
        <p:nvPicPr>
          <p:cNvPr id="10" name="Picture 35" descr="j023620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457915"/>
            <a:ext cx="546175" cy="77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6732240" y="3347847"/>
            <a:ext cx="2699431" cy="1597397"/>
            <a:chOff x="6156176" y="4149080"/>
            <a:chExt cx="2699431" cy="1597397"/>
          </a:xfrm>
        </p:grpSpPr>
        <p:pic>
          <p:nvPicPr>
            <p:cNvPr id="4" name="Picture 21" descr="sport061"/>
            <p:cNvPicPr>
              <a:picLocks noChangeAspect="1" noChangeArrowheads="1" noCrop="1"/>
            </p:cNvPicPr>
            <p:nvPr/>
          </p:nvPicPr>
          <p:blipFill>
            <a:blip r:embed="rId5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8304" y="4581128"/>
              <a:ext cx="1547303" cy="1165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Line 16"/>
            <p:cNvSpPr>
              <a:spLocks noChangeShapeType="1"/>
            </p:cNvSpPr>
            <p:nvPr/>
          </p:nvSpPr>
          <p:spPr bwMode="auto">
            <a:xfrm flipH="1">
              <a:off x="6156176" y="4869160"/>
              <a:ext cx="1472309" cy="7117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Rectangle 611"/>
            <p:cNvSpPr>
              <a:spLocks noChangeArrowheads="1"/>
            </p:cNvSpPr>
            <p:nvPr/>
          </p:nvSpPr>
          <p:spPr bwMode="auto">
            <a:xfrm>
              <a:off x="6228184" y="4149080"/>
              <a:ext cx="1519968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18 </a:t>
              </a:r>
              <a:r>
                <a:rPr lang="ru-RU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км/ч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07504" y="6021288"/>
            <a:ext cx="3707904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chemeClr val="tx1"/>
                </a:solidFill>
              </a:rPr>
              <a:t>S </a:t>
            </a:r>
            <a:r>
              <a:rPr lang="en-US" sz="3600" b="1" i="1" dirty="0" smtClean="0">
                <a:solidFill>
                  <a:schemeClr val="tx1"/>
                </a:solidFill>
              </a:rPr>
              <a:t>= </a:t>
            </a:r>
            <a:r>
              <a:rPr lang="en-US" sz="3600" b="1" i="1" dirty="0">
                <a:solidFill>
                  <a:schemeClr val="tx1"/>
                </a:solidFill>
              </a:rPr>
              <a:t>(V</a:t>
            </a:r>
            <a:r>
              <a:rPr lang="en-US" sz="1600" b="1" i="1" dirty="0">
                <a:solidFill>
                  <a:schemeClr val="tx1"/>
                </a:solidFill>
              </a:rPr>
              <a:t>1 </a:t>
            </a:r>
            <a:r>
              <a:rPr lang="en-US" sz="3600" b="1" i="1" dirty="0">
                <a:solidFill>
                  <a:schemeClr val="tx1"/>
                </a:solidFill>
              </a:rPr>
              <a:t> +  V</a:t>
            </a:r>
            <a:r>
              <a:rPr lang="en-US" sz="1600" b="1" i="1" dirty="0">
                <a:solidFill>
                  <a:schemeClr val="tx1"/>
                </a:solidFill>
              </a:rPr>
              <a:t>2</a:t>
            </a:r>
            <a:r>
              <a:rPr lang="en-US" sz="3600" b="1" i="1" dirty="0">
                <a:solidFill>
                  <a:schemeClr val="tx1"/>
                </a:solidFill>
              </a:rPr>
              <a:t> ) </a:t>
            </a:r>
            <a:r>
              <a:rPr lang="en-US" sz="3600" b="1" i="1" dirty="0" smtClean="0">
                <a:solidFill>
                  <a:schemeClr val="tx1"/>
                </a:solidFill>
              </a:rPr>
              <a:t>· </a:t>
            </a:r>
            <a:r>
              <a:rPr lang="en-US" sz="3600" b="1" i="1" dirty="0">
                <a:solidFill>
                  <a:schemeClr val="tx1"/>
                </a:solidFill>
              </a:rPr>
              <a:t>t</a:t>
            </a:r>
            <a:r>
              <a:rPr lang="ru-RU" sz="1600" b="1" i="1" dirty="0" err="1">
                <a:solidFill>
                  <a:schemeClr val="tx1"/>
                </a:solidFill>
              </a:rPr>
              <a:t>встр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20" name="Picture 2" descr="D:\Мои док_На_D\ирина николаевна\предшкольное образ\развиваем память\стр 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AF0F1"/>
              </a:clrFrom>
              <a:clrTo>
                <a:srgbClr val="FAF0F1">
                  <a:alpha val="0"/>
                </a:srgbClr>
              </a:clrTo>
            </a:clrChange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38" t="56081" r="6818" b="23969"/>
          <a:stretch>
            <a:fillRect/>
          </a:stretch>
        </p:blipFill>
        <p:spPr bwMode="auto">
          <a:xfrm>
            <a:off x="-180528" y="1772816"/>
            <a:ext cx="1513324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Группа 14"/>
          <p:cNvGrpSpPr/>
          <p:nvPr/>
        </p:nvGrpSpPr>
        <p:grpSpPr>
          <a:xfrm>
            <a:off x="-396552" y="3563871"/>
            <a:ext cx="2686284" cy="1424805"/>
            <a:chOff x="189673" y="4293096"/>
            <a:chExt cx="2686284" cy="1424805"/>
          </a:xfrm>
        </p:grpSpPr>
        <p:pic>
          <p:nvPicPr>
            <p:cNvPr id="3" name="Picture 71" descr="j0303500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8404">
              <a:off x="189673" y="4508379"/>
              <a:ext cx="1586768" cy="1209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Line 16"/>
            <p:cNvSpPr>
              <a:spLocks noChangeShapeType="1"/>
            </p:cNvSpPr>
            <p:nvPr/>
          </p:nvSpPr>
          <p:spPr bwMode="auto">
            <a:xfrm>
              <a:off x="1403648" y="5013176"/>
              <a:ext cx="1472309" cy="7117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Rectangle 611"/>
            <p:cNvSpPr>
              <a:spLocks noChangeArrowheads="1"/>
            </p:cNvSpPr>
            <p:nvPr/>
          </p:nvSpPr>
          <p:spPr bwMode="auto">
            <a:xfrm>
              <a:off x="1331640" y="4293096"/>
              <a:ext cx="1519968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15 </a:t>
              </a:r>
              <a:r>
                <a:rPr lang="ru-RU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км/ч</a:t>
              </a:r>
            </a:p>
          </p:txBody>
        </p:sp>
      </p:grpSp>
      <p:pic>
        <p:nvPicPr>
          <p:cNvPr id="21" name="Picture 2" descr="D:\Мои док_На_D\ирина николаевна\предшкольное образ\развиваем память\стр 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AF0F1"/>
              </a:clrFrom>
              <a:clrTo>
                <a:srgbClr val="FAF0F1">
                  <a:alpha val="0"/>
                </a:srgbClr>
              </a:clrTo>
            </a:clrChange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38" t="56081" r="6818" b="23969"/>
          <a:stretch>
            <a:fillRect/>
          </a:stretch>
        </p:blipFill>
        <p:spPr bwMode="auto">
          <a:xfrm flipH="1">
            <a:off x="7812360" y="1700808"/>
            <a:ext cx="1513324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4258260" y="5575107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66 </a:t>
            </a:r>
            <a:r>
              <a:rPr lang="ru-RU" sz="2400" b="1" dirty="0" smtClean="0"/>
              <a:t>КМ</a:t>
            </a:r>
            <a:endParaRPr lang="ru-RU" sz="2400" dirty="0"/>
          </a:p>
        </p:txBody>
      </p:sp>
      <p:pic>
        <p:nvPicPr>
          <p:cNvPr id="24" name="Picture 76" descr="a167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12776"/>
            <a:ext cx="1079500" cy="95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3" descr="F:\Мои рисунки\Картинки XP\Анимации картинки\HOMEANIM\AG00041_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5400000">
            <a:off x="8492528" y="6277224"/>
            <a:ext cx="557214" cy="3333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83171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79186E-6 L 0.45695 -0.01527 " pathEditMode="relative" ptsTypes="AA">
                                      <p:cBhvr>
                                        <p:cTn id="6" dur="8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-1.70213E-6 L -0.32655 0.00694 " pathEditMode="relative" ptsTypes="AA">
                                      <p:cBhvr>
                                        <p:cTn id="8" dur="8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2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01979"/>
            <a:ext cx="8784976" cy="14219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i="1" dirty="0">
                <a:solidFill>
                  <a:schemeClr val="tx1"/>
                </a:solidFill>
              </a:rPr>
              <a:t>Из двух поселков расстояние между ними 66 км выехали </a:t>
            </a:r>
            <a:r>
              <a:rPr lang="ru-RU" sz="2400" b="1" i="1" dirty="0" smtClean="0">
                <a:solidFill>
                  <a:schemeClr val="tx1"/>
                </a:solidFill>
              </a:rPr>
              <a:t>одновременно </a:t>
            </a:r>
            <a:r>
              <a:rPr lang="ru-RU" sz="2400" b="1" i="1" dirty="0">
                <a:solidFill>
                  <a:schemeClr val="tx1"/>
                </a:solidFill>
              </a:rPr>
              <a:t>навстречу друг другу два велосипедиста и встретились через два часа. Второй ехал со скоростью 18 км в час. </a:t>
            </a:r>
            <a:r>
              <a:rPr lang="ru-RU" sz="2400" b="1" i="1" u="sng" dirty="0">
                <a:solidFill>
                  <a:schemeClr val="tx1"/>
                </a:solidFill>
              </a:rPr>
              <a:t>Найдите скорость первого велосипедиста?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51" y="4869160"/>
            <a:ext cx="9144000" cy="235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08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79895"/>
            <a:ext cx="720080" cy="1320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15"/>
          <p:cNvSpPr>
            <a:spLocks/>
          </p:cNvSpPr>
          <p:nvPr/>
        </p:nvSpPr>
        <p:spPr bwMode="auto">
          <a:xfrm rot="16200000">
            <a:off x="4211639" y="801539"/>
            <a:ext cx="720725" cy="9144000"/>
          </a:xfrm>
          <a:prstGeom prst="leftBrace">
            <a:avLst>
              <a:gd name="adj1" fmla="val 85756"/>
              <a:gd name="adj2" fmla="val 50000"/>
            </a:avLst>
          </a:prstGeom>
          <a:noFill/>
          <a:ln w="38100">
            <a:solidFill>
              <a:schemeClr val="accent3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" name="Picture 35" descr="j023620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515790"/>
            <a:ext cx="546175" cy="77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6732240" y="3347847"/>
            <a:ext cx="2699431" cy="1597397"/>
            <a:chOff x="6156176" y="4149080"/>
            <a:chExt cx="2699431" cy="1597397"/>
          </a:xfrm>
        </p:grpSpPr>
        <p:pic>
          <p:nvPicPr>
            <p:cNvPr id="4" name="Picture 21" descr="sport061"/>
            <p:cNvPicPr>
              <a:picLocks noChangeAspect="1" noChangeArrowheads="1" noCrop="1"/>
            </p:cNvPicPr>
            <p:nvPr/>
          </p:nvPicPr>
          <p:blipFill>
            <a:blip r:embed="rId5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8304" y="4581128"/>
              <a:ext cx="1547303" cy="1165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Line 16"/>
            <p:cNvSpPr>
              <a:spLocks noChangeShapeType="1"/>
            </p:cNvSpPr>
            <p:nvPr/>
          </p:nvSpPr>
          <p:spPr bwMode="auto">
            <a:xfrm flipH="1">
              <a:off x="6156176" y="4869160"/>
              <a:ext cx="1472309" cy="7117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Rectangle 611"/>
            <p:cNvSpPr>
              <a:spLocks noChangeArrowheads="1"/>
            </p:cNvSpPr>
            <p:nvPr/>
          </p:nvSpPr>
          <p:spPr bwMode="auto">
            <a:xfrm>
              <a:off x="6228184" y="4149080"/>
              <a:ext cx="1519968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18 </a:t>
              </a:r>
              <a:r>
                <a:rPr lang="ru-RU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км/ч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07504" y="6021288"/>
            <a:ext cx="3707904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chemeClr val="tx1"/>
                </a:solidFill>
              </a:rPr>
              <a:t>S </a:t>
            </a:r>
            <a:r>
              <a:rPr lang="en-US" sz="3600" b="1" i="1" dirty="0" smtClean="0">
                <a:solidFill>
                  <a:schemeClr val="tx1"/>
                </a:solidFill>
              </a:rPr>
              <a:t>= </a:t>
            </a:r>
            <a:r>
              <a:rPr lang="en-US" sz="3600" b="1" i="1" dirty="0">
                <a:solidFill>
                  <a:schemeClr val="tx1"/>
                </a:solidFill>
              </a:rPr>
              <a:t>(V</a:t>
            </a:r>
            <a:r>
              <a:rPr lang="en-US" sz="1600" b="1" i="1" dirty="0">
                <a:solidFill>
                  <a:schemeClr val="tx1"/>
                </a:solidFill>
              </a:rPr>
              <a:t>1 </a:t>
            </a:r>
            <a:r>
              <a:rPr lang="en-US" sz="3600" b="1" i="1" dirty="0">
                <a:solidFill>
                  <a:schemeClr val="tx1"/>
                </a:solidFill>
              </a:rPr>
              <a:t> +  V</a:t>
            </a:r>
            <a:r>
              <a:rPr lang="en-US" sz="1600" b="1" i="1" dirty="0">
                <a:solidFill>
                  <a:schemeClr val="tx1"/>
                </a:solidFill>
              </a:rPr>
              <a:t>2</a:t>
            </a:r>
            <a:r>
              <a:rPr lang="en-US" sz="3600" b="1" i="1" dirty="0">
                <a:solidFill>
                  <a:schemeClr val="tx1"/>
                </a:solidFill>
              </a:rPr>
              <a:t> ) </a:t>
            </a:r>
            <a:r>
              <a:rPr lang="en-US" sz="3600" b="1" i="1" dirty="0" smtClean="0">
                <a:solidFill>
                  <a:schemeClr val="tx1"/>
                </a:solidFill>
              </a:rPr>
              <a:t>· </a:t>
            </a:r>
            <a:r>
              <a:rPr lang="en-US" sz="3600" b="1" i="1" dirty="0">
                <a:solidFill>
                  <a:schemeClr val="tx1"/>
                </a:solidFill>
              </a:rPr>
              <a:t>t</a:t>
            </a:r>
            <a:r>
              <a:rPr lang="ru-RU" sz="1600" b="1" i="1" dirty="0" err="1">
                <a:solidFill>
                  <a:schemeClr val="tx1"/>
                </a:solidFill>
              </a:rPr>
              <a:t>встр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20" name="Picture 2" descr="D:\Мои док_На_D\ирина николаевна\предшкольное образ\развиваем память\стр 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AF0F1"/>
              </a:clrFrom>
              <a:clrTo>
                <a:srgbClr val="FAF0F1">
                  <a:alpha val="0"/>
                </a:srgbClr>
              </a:clrTo>
            </a:clrChange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38" t="56081" r="6818" b="23969"/>
          <a:stretch>
            <a:fillRect/>
          </a:stretch>
        </p:blipFill>
        <p:spPr bwMode="auto">
          <a:xfrm>
            <a:off x="-180528" y="1772816"/>
            <a:ext cx="1513324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Группа 14"/>
          <p:cNvGrpSpPr/>
          <p:nvPr/>
        </p:nvGrpSpPr>
        <p:grpSpPr>
          <a:xfrm>
            <a:off x="-396552" y="3563871"/>
            <a:ext cx="2686284" cy="1424805"/>
            <a:chOff x="189673" y="4293096"/>
            <a:chExt cx="2686284" cy="1424805"/>
          </a:xfrm>
        </p:grpSpPr>
        <p:pic>
          <p:nvPicPr>
            <p:cNvPr id="3" name="Picture 71" descr="j0303500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8404">
              <a:off x="189673" y="4508379"/>
              <a:ext cx="1586768" cy="1209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Line 16"/>
            <p:cNvSpPr>
              <a:spLocks noChangeShapeType="1"/>
            </p:cNvSpPr>
            <p:nvPr/>
          </p:nvSpPr>
          <p:spPr bwMode="auto">
            <a:xfrm>
              <a:off x="1403648" y="5013176"/>
              <a:ext cx="1472309" cy="7117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Rectangle 611"/>
            <p:cNvSpPr>
              <a:spLocks noChangeArrowheads="1"/>
            </p:cNvSpPr>
            <p:nvPr/>
          </p:nvSpPr>
          <p:spPr bwMode="auto">
            <a:xfrm>
              <a:off x="1331640" y="4293096"/>
              <a:ext cx="1265090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? </a:t>
              </a:r>
              <a:r>
                <a:rPr lang="ru-RU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км/ч</a:t>
              </a:r>
            </a:p>
          </p:txBody>
        </p:sp>
      </p:grpSp>
      <p:pic>
        <p:nvPicPr>
          <p:cNvPr id="21" name="Picture 2" descr="D:\Мои док_На_D\ирина николаевна\предшкольное образ\развиваем память\стр 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AF0F1"/>
              </a:clrFrom>
              <a:clrTo>
                <a:srgbClr val="FAF0F1">
                  <a:alpha val="0"/>
                </a:srgbClr>
              </a:clrTo>
            </a:clrChange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38" t="56081" r="6818" b="23969"/>
          <a:stretch>
            <a:fillRect/>
          </a:stretch>
        </p:blipFill>
        <p:spPr bwMode="auto">
          <a:xfrm flipH="1">
            <a:off x="7812360" y="1700808"/>
            <a:ext cx="1513324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4258260" y="5575107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66 </a:t>
            </a:r>
            <a:r>
              <a:rPr lang="ru-RU" sz="2400" b="1" dirty="0" smtClean="0"/>
              <a:t>КМ</a:t>
            </a:r>
            <a:endParaRPr lang="ru-RU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4427984" y="1862602"/>
            <a:ext cx="9837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2</a:t>
            </a:r>
            <a:r>
              <a:rPr lang="ru-RU" sz="2000" dirty="0" smtClean="0"/>
              <a:t>часа</a:t>
            </a:r>
            <a:endParaRPr lang="ru-RU" sz="2000" dirty="0"/>
          </a:p>
        </p:txBody>
      </p:sp>
      <p:pic>
        <p:nvPicPr>
          <p:cNvPr id="25" name="Picture 76" descr="a167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908720"/>
            <a:ext cx="1079500" cy="95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3" descr="F:\Мои рисунки\Картинки XP\Анимации картинки\HOMEANIM\AG00041_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5400000">
            <a:off x="8492528" y="6349232"/>
            <a:ext cx="557214" cy="3333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46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3.66327E-6 L 0.45053 -0.00185 " pathEditMode="relative" ptsTypes="AA">
                                      <p:cBhvr>
                                        <p:cTn id="6" dur="7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7.12303E-7 L -0.33038 0.01341 " pathEditMode="relative" ptsTypes="AA">
                                      <p:cBhvr>
                                        <p:cTn id="8" dur="7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1841</Words>
  <Application>Microsoft Office PowerPoint</Application>
  <PresentationFormat>Экран (4:3)</PresentationFormat>
  <Paragraphs>238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User</cp:lastModifiedBy>
  <cp:revision>6</cp:revision>
  <dcterms:created xsi:type="dcterms:W3CDTF">2011-12-15T19:59:50Z</dcterms:created>
  <dcterms:modified xsi:type="dcterms:W3CDTF">2022-11-02T13:13:15Z</dcterms:modified>
</cp:coreProperties>
</file>