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79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416" autoAdjust="0"/>
  </p:normalViewPr>
  <p:slideViewPr>
    <p:cSldViewPr>
      <p:cViewPr varScale="1">
        <p:scale>
          <a:sx n="70" d="100"/>
          <a:sy n="70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72AD10-43C2-4995-85E6-0F3262CFA10D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F2628-EC38-4E0C-B687-16875F03F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F2628-EC38-4E0C-B687-16875F03F8F7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E9E7D3A-C6BF-4AEE-8F19-FA60072549FB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3BA890F-7B0C-47E6-9725-A3C2CB9BA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KompX\Desktop\&#1084;&#1091;&#1079;&#1099;&#1082;&#1072;%20&#1076;&#1083;&#1103;%20&#1084;&#1072;&#1089;&#1090;&#1077;&#1088;%20&#1082;&#1083;&#1072;&#1089;&#1089;&#1072;\&#1043;&#1080;&#1084;&#1085;&#1072;&#1089;&#1090;&#1080;&#1082;&#1072;%20&#1076;&#1083;&#1103;%20&#1075;&#1083;&#1072;&#1079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ompX\Desktop\&#1084;&#1091;&#1079;&#1099;&#1082;&#1072;\Fonovaya_muzyka_dlya_video_3_-_Fonovaya_muzyka_dlya_video.mp3" TargetMode="Externa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ompX\Desktop\&#1084;&#1091;&#1079;&#1099;&#1082;&#1072;\Fonovyj_master_-_Luchshaya_fonovaya_muzyka.mp3" TargetMode="Externa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ompX\Desktop\&#1084;&#1091;&#1079;&#1099;&#1082;&#1072;\Fon_pod_video_-_dlya_YUli.mp3" TargetMode="Externa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ompX\Desktop\&#1084;&#1091;&#1079;&#1099;&#1082;&#1072;\Spokojnaya_krasivaya_muzyka_-_Spokojnaya_krasivaya_muzyka.mp3" TargetMode="Externa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974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Мастер-класс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1928802"/>
            <a:ext cx="7406640" cy="4071966"/>
          </a:xfrm>
        </p:spPr>
        <p:txBody>
          <a:bodyPr>
            <a:noAutofit/>
          </a:bodyPr>
          <a:lstStyle/>
          <a:p>
            <a:pPr algn="ctr"/>
            <a:r>
              <a:rPr lang="ru-RU" sz="4400" dirty="0" err="1" smtClean="0">
                <a:solidFill>
                  <a:schemeClr val="accent3">
                    <a:lumMod val="75000"/>
                  </a:schemeClr>
                </a:solidFill>
              </a:rPr>
              <a:t>Здоровьесберегающая</a:t>
            </a:r>
            <a:r>
              <a:rPr lang="ru-RU" sz="4400" dirty="0" smtClean="0">
                <a:solidFill>
                  <a:schemeClr val="accent3">
                    <a:lumMod val="75000"/>
                  </a:schemeClr>
                </a:solidFill>
              </a:rPr>
              <a:t> среда на уроках технологии в условиях ФГОС</a:t>
            </a:r>
            <a:endParaRPr lang="ru-RU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   Подготовила: учитель технологии </a:t>
            </a:r>
          </a:p>
          <a:p>
            <a:pPr algn="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МБОУ- СОШ №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9</a:t>
            </a:r>
          </a:p>
          <a:p>
            <a:pPr algn="r"/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Добросельская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Л.В.</a:t>
            </a:r>
            <a:endParaRPr lang="ru-RU" sz="20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err="1" smtClean="0"/>
              <a:t>Здоровьесбережение</a:t>
            </a:r>
            <a:r>
              <a:rPr lang="ru-RU" dirty="0" smtClean="0"/>
              <a:t> на уроках технологии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 smtClean="0"/>
              <a:t>1. Соблюдаются физиологические основы учебно-воспитательного режима: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– время трудоспособности, утомляемости учащихся; </a:t>
            </a:r>
            <a:br>
              <a:rPr lang="ru-RU" dirty="0" smtClean="0"/>
            </a:br>
            <a:r>
              <a:rPr lang="ru-RU" dirty="0" smtClean="0"/>
              <a:t>– учебная нагрузка, дозирование домашних заданий, </a:t>
            </a:r>
            <a:br>
              <a:rPr lang="ru-RU" dirty="0" smtClean="0"/>
            </a:br>
            <a:r>
              <a:rPr lang="ru-RU" dirty="0" smtClean="0"/>
              <a:t>– физкультминутки.</a:t>
            </a:r>
          </a:p>
          <a:p>
            <a:r>
              <a:rPr lang="ru-RU" i="1" dirty="0" smtClean="0"/>
              <a:t>2. Производится гигиеническая оценка условий и технологий обучения: </a:t>
            </a:r>
          </a:p>
          <a:p>
            <a:pPr>
              <a:buNone/>
            </a:pPr>
            <a:r>
              <a:rPr lang="ru-RU" i="1" dirty="0" smtClean="0"/>
              <a:t>      </a:t>
            </a:r>
            <a:r>
              <a:rPr lang="ru-RU" dirty="0" smtClean="0"/>
              <a:t>– воздушно-тепловой режим; </a:t>
            </a:r>
            <a:br>
              <a:rPr lang="ru-RU" dirty="0" smtClean="0"/>
            </a:br>
            <a:r>
              <a:rPr lang="ru-RU" dirty="0" smtClean="0"/>
              <a:t>– световой режим; </a:t>
            </a:r>
            <a:br>
              <a:rPr lang="ru-RU" dirty="0" smtClean="0"/>
            </a:br>
            <a:r>
              <a:rPr lang="ru-RU" dirty="0" smtClean="0"/>
              <a:t>– режим и организация учебно-воспитательного процесса.</a:t>
            </a:r>
          </a:p>
          <a:p>
            <a:r>
              <a:rPr lang="ru-RU" i="1" dirty="0" smtClean="0"/>
              <a:t>3. Формируется здоровый образ жизни.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-  мероприятия по профилактике утомления, нарушения осанки (физкультминутки)</a:t>
            </a:r>
          </a:p>
          <a:p>
            <a:pPr>
              <a:buNone/>
            </a:pPr>
            <a:r>
              <a:rPr lang="ru-RU" dirty="0" smtClean="0"/>
              <a:t>    - система разминок </a:t>
            </a:r>
            <a:r>
              <a:rPr lang="ru-RU" smtClean="0"/>
              <a:t>для глаз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Физминутка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для глаз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Гимнастика для глаз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36775" y="2133600"/>
            <a:ext cx="6096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Физминутка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00108"/>
            <a:ext cx="3279268" cy="524829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i="1" dirty="0" smtClean="0"/>
              <a:t> </a:t>
            </a:r>
            <a:endParaRPr lang="ru-RU" dirty="0" smtClean="0"/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 Как, девицы – мастерицы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Не устали вы трудиться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 Ну тогда, по распорядку 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 Начинаем физзарядку.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 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Упражнения для глаз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С вами выполним сейчас.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Мы глаза поднимем вверх,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Влево, вправо поглядим,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За указкой проследим.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 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 Руки ровно положили,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Пальцами пошевелили,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А теперь в замок сложили,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</a:t>
            </a:r>
            <a:r>
              <a:rPr lang="ru-RU" i="1" dirty="0" err="1" smtClean="0">
                <a:solidFill>
                  <a:schemeClr val="accent3">
                    <a:lumMod val="75000"/>
                  </a:schemeClr>
                </a:solidFill>
              </a:rPr>
              <a:t>Повращали</a:t>
            </a: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, покрутили.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 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Спины наши разогнули,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Мы немного отдохнули.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Чтобы выполнить все в срок,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Продолжаем наш урок.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5" name="Рисунок 4" descr="C:\Documents and Settings\User\Рабочий стол\мет день\IMG_20171201_1154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357298"/>
            <a:ext cx="3214710" cy="239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C:\Users\KompX\Desktop\фото\DSCN56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357562"/>
            <a:ext cx="2643205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Физминутка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с газетой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214422"/>
            <a:ext cx="5929354" cy="5286412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1. Передача над головой из правой руки в левую и наоборот.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2. Передача из правой руки в левую вокруг туловища и наоборот.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3. Вращение газеты правой, затем левой рукой по часовой стрелке и против часовой стрелки.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4. Передвижение газеты снизу вверх, сверху вниз правой, левой рукой.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5. Подбрасывание и ловля правой, левой рукой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6. Подбрасывание правой, ловля левой рукой и наоборот.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7. Перекатывание газеты  от кистей до плеч.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8. Удержание на ладони в вертикальном положении.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9. Использование газеты в качестве гимнастической палки. Выполнение наклонов, поворотов.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0482" name="Picture 2" descr="C:\Users\KompX\Desktop\post-183296-135970870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5214950"/>
            <a:ext cx="2524125" cy="1179513"/>
          </a:xfrm>
          <a:prstGeom prst="rect">
            <a:avLst/>
          </a:prstGeom>
          <a:noFill/>
        </p:spPr>
      </p:pic>
      <p:pic>
        <p:nvPicPr>
          <p:cNvPr id="5" name="Fonovaya_muzyka_dlya_video_3_-_Fonovaya_muzyka_dlya_vide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7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33588" cy="1143000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Физминутка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с легкой тканью(платком)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71546"/>
            <a:ext cx="5572164" cy="517685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1.Подбрасывание и ловля правой, затем левой рукой.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2. Подбрасывание правой, ловля левой рукой и наоборот.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3. Выполнение упражнений с платком в качестве гимнастической палки 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( наклоны ,повороты туловища)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4. Упражнения для мелкой моторики: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- собрать платок правой, затем левой рукой в кулак;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- собрать платок в кулак двумя руками одновременно.</a:t>
            </a:r>
          </a:p>
          <a:p>
            <a:endParaRPr lang="ru-RU" dirty="0"/>
          </a:p>
        </p:txBody>
      </p:sp>
      <p:pic>
        <p:nvPicPr>
          <p:cNvPr id="21506" name="Picture 2" descr="C:\Users\KompX\Desktop\depositphotos_5833876-stock-photo-red-flying-fabric-isolat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786058"/>
            <a:ext cx="2571769" cy="3786214"/>
          </a:xfrm>
          <a:prstGeom prst="rect">
            <a:avLst/>
          </a:prstGeom>
          <a:noFill/>
        </p:spPr>
      </p:pic>
      <p:pic>
        <p:nvPicPr>
          <p:cNvPr id="6" name="Fonovyj_master_-_Luchshaya_fonovaya_muzy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3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2858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err="1" smtClean="0">
                <a:solidFill>
                  <a:schemeClr val="accent3">
                    <a:lumMod val="75000"/>
                  </a:schemeClr>
                </a:solidFill>
              </a:rPr>
              <a:t>Здоровьесбережение</a:t>
            </a: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b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в темах уроков технологии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1447800"/>
          <a:ext cx="8072462" cy="5303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072462"/>
              </a:tblGrid>
              <a:tr h="2222282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sz="2400" dirty="0" smtClean="0"/>
                        <a:t>Кулинария </a:t>
                      </a:r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знакомятся с составом пищевых продуктов, их энергетической ценностью, с потребностью человека в энергии, получаемой с пищей. Обращается внимание учащихся на необходимость своевременного и сбалансированного питания. Школьники учатся составлять меню с учетом требований к здоровому рациональному питанию, получают необходимые сведения о процессах, происходящих с пищей во время ее приготовления. Проводится работа по повышению культуры приема пищи, а также соблюдению основных гигиенических требований.</a:t>
                      </a:r>
                    </a:p>
                  </a:txBody>
                  <a:tcPr/>
                </a:tc>
              </a:tr>
              <a:tr h="233068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Материаловедение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Обучающиеся знакомятся с натуральными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искусственными и химическими волокнами, из которых изготавливают ткани, их свойствами, применением и влиянием на здоровье человека.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37490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9935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Моделирование и конструирование одежды.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Обучающиеся</a:t>
                      </a:r>
                      <a:r>
                        <a:rPr lang="ru-RU" baseline="0" dirty="0" smtClean="0"/>
                        <a:t> разрабатывают и конструируют швейные изделия с учетом моды, стиля,  удобства и свободы движения.</a:t>
                      </a:r>
                    </a:p>
                    <a:p>
                      <a:endParaRPr lang="ru-RU" baseline="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Изготовление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швейных изделий 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kern="12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/>
                        <a:t>Обучающиеся изготавливают различные изделия ( наволочку, комплект из фартука и косынки,   ночную сорочку, юбку, блузу и др. ) из натуральных и искусственных тканей. Изучают их свойства, учатся распознавать, обучаются уходу за изделиями из различных тканей.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Музыкотерапия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142984"/>
            <a:ext cx="4929222" cy="51054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Мелодия способствует  развитию творчества, фантазии, повышает интерес к окружающему миру, способствует развитию культуры ребенка. Сочетание музыки и движений используется как «противоядие» от возрастающего напряжения, усталости, что способствует свободному  восприятию материал.</a:t>
            </a:r>
          </a:p>
          <a:p>
            <a:pPr>
              <a:buNone/>
            </a:pPr>
            <a:r>
              <a:rPr lang="ru-RU" smtClean="0"/>
              <a:t>       При </a:t>
            </a:r>
            <a:r>
              <a:rPr lang="ru-RU" dirty="0" smtClean="0"/>
              <a:t>выполнении практической работы можно использовать музыку, которая создает определенный эмоциональный настрой, повышает работоспособность.</a:t>
            </a:r>
            <a:endParaRPr lang="ru-RU" dirty="0"/>
          </a:p>
        </p:txBody>
      </p:sp>
      <p:pic>
        <p:nvPicPr>
          <p:cNvPr id="22530" name="Picture 2" descr="http://cs630328.vk.me/v630328540/265c9/LIlml6BLa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9" y="3000372"/>
            <a:ext cx="3428991" cy="2571744"/>
          </a:xfrm>
          <a:prstGeom prst="rect">
            <a:avLst/>
          </a:prstGeom>
          <a:noFill/>
        </p:spPr>
      </p:pic>
      <p:pic>
        <p:nvPicPr>
          <p:cNvPr id="5" name="Fon_pod_video_-_dlya_YUl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Формула здоровья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Arial Black" pitchFamily="34" charset="0"/>
                <a:cs typeface="Aharoni" pitchFamily="2" charset="-79"/>
              </a:rPr>
              <a:t>Здоровье 100% = 10%медицина+    20%наследственность+</a:t>
            </a:r>
          </a:p>
          <a:p>
            <a:pPr>
              <a:buNone/>
            </a:pPr>
            <a:r>
              <a:rPr lang="ru-RU" b="1" dirty="0" smtClean="0">
                <a:latin typeface="Arial Black" pitchFamily="34" charset="0"/>
                <a:cs typeface="Aharoni" pitchFamily="2" charset="-79"/>
              </a:rPr>
              <a:t>  20% окружающая среда +</a:t>
            </a:r>
          </a:p>
          <a:p>
            <a:pPr>
              <a:buNone/>
            </a:pPr>
            <a:r>
              <a:rPr lang="ru-RU" b="1" dirty="0" smtClean="0">
                <a:latin typeface="Arial Black" pitchFamily="34" charset="0"/>
                <a:cs typeface="Aharoni" pitchFamily="2" charset="-79"/>
              </a:rPr>
              <a:t>  50% образ жизни.</a:t>
            </a:r>
            <a:endParaRPr lang="ru-RU" dirty="0" smtClean="0">
              <a:latin typeface="Arial Black" pitchFamily="34" charset="0"/>
              <a:cs typeface="Aharoni" pitchFamily="2" charset="-79"/>
            </a:endParaRPr>
          </a:p>
          <a:p>
            <a:endParaRPr lang="ru-RU" dirty="0"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Тест « Умеем ли мы быть счастливыми?»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447800"/>
            <a:ext cx="8219340" cy="5410200"/>
          </a:xfrm>
        </p:spPr>
        <p:txBody>
          <a:bodyPr>
            <a:normAutofit fontScale="40000" lnSpcReduction="20000"/>
          </a:bodyPr>
          <a:lstStyle/>
          <a:p>
            <a:r>
              <a:rPr lang="ru-RU" sz="4200" b="1" dirty="0" smtClean="0"/>
              <a:t>Каждый ответ  а — 0  очков, 6—1 очко, а   в — 2 очка.</a:t>
            </a:r>
            <a:endParaRPr lang="ru-RU" sz="4200" dirty="0" smtClean="0"/>
          </a:p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800" b="1" dirty="0" smtClean="0"/>
              <a:t>17 – 20 очков,</a:t>
            </a:r>
            <a:r>
              <a:rPr lang="ru-RU" sz="3800" dirty="0" smtClean="0"/>
              <a:t> Вы до того счастливый человек, что прямо не верится, что это возможно! Радуетесь жизни, не обращаете внимания на неприятности и житейские невзгоды. Человек Вы жизнерадостный, нравитесь окружающим своим оптимизмом, но… Не слишком ли поверхностно и легковесно относитесь ко всему происходящему? Может быть, немного трезвости и скепсиса вам не повредит?</a:t>
            </a:r>
          </a:p>
          <a:p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b="1" dirty="0" smtClean="0"/>
              <a:t>3 – 16 очков,</a:t>
            </a:r>
            <a:r>
              <a:rPr lang="ru-RU" sz="3800" dirty="0" smtClean="0"/>
              <a:t> наверное, Вы «оптимально» счастливый человек, и радости в вашей жизни явно больше, чем печали. Вы храбры, хладнокровны, у вас трезвый склад ума и легкий характер. Не паникуете, сталкиваясь с трудностями, трезво их оцениваете. Окружающим с вами удобно.</a:t>
            </a:r>
          </a:p>
          <a:p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b="1" dirty="0" smtClean="0"/>
              <a:t>8 – 12 очков</a:t>
            </a:r>
            <a:r>
              <a:rPr lang="ru-RU" sz="3800" dirty="0" smtClean="0"/>
              <a:t>, счастье и несчастье для вас выражаются известной формулой «50 </a:t>
            </a:r>
            <a:r>
              <a:rPr lang="ru-RU" sz="3800" dirty="0" err="1" smtClean="0"/>
              <a:t>х</a:t>
            </a:r>
            <a:r>
              <a:rPr lang="ru-RU" sz="3800" dirty="0" smtClean="0"/>
              <a:t> 50». Если хотите склонить чашу весов в свою пользу, старайтесь не пасовать перед трудностями, встречайте их стоически, опирайтесь на друзей, не оставляйте их в беде.</a:t>
            </a:r>
          </a:p>
          <a:p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b="1" dirty="0" smtClean="0"/>
              <a:t>0 – 7 очков</a:t>
            </a:r>
            <a:r>
              <a:rPr lang="ru-RU" sz="3800" dirty="0" smtClean="0"/>
              <a:t> Вы привыкли на все смотреть сквозь черные очки, считаете, что судьба уготовила вам участь человека невезучего, и даже иногда бравируете этим. А стоит ли? Старайтесь больше времени проводить в обществе веселых, оптимистически настроенных людей. Хорошо бы чем-то увлечься, найти «хобби».</a:t>
            </a:r>
          </a:p>
          <a:p>
            <a:endParaRPr lang="ru-RU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Здоровье – это величайшая ценность, основа для самореализации и главное условие для выполнения людьми их социальных и биологических функций.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Релаксация.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2" name="Picture 2" descr="C:\Users\KompX\Desktop\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728" y="928670"/>
            <a:ext cx="6406955" cy="4800600"/>
          </a:xfrm>
          <a:prstGeom prst="rect">
            <a:avLst/>
          </a:prstGeom>
          <a:noFill/>
        </p:spPr>
      </p:pic>
      <p:pic>
        <p:nvPicPr>
          <p:cNvPr id="5" name="Spokojnaya_krasivaya_muzyka_-_Spokojnaya_krasivaya_muzy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000232" y="51435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7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Рефлексия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Продолжите фразу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«Я возьму в свою методическую копилку …..»</a:t>
            </a:r>
          </a:p>
          <a:p>
            <a:pPr>
              <a:buNone/>
            </a:pP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«Я ухожу с мастер –класса  …..»</a:t>
            </a:r>
          </a:p>
          <a:p>
            <a:pPr>
              <a:buNone/>
            </a:pP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9399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Здоровьесберегающие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образовательные технологии в современной школе (ЗОТ) -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285992"/>
            <a:ext cx="7498080" cy="39624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это  все технологии, применение которых в процессе обучения идет на пользу учащимся.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8684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</a:rPr>
              <a:t>Здоровьесберегающие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технологии в школе по ФГОС 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505303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Цели: 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-разработка и реализация представления о сущности здоровья;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- формирование мотивации и коррекции образа жизни человека для укрепления здоровья;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приобретение  компетентности  в вопросах физкультурно-оздоровительной сферы;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разработка  и построение  мониторинговых и диагностических моделей  прогнозирования и оценки уровня здоровья;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познание  индивидуальных особенностей организма;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-умение использовать ЗОТ в самостоятельных занятиях;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создание  условий  для повышения уровня овладения теоретическими и практическими знаниями в области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здоровьесберегающего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сопровождения;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охрана детства;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внедрение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здоровьесберегающих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педагогических технологий в школе;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формирование умения адаптировать некоторые ЗОТ к конкретной детской аудитории и условиям своего предмета.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Количество обучающихся в школе: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2071677"/>
          <a:ext cx="7215237" cy="3657600"/>
        </p:xfrm>
        <a:graphic>
          <a:graphicData uri="http://schemas.openxmlformats.org/drawingml/2006/table">
            <a:tbl>
              <a:tblPr/>
              <a:tblGrid>
                <a:gridCol w="3037995"/>
                <a:gridCol w="1263833"/>
                <a:gridCol w="1081149"/>
                <a:gridCol w="967342"/>
                <a:gridCol w="864918"/>
              </a:tblGrid>
              <a:tr h="6858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Начальная школа</a:t>
                      </a:r>
                      <a:endParaRPr lang="ru-RU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Основная школа</a:t>
                      </a:r>
                      <a:endParaRPr lang="ru-RU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Средняя школа</a:t>
                      </a:r>
                      <a:endParaRPr lang="ru-RU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по ОУ</a:t>
                      </a:r>
                      <a:endParaRPr lang="ru-RU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обучающихся</a:t>
                      </a:r>
                      <a:endParaRPr lang="ru-RU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506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588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1210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классов</a:t>
                      </a:r>
                      <a:endParaRPr lang="ru-RU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-общеобразовательных </a:t>
                      </a:r>
                      <a:endParaRPr lang="ru-RU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1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-по адаптированным образовательным программам для детей с ограниченными возможностями здоровья VIII вида</a:t>
                      </a:r>
                      <a:endParaRPr lang="ru-RU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4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-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Описание контингента детей</a:t>
            </a:r>
            <a:endParaRPr lang="ru-RU" dirty="0"/>
          </a:p>
        </p:txBody>
      </p:sp>
      <p:graphicFrame>
        <p:nvGraphicFramePr>
          <p:cNvPr id="1026" name="Object 10"/>
          <p:cNvGraphicFramePr>
            <a:graphicFrameLocks/>
          </p:cNvGraphicFramePr>
          <p:nvPr>
            <p:ph idx="1"/>
          </p:nvPr>
        </p:nvGraphicFramePr>
        <p:xfrm>
          <a:off x="1214414" y="1643050"/>
          <a:ext cx="7643866" cy="4500594"/>
        </p:xfrm>
        <a:graphic>
          <a:graphicData uri="http://schemas.openxmlformats.org/presentationml/2006/ole">
            <p:oleObj spid="_x0000_s1026" name="Диаграмма" r:id="rId3" imgW="6067419" imgH="2476331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Обучающихся по заболеваниям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050" name="Object 2"/>
          <p:cNvGraphicFramePr>
            <a:graphicFrameLocks/>
          </p:cNvGraphicFramePr>
          <p:nvPr>
            <p:ph idx="1"/>
          </p:nvPr>
        </p:nvGraphicFramePr>
        <p:xfrm>
          <a:off x="1000100" y="1428736"/>
          <a:ext cx="7929618" cy="4929221"/>
        </p:xfrm>
        <a:graphic>
          <a:graphicData uri="http://schemas.openxmlformats.org/presentationml/2006/ole">
            <p:oleObj spid="_x0000_s2050" name="Диаграмма" r:id="rId3" imgW="6067419" imgH="2638529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«Чтобы сделать ребенка успешным и рассудительным сделайте его крепким и здоровым» 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( Ж.Ж. Руссо)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969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Упражнение «Воздушный шар»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Ценности: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Здоровье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Квартира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Работа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Драгоценности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Любовь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" name="Picture 2" descr="C:\Users\KompX\Desktop\1898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928802"/>
            <a:ext cx="3429024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190</TotalTime>
  <Words>767</Words>
  <Application>Microsoft Office PowerPoint</Application>
  <PresentationFormat>Экран (4:3)</PresentationFormat>
  <Paragraphs>145</Paragraphs>
  <Slides>21</Slides>
  <Notes>1</Notes>
  <HiddenSlides>0</HiddenSlides>
  <MMClips>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Солнцестояние</vt:lpstr>
      <vt:lpstr>Диаграмма</vt:lpstr>
      <vt:lpstr>Мастер-класс </vt:lpstr>
      <vt:lpstr>Слайд 2</vt:lpstr>
      <vt:lpstr> Здоровьесберегающие образовательные технологии в современной школе (ЗОТ) -</vt:lpstr>
      <vt:lpstr> Здоровьесберегающие технологии в школе по ФГОС   </vt:lpstr>
      <vt:lpstr>Количество обучающихся в школе:</vt:lpstr>
      <vt:lpstr>Описание контингента детей</vt:lpstr>
      <vt:lpstr>Обучающихся по заболеваниям</vt:lpstr>
      <vt:lpstr>Слайд 8</vt:lpstr>
      <vt:lpstr>Упражнение «Воздушный шар»</vt:lpstr>
      <vt:lpstr> Здоровьесбережение на уроках технологии</vt:lpstr>
      <vt:lpstr>Физминутка для глаз</vt:lpstr>
      <vt:lpstr>Физминутка</vt:lpstr>
      <vt:lpstr>Физминутка с газетой</vt:lpstr>
      <vt:lpstr>Физминутка с легкой тканью(платком)</vt:lpstr>
      <vt:lpstr> Здоровьесбережение  в темах уроков технологии </vt:lpstr>
      <vt:lpstr>Слайд 16</vt:lpstr>
      <vt:lpstr>Музыкотерапия </vt:lpstr>
      <vt:lpstr> Формула здоровья</vt:lpstr>
      <vt:lpstr>Тест « Умеем ли мы быть счастливыми?»</vt:lpstr>
      <vt:lpstr>Релаксация. </vt:lpstr>
      <vt:lpstr>Рефлексия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KompX</dc:creator>
  <cp:lastModifiedBy>KompX</cp:lastModifiedBy>
  <cp:revision>29</cp:revision>
  <dcterms:created xsi:type="dcterms:W3CDTF">2018-02-12T17:03:00Z</dcterms:created>
  <dcterms:modified xsi:type="dcterms:W3CDTF">2018-02-14T17:22:33Z</dcterms:modified>
</cp:coreProperties>
</file>