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265" r:id="rId12"/>
    <p:sldId id="266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3340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946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252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4543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21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033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3424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6960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8013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148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5044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771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980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253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31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114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361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251A063-B769-4CC5-B307-9A1EF6A4704C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8A70A97-0941-4A90-B0A3-BD20F6CE80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759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590800" y="719138"/>
            <a:ext cx="9601200" cy="5905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решения текстовых задач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716295" y="1476857"/>
            <a:ext cx="10826750" cy="435133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начальному курсе математики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Поставить знаки         ,         ,           ,  чтобы получились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верные записи:  3…5;  8…4 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 уравнение: Х + 4 = 9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Выбери  из данных фигур те, из которых можно сложить 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прямоугольник.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ашивка 5"/>
          <p:cNvSpPr/>
          <p:nvPr/>
        </p:nvSpPr>
        <p:spPr>
          <a:xfrm>
            <a:off x="4251992" y="2470568"/>
            <a:ext cx="748146" cy="21820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 rot="10800000">
            <a:off x="5217771" y="2494101"/>
            <a:ext cx="770853" cy="19467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вно 9"/>
          <p:cNvSpPr/>
          <p:nvPr/>
        </p:nvSpPr>
        <p:spPr>
          <a:xfrm>
            <a:off x="6082145" y="2303660"/>
            <a:ext cx="1309255" cy="481694"/>
          </a:xfrm>
          <a:prstGeom prst="mathEqual">
            <a:avLst>
              <a:gd name="adj1" fmla="val 23520"/>
              <a:gd name="adj2" fmla="val 160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5922810" y="4803662"/>
            <a:ext cx="1281546" cy="1283279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>
            <a:off x="7579297" y="4733523"/>
            <a:ext cx="1281546" cy="1283279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9235784" y="4663386"/>
            <a:ext cx="1492827" cy="142355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86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4600" y="704850"/>
            <a:ext cx="7620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Решение задач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Прямоугольник с одним вырезанным углом 2"/>
          <p:cNvSpPr/>
          <p:nvPr/>
        </p:nvSpPr>
        <p:spPr>
          <a:xfrm>
            <a:off x="870864" y="1595478"/>
            <a:ext cx="2010116" cy="1519193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Читаю задачу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456" y="1628180"/>
            <a:ext cx="2389663" cy="14864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8041" y="1628180"/>
            <a:ext cx="2393278" cy="14864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6241" y="1665260"/>
            <a:ext cx="2385159" cy="14494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5886" y="3734655"/>
            <a:ext cx="2974426" cy="15614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" y="3734655"/>
            <a:ext cx="3085361" cy="15568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528" y="3735133"/>
            <a:ext cx="2708972" cy="16185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3231148" y="1710167"/>
            <a:ext cx="2321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Определяю что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и</a:t>
            </a:r>
            <a:r>
              <a:rPr lang="ru-RU" sz="2400" b="1" dirty="0" smtClean="0">
                <a:solidFill>
                  <a:schemeClr val="bg1"/>
                </a:solidFill>
              </a:rPr>
              <a:t>звестно и что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н</a:t>
            </a:r>
            <a:r>
              <a:rPr lang="ru-RU" sz="2400" b="1" dirty="0" smtClean="0">
                <a:solidFill>
                  <a:schemeClr val="bg1"/>
                </a:solidFill>
              </a:rPr>
              <a:t>ужно узнать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86475" y="1648474"/>
            <a:ext cx="2294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Пробую представить условие задачи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97328" y="1771261"/>
            <a:ext cx="2222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Строю модель (схему, рисунок)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9037" y="3714067"/>
            <a:ext cx="3085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Определяю последовательность арифметических действий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65926" y="3808462"/>
            <a:ext cx="17340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Объясняю решение, отвечаю на вопрос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45886" y="3774404"/>
            <a:ext cx="2579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Проверяю решение и убеждаюсь, что задача решена верно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47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0818" y="1028701"/>
            <a:ext cx="9144000" cy="6754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1-й вариант</a:t>
            </a:r>
            <a:endParaRPr lang="ru-RU" sz="28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89809" y="1826202"/>
            <a:ext cx="8728364" cy="411739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chemeClr val="accent4"/>
                </a:solidFill>
              </a:rPr>
              <a:t>1-й способ:</a:t>
            </a:r>
          </a:p>
          <a:p>
            <a:pPr marL="342900" indent="-342900" algn="ctr">
              <a:buAutoNum type="arabicParenR"/>
            </a:pPr>
            <a:r>
              <a:rPr lang="ru-RU" sz="4000" b="1" dirty="0" smtClean="0">
                <a:ln/>
                <a:solidFill>
                  <a:schemeClr val="accent4"/>
                </a:solidFill>
              </a:rPr>
              <a:t>60*4=240 (км)</a:t>
            </a:r>
          </a:p>
          <a:p>
            <a:pPr algn="ctr"/>
            <a:r>
              <a:rPr lang="ru-RU" sz="4000" b="1" dirty="0" smtClean="0">
                <a:ln/>
                <a:solidFill>
                  <a:schemeClr val="accent4"/>
                </a:solidFill>
              </a:rPr>
              <a:t>2) 520-240=280 (км)</a:t>
            </a:r>
          </a:p>
          <a:p>
            <a:pPr algn="ctr"/>
            <a:r>
              <a:rPr lang="ru-RU" sz="4000" b="1" dirty="0" smtClean="0">
                <a:ln/>
                <a:solidFill>
                  <a:schemeClr val="accent4"/>
                </a:solidFill>
              </a:rPr>
              <a:t>3) 280:4=70 (км</a:t>
            </a:r>
            <a:r>
              <a:rPr lang="en-US" sz="4000" b="1" dirty="0" smtClean="0">
                <a:ln/>
                <a:solidFill>
                  <a:schemeClr val="accent4"/>
                </a:solidFill>
              </a:rPr>
              <a:t>/</a:t>
            </a:r>
            <a:r>
              <a:rPr lang="ru-RU" sz="4000" b="1" dirty="0" smtClean="0">
                <a:ln/>
                <a:solidFill>
                  <a:schemeClr val="accent4"/>
                </a:solidFill>
              </a:rPr>
              <a:t>ч)</a:t>
            </a:r>
          </a:p>
          <a:p>
            <a:pPr algn="ctr"/>
            <a:r>
              <a:rPr lang="ru-RU" sz="4000" b="1" dirty="0" smtClean="0">
                <a:ln/>
                <a:solidFill>
                  <a:schemeClr val="accent4"/>
                </a:solidFill>
              </a:rPr>
              <a:t>2-й способ:</a:t>
            </a:r>
          </a:p>
          <a:p>
            <a:pPr algn="ctr"/>
            <a:r>
              <a:rPr lang="ru-RU" sz="4000" b="1" dirty="0" smtClean="0">
                <a:ln/>
                <a:solidFill>
                  <a:schemeClr val="accent4"/>
                </a:solidFill>
              </a:rPr>
              <a:t>(520-60*4):4</a:t>
            </a:r>
          </a:p>
        </p:txBody>
      </p:sp>
    </p:spTree>
    <p:extLst>
      <p:ext uri="{BB962C8B-B14F-4D97-AF65-F5344CB8AC3E}">
        <p14:creationId xmlns:p14="http://schemas.microsoft.com/office/powerpoint/2010/main" val="31941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5736" y="1096239"/>
            <a:ext cx="9144000" cy="6754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2</a:t>
            </a:r>
            <a:r>
              <a:rPr lang="ru-RU" sz="2800" dirty="0" smtClean="0"/>
              <a:t>-й вариант</a:t>
            </a:r>
            <a:endParaRPr lang="ru-RU" sz="28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319645" y="2057399"/>
            <a:ext cx="8728364" cy="29925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chemeClr val="accent4"/>
                </a:solidFill>
              </a:rPr>
              <a:t>1-й способ:</a:t>
            </a:r>
          </a:p>
          <a:p>
            <a:pPr algn="ctr"/>
            <a:r>
              <a:rPr lang="ru-RU" sz="3600" b="1" dirty="0" smtClean="0">
                <a:ln/>
                <a:solidFill>
                  <a:schemeClr val="accent4"/>
                </a:solidFill>
              </a:rPr>
              <a:t>1) 520:4=130 </a:t>
            </a:r>
            <a:r>
              <a:rPr lang="ru-RU" sz="3600" b="1" dirty="0">
                <a:ln/>
                <a:solidFill>
                  <a:schemeClr val="accent4"/>
                </a:solidFill>
              </a:rPr>
              <a:t>(км</a:t>
            </a:r>
            <a:r>
              <a:rPr lang="en-US" sz="3600" b="1" dirty="0">
                <a:ln/>
                <a:solidFill>
                  <a:schemeClr val="accent4"/>
                </a:solidFill>
              </a:rPr>
              <a:t>/</a:t>
            </a:r>
            <a:r>
              <a:rPr lang="ru-RU" sz="3600" b="1" dirty="0">
                <a:ln/>
                <a:solidFill>
                  <a:schemeClr val="accent4"/>
                </a:solidFill>
              </a:rPr>
              <a:t>ч)</a:t>
            </a:r>
          </a:p>
          <a:p>
            <a:pPr algn="ctr"/>
            <a:r>
              <a:rPr lang="ru-RU" sz="3600" b="1" dirty="0" smtClean="0">
                <a:ln/>
                <a:solidFill>
                  <a:schemeClr val="accent4"/>
                </a:solidFill>
              </a:rPr>
              <a:t>2) 130-60=70 </a:t>
            </a:r>
            <a:r>
              <a:rPr lang="ru-RU" sz="3600" b="1" dirty="0">
                <a:ln/>
                <a:solidFill>
                  <a:schemeClr val="accent4"/>
                </a:solidFill>
              </a:rPr>
              <a:t>(км</a:t>
            </a:r>
            <a:r>
              <a:rPr lang="en-US" sz="3600" b="1" dirty="0">
                <a:ln/>
                <a:solidFill>
                  <a:schemeClr val="accent4"/>
                </a:solidFill>
              </a:rPr>
              <a:t>/</a:t>
            </a:r>
            <a:r>
              <a:rPr lang="ru-RU" sz="3600" b="1" dirty="0">
                <a:ln/>
                <a:solidFill>
                  <a:schemeClr val="accent4"/>
                </a:solidFill>
              </a:rPr>
              <a:t>ч</a:t>
            </a:r>
            <a:r>
              <a:rPr lang="ru-RU" sz="3600" b="1" dirty="0" smtClean="0">
                <a:ln/>
                <a:solidFill>
                  <a:schemeClr val="accent4"/>
                </a:solidFill>
              </a:rPr>
              <a:t>)</a:t>
            </a:r>
            <a:endParaRPr lang="ru-RU" sz="3600" b="1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17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0363" y="862444"/>
            <a:ext cx="8188037" cy="5351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rgbClr val="002060"/>
                </a:solidFill>
              </a:rPr>
              <a:t>В числе способов решения задач можно назвать </a:t>
            </a:r>
            <a:r>
              <a:rPr lang="ru-RU" sz="4400" b="1" dirty="0" smtClean="0">
                <a:ln/>
                <a:solidFill>
                  <a:srgbClr val="FF0000"/>
                </a:solidFill>
              </a:rPr>
              <a:t>схематическое</a:t>
            </a:r>
            <a:r>
              <a:rPr lang="ru-RU" sz="4400" b="1" dirty="0" smtClean="0">
                <a:ln/>
                <a:solidFill>
                  <a:srgbClr val="002060"/>
                </a:solidFill>
              </a:rPr>
              <a:t> </a:t>
            </a:r>
            <a:r>
              <a:rPr lang="ru-RU" sz="4400" b="1" dirty="0" smtClean="0">
                <a:ln/>
                <a:solidFill>
                  <a:srgbClr val="FF0000"/>
                </a:solidFill>
              </a:rPr>
              <a:t>моделирование. </a:t>
            </a:r>
            <a:r>
              <a:rPr lang="ru-RU" sz="4400" b="1" dirty="0" smtClean="0">
                <a:ln/>
                <a:solidFill>
                  <a:srgbClr val="002060"/>
                </a:solidFill>
              </a:rPr>
              <a:t>Схема моделирует только связи и отношение между данными и искомыми. </a:t>
            </a:r>
          </a:p>
          <a:p>
            <a:pPr algn="ctr"/>
            <a:r>
              <a:rPr lang="ru-RU" sz="4400" b="1" dirty="0" smtClean="0">
                <a:ln/>
                <a:solidFill>
                  <a:srgbClr val="002060"/>
                </a:solidFill>
              </a:rPr>
              <a:t>Покажем это на конкретных примерах:</a:t>
            </a:r>
            <a:endParaRPr lang="ru-RU" sz="4400" b="1" dirty="0">
              <a:ln/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84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39091" y="758536"/>
            <a:ext cx="9860973" cy="5216237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В двух вагонах ехали пассажиры, по 36 человек в каждом вагоне. На станции из первого вагона вышло несколько человек, а из второго столько, сколько осталось в первом. Сколько всего пассажиров осталось в двух вагонах?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16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flipV="1">
            <a:off x="2694705" y="2171702"/>
            <a:ext cx="7315200" cy="2078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Правая фигурная скобка 5"/>
          <p:cNvSpPr/>
          <p:nvPr/>
        </p:nvSpPr>
        <p:spPr>
          <a:xfrm rot="16200000">
            <a:off x="3728601" y="379261"/>
            <a:ext cx="758537" cy="2826328"/>
          </a:xfrm>
          <a:prstGeom prst="rightBrac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авая фигурная скобка 6"/>
          <p:cNvSpPr/>
          <p:nvPr/>
        </p:nvSpPr>
        <p:spPr>
          <a:xfrm rot="16200000">
            <a:off x="7386201" y="-467589"/>
            <a:ext cx="758537" cy="4488872"/>
          </a:xfrm>
          <a:prstGeom prst="rightBrac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8" name="Правая фигурная скобка 7"/>
          <p:cNvSpPr/>
          <p:nvPr/>
        </p:nvSpPr>
        <p:spPr>
          <a:xfrm rot="16200000">
            <a:off x="3728601" y="2158721"/>
            <a:ext cx="758537" cy="2826328"/>
          </a:xfrm>
          <a:prstGeom prst="rightBrac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авая фигурная скобка 8"/>
          <p:cNvSpPr/>
          <p:nvPr/>
        </p:nvSpPr>
        <p:spPr>
          <a:xfrm rot="16200000">
            <a:off x="7386201" y="1317050"/>
            <a:ext cx="758537" cy="4488872"/>
          </a:xfrm>
          <a:prstGeom prst="rightBrac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cxnSp>
        <p:nvCxnSpPr>
          <p:cNvPr id="11" name="Прямая соединительная линия 10"/>
          <p:cNvCxnSpPr>
            <a:stCxn id="8" idx="0"/>
          </p:cNvCxnSpPr>
          <p:nvPr/>
        </p:nvCxnSpPr>
        <p:spPr>
          <a:xfrm flipV="1">
            <a:off x="2694706" y="3919982"/>
            <a:ext cx="7315200" cy="311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107744" y="935170"/>
            <a:ext cx="2171700" cy="2182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Вышло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79619" y="915057"/>
            <a:ext cx="2171700" cy="2182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Осталось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36293" y="2739304"/>
            <a:ext cx="2343151" cy="2467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Осталось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679619" y="2699696"/>
            <a:ext cx="2171700" cy="2182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Вышло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3578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flipV="1">
            <a:off x="2694705" y="2171702"/>
            <a:ext cx="7315200" cy="2078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Правая фигурная скобка 5"/>
          <p:cNvSpPr/>
          <p:nvPr/>
        </p:nvSpPr>
        <p:spPr>
          <a:xfrm rot="16200000">
            <a:off x="3728601" y="379261"/>
            <a:ext cx="758537" cy="2826328"/>
          </a:xfrm>
          <a:prstGeom prst="rightBrac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авая фигурная скобка 6"/>
          <p:cNvSpPr/>
          <p:nvPr/>
        </p:nvSpPr>
        <p:spPr>
          <a:xfrm rot="16200000">
            <a:off x="7386201" y="-467589"/>
            <a:ext cx="758537" cy="4488872"/>
          </a:xfrm>
          <a:prstGeom prst="rightBrac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8" name="Правая фигурная скобка 7"/>
          <p:cNvSpPr/>
          <p:nvPr/>
        </p:nvSpPr>
        <p:spPr>
          <a:xfrm rot="16200000">
            <a:off x="3728601" y="2158721"/>
            <a:ext cx="758537" cy="2826328"/>
          </a:xfrm>
          <a:prstGeom prst="rightBrac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авая фигурная скобка 8"/>
          <p:cNvSpPr/>
          <p:nvPr/>
        </p:nvSpPr>
        <p:spPr>
          <a:xfrm rot="16200000">
            <a:off x="7386201" y="1317050"/>
            <a:ext cx="758537" cy="4488872"/>
          </a:xfrm>
          <a:prstGeom prst="rightBrac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cxnSp>
        <p:nvCxnSpPr>
          <p:cNvPr id="11" name="Прямая соединительная линия 10"/>
          <p:cNvCxnSpPr>
            <a:stCxn id="8" idx="0"/>
          </p:cNvCxnSpPr>
          <p:nvPr/>
        </p:nvCxnSpPr>
        <p:spPr>
          <a:xfrm flipV="1">
            <a:off x="2694706" y="3919982"/>
            <a:ext cx="7315200" cy="311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107744" y="935170"/>
            <a:ext cx="2171700" cy="2182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Вышло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79619" y="915057"/>
            <a:ext cx="2171700" cy="2182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Осталось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36293" y="2739304"/>
            <a:ext cx="2343151" cy="2467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Осталось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679619" y="2699696"/>
            <a:ext cx="2171700" cy="2182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Вышло</a:t>
            </a:r>
            <a:endParaRPr lang="ru-RU" b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24891" y="4540827"/>
            <a:ext cx="8655627" cy="13404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Ответ: в двух вагонах осталось 36 человек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41927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49300"/>
            <a:ext cx="10515600" cy="5905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21014" y="1502930"/>
            <a:ext cx="10826750" cy="435133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УСЛОВИЕ</a:t>
            </a:r>
            <a:r>
              <a:rPr lang="ru-RU" b="1" dirty="0" smtClean="0"/>
              <a:t> </a:t>
            </a:r>
            <a:r>
              <a:rPr lang="ru-RU" dirty="0" smtClean="0"/>
              <a:t>–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часть, где содержатся сведения об известных и неизвестных значениях величин, об отношениях между ними.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ТРЕБОВАНИЕ</a:t>
            </a:r>
            <a:r>
              <a:rPr lang="ru-RU" dirty="0" smtClean="0"/>
              <a:t>  -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указание на то, что нужно найти.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</a:t>
            </a:r>
            <a:r>
              <a:rPr lang="ru-RU" b="1" dirty="0" smtClean="0">
                <a:solidFill>
                  <a:srgbClr val="FF0000"/>
                </a:solidFill>
              </a:rPr>
              <a:t>ТРЕБОВАНИЯ</a:t>
            </a:r>
            <a:r>
              <a:rPr lang="ru-RU" dirty="0" smtClean="0"/>
              <a:t>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 определенный    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b="1" dirty="0" smtClean="0">
                <a:solidFill>
                  <a:srgbClr val="FF0000"/>
                </a:solidFill>
              </a:rPr>
              <a:t>МЕТОД</a:t>
            </a:r>
            <a:r>
              <a:rPr lang="ru-RU" dirty="0" smtClean="0"/>
              <a:t> или  </a:t>
            </a:r>
            <a:r>
              <a:rPr lang="ru-RU" b="1" dirty="0" smtClean="0">
                <a:solidFill>
                  <a:srgbClr val="FF0000"/>
                </a:solidFill>
              </a:rPr>
              <a:t>СПОСОБ   ДЕЙСТВИЯ.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55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4627" y="904009"/>
            <a:ext cx="108584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зависимости от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СПОСОБА ДЕЙСТВИЯ  </a:t>
            </a: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различают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ЗАДАЧ  </a:t>
            </a: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построение, доказательство , преобразование, комбинаторные задачи,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арифметические задачи .</a:t>
            </a:r>
          </a:p>
          <a:p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начальных классах –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арифметическая задача.</a:t>
            </a: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ru-RU" sz="32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текст,  в котором находят отражение количественные отношения  между реальными объектами</a:t>
            </a: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Арифметическая = текстовая, сюжетная, вычислительная.</a:t>
            </a:r>
          </a:p>
        </p:txBody>
      </p:sp>
    </p:spTree>
    <p:extLst>
      <p:ext uri="{BB962C8B-B14F-4D97-AF65-F5344CB8AC3E}">
        <p14:creationId xmlns:p14="http://schemas.microsoft.com/office/powerpoint/2010/main" val="227503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8927" y="727364"/>
            <a:ext cx="10287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сюжетах – практические ситуации из жизни ребенка. Это помогает ему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ОСОЗНАТЬ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реальные количественные отношения между различными объектами ( величинами) и тем самым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УГЛУБИТЬ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свои представления о реальной действительности.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этих задач позволяет ребенку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ОСОЗНАТ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  практическую значимость тех математических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которыми он овладеет в начальном курсе математики.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их решения у ребенка формируются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необходимые для решения любой задачи: выделять  ДАННЫЕ, ИСКОМОЕ, УСЛОВИЕ и ВОПРОС, УСТАНАВЛИВАТЬ ЗАВИСИМОСТЬ между ними, строить УМОЗАКЛЮЧЕНИЯ, МОДЕЛИРОВАТЬ, ПРОВЕРЯТЬ полученный результат.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09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7755" y="831273"/>
            <a:ext cx="106402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 </a:t>
            </a:r>
          </a:p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641120"/>
              </p:ext>
            </p:extLst>
          </p:nvPr>
        </p:nvGraphicFramePr>
        <p:xfrm>
          <a:off x="654627" y="1558636"/>
          <a:ext cx="10889672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4836"/>
                <a:gridCol w="5444836"/>
              </a:tblGrid>
              <a:tr h="20727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РЕЗУЛЬТАТ</a:t>
                      </a:r>
                    </a:p>
                    <a:p>
                      <a:pPr algn="ctr"/>
                      <a:endParaRPr lang="ru-RU" sz="2800" b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 ответ</a:t>
                      </a: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поставленный вопрос)</a:t>
                      </a: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r>
                        <a:rPr lang="ru-RU" sz="3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ПРОЦЕСС</a:t>
                      </a:r>
                    </a:p>
                    <a:p>
                      <a:pPr algn="ctr"/>
                      <a:endParaRPr lang="ru-RU" sz="2400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НАХОЖДЕНИЯ ЭТОГО РЕЗУЛЬТАТА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7279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способ нахождения результата </a:t>
                      </a:r>
                    </a:p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последовательность действий,</a:t>
                      </a:r>
                      <a:r>
                        <a:rPr lang="ru-RU" sz="2400" b="1" baseline="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которые входят в тот или иной способ</a:t>
                      </a:r>
                      <a:endParaRPr lang="ru-RU" sz="2400" b="1" dirty="0">
                        <a:solidFill>
                          <a:srgbClr val="00B0F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0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0491" y="872836"/>
            <a:ext cx="10598727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яблок разложили по 2 на несколько тарелок. Сколько понадобилось тарелок?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74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7527" y="997528"/>
            <a:ext cx="1033895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         способ</a:t>
            </a:r>
          </a:p>
          <a:p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АРИФМЕТИЧЕСКИЙ</a:t>
            </a: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способ</a:t>
            </a:r>
          </a:p>
          <a:p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ГРАФИЧЕСКИЙ              способ</a:t>
            </a:r>
          </a:p>
          <a:p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АЛГЕБРАИЧЕСКИЙ         способ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44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5964" y="599994"/>
            <a:ext cx="982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АРИФМЕТИЧЕСКИЙ СПОСОБ РЕШЕНИЯ ЗАДАЧИ :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ЗАПИСИ</a:t>
            </a: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999461"/>
              </p:ext>
            </p:extLst>
          </p:nvPr>
        </p:nvGraphicFramePr>
        <p:xfrm>
          <a:off x="665014" y="2077322"/>
          <a:ext cx="10920848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0212"/>
                <a:gridCol w="2730212"/>
                <a:gridCol w="2730212"/>
                <a:gridCol w="2730212"/>
              </a:tblGrid>
              <a:tr h="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действиям 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выражением 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действиям с пояснением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действиям с вопросами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76691" y="3328421"/>
            <a:ext cx="107649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 РАЗЛИЧНЫМИ АРИФМЕТИЧЕСКИМИ СПОСОБАМИ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установления различных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связей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между данными и искомыми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других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другой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последовательности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ответа на вопрос задачи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51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455" y="904009"/>
            <a:ext cx="108169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двух городов, расстояние между которыми 520 км вышли навстречу друг другу два поезда  и встретились через 4 часа . Один поезд шел со скоростью 60 км/ч. С какой скоростью шел второй поезд?</a:t>
            </a:r>
          </a:p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два варианта выполнения этого задания.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23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186</TotalTime>
  <Words>548</Words>
  <Application>Microsoft Office PowerPoint</Application>
  <PresentationFormat>Широкоэкранный</PresentationFormat>
  <Paragraphs>79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Garamond</vt:lpstr>
      <vt:lpstr>Times New Roman</vt:lpstr>
      <vt:lpstr>Натуральные материалы</vt:lpstr>
      <vt:lpstr>Методика решения текстовых задач</vt:lpstr>
      <vt:lpstr>ЗАДАЧА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решения текстовых задач</dc:title>
  <dc:creator>гимназия</dc:creator>
  <cp:lastModifiedBy>гимназия</cp:lastModifiedBy>
  <cp:revision>20</cp:revision>
  <dcterms:created xsi:type="dcterms:W3CDTF">2018-02-12T05:19:43Z</dcterms:created>
  <dcterms:modified xsi:type="dcterms:W3CDTF">2019-02-02T10:47:53Z</dcterms:modified>
</cp:coreProperties>
</file>