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4" r:id="rId4"/>
    <p:sldId id="275" r:id="rId5"/>
    <p:sldId id="276" r:id="rId6"/>
    <p:sldId id="279" r:id="rId7"/>
    <p:sldId id="278" r:id="rId8"/>
    <p:sldId id="257" r:id="rId9"/>
    <p:sldId id="258" r:id="rId10"/>
    <p:sldId id="280" r:id="rId11"/>
    <p:sldId id="259" r:id="rId12"/>
    <p:sldId id="281" r:id="rId13"/>
    <p:sldId id="260" r:id="rId14"/>
    <p:sldId id="282" r:id="rId15"/>
    <p:sldId id="261" r:id="rId16"/>
    <p:sldId id="283" r:id="rId17"/>
    <p:sldId id="262" r:id="rId18"/>
    <p:sldId id="263" r:id="rId19"/>
    <p:sldId id="284" r:id="rId20"/>
    <p:sldId id="264" r:id="rId21"/>
    <p:sldId id="265" r:id="rId22"/>
    <p:sldId id="285" r:id="rId23"/>
    <p:sldId id="266" r:id="rId24"/>
    <p:sldId id="286" r:id="rId25"/>
    <p:sldId id="267" r:id="rId26"/>
    <p:sldId id="287" r:id="rId27"/>
    <p:sldId id="268" r:id="rId28"/>
    <p:sldId id="288" r:id="rId29"/>
    <p:sldId id="269" r:id="rId30"/>
    <p:sldId id="289" r:id="rId31"/>
    <p:sldId id="270" r:id="rId32"/>
    <p:sldId id="290" r:id="rId33"/>
    <p:sldId id="271" r:id="rId34"/>
    <p:sldId id="291" r:id="rId35"/>
    <p:sldId id="272" r:id="rId36"/>
    <p:sldId id="292" r:id="rId37"/>
    <p:sldId id="293" r:id="rId3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120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68CF97D-CE7F-4DBD-A2F2-717B112650B8}" type="datetimeFigureOut">
              <a:rPr lang="ru-RU" smtClean="0"/>
              <a:pPr/>
              <a:t>21.11.2014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5543673-BCE9-4CF2-8A63-C0A7E2C4D7A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68CF97D-CE7F-4DBD-A2F2-717B112650B8}" type="datetimeFigureOut">
              <a:rPr lang="ru-RU" smtClean="0"/>
              <a:pPr/>
              <a:t>21.11.2014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5543673-BCE9-4CF2-8A63-C0A7E2C4D7A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68CF97D-CE7F-4DBD-A2F2-717B112650B8}" type="datetimeFigureOut">
              <a:rPr lang="ru-RU" smtClean="0"/>
              <a:pPr/>
              <a:t>21.11.2014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5543673-BCE9-4CF2-8A63-C0A7E2C4D7A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68CF97D-CE7F-4DBD-A2F2-717B112650B8}" type="datetimeFigureOut">
              <a:rPr lang="ru-RU" smtClean="0"/>
              <a:pPr/>
              <a:t>21.11.2014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5543673-BCE9-4CF2-8A63-C0A7E2C4D7A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68CF97D-CE7F-4DBD-A2F2-717B112650B8}" type="datetimeFigureOut">
              <a:rPr lang="ru-RU" smtClean="0"/>
              <a:pPr/>
              <a:t>21.11.2014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5543673-BCE9-4CF2-8A63-C0A7E2C4D7A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68CF97D-CE7F-4DBD-A2F2-717B112650B8}" type="datetimeFigureOut">
              <a:rPr lang="ru-RU" smtClean="0"/>
              <a:pPr/>
              <a:t>21.11.2014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5543673-BCE9-4CF2-8A63-C0A7E2C4D7A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68CF97D-CE7F-4DBD-A2F2-717B112650B8}" type="datetimeFigureOut">
              <a:rPr lang="ru-RU" smtClean="0"/>
              <a:pPr/>
              <a:t>21.11.2014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5543673-BCE9-4CF2-8A63-C0A7E2C4D7A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68CF97D-CE7F-4DBD-A2F2-717B112650B8}" type="datetimeFigureOut">
              <a:rPr lang="ru-RU" smtClean="0"/>
              <a:pPr/>
              <a:t>21.11.2014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5543673-BCE9-4CF2-8A63-C0A7E2C4D7A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68CF97D-CE7F-4DBD-A2F2-717B112650B8}" type="datetimeFigureOut">
              <a:rPr lang="ru-RU" smtClean="0"/>
              <a:pPr/>
              <a:t>21.11.2014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5543673-BCE9-4CF2-8A63-C0A7E2C4D7A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68CF97D-CE7F-4DBD-A2F2-717B112650B8}" type="datetimeFigureOut">
              <a:rPr lang="ru-RU" smtClean="0"/>
              <a:pPr/>
              <a:t>21.11.2014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5543673-BCE9-4CF2-8A63-C0A7E2C4D7A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68CF97D-CE7F-4DBD-A2F2-717B112650B8}" type="datetimeFigureOut">
              <a:rPr lang="ru-RU" smtClean="0"/>
              <a:pPr/>
              <a:t>21.11.2014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5543673-BCE9-4CF2-8A63-C0A7E2C4D7A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8CF97D-CE7F-4DBD-A2F2-717B112650B8}" type="datetimeFigureOut">
              <a:rPr lang="ru-RU" smtClean="0"/>
              <a:pPr/>
              <a:t>21.11.2014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543673-BCE9-4CF2-8A63-C0A7E2C4D7A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Ирина\Documents\6911.jpg"/>
          <p:cNvPicPr>
            <a:picLocks noChangeAspect="1" noChangeArrowheads="1"/>
          </p:cNvPicPr>
          <p:nvPr/>
        </p:nvPicPr>
        <p:blipFill>
          <a:blip r:embed="rId2" cstate="print"/>
          <a:srcRect/>
          <a:stretch>
            <a:fillRect/>
          </a:stretch>
        </p:blipFill>
        <p:spPr bwMode="auto">
          <a:xfrm>
            <a:off x="1012167" y="1124744"/>
            <a:ext cx="7202829" cy="4824536"/>
          </a:xfrm>
          <a:prstGeom prst="rect">
            <a:avLst/>
          </a:prstGeom>
          <a:noFill/>
        </p:spPr>
      </p:pic>
      <p:sp>
        <p:nvSpPr>
          <p:cNvPr id="2" name="Заголовок 1"/>
          <p:cNvSpPr>
            <a:spLocks noGrp="1"/>
          </p:cNvSpPr>
          <p:nvPr>
            <p:ph type="ctrTitle"/>
          </p:nvPr>
        </p:nvSpPr>
        <p:spPr>
          <a:xfrm>
            <a:off x="395536" y="260648"/>
            <a:ext cx="8748464" cy="2088232"/>
          </a:xfrm>
        </p:spPr>
        <p:txBody>
          <a:bodyPr>
            <a:normAutofit fontScale="90000"/>
          </a:bodyPr>
          <a:lstStyle/>
          <a:p>
            <a:pPr fontAlgn="base"/>
            <a:r>
              <a:rPr lang="ru-RU" b="1" dirty="0" smtClean="0">
                <a:solidFill>
                  <a:srgbClr val="FF0000"/>
                </a:solidFill>
                <a:cs typeface="Angsana New" pitchFamily="18" charset="-34"/>
              </a:rPr>
              <a:t>Викторина, посвященная 100-летию начала Первой мировой войны</a:t>
            </a:r>
            <a:r>
              <a:rPr lang="ru-RU" dirty="0" smtClean="0"/>
              <a:t/>
            </a:r>
            <a:br>
              <a:rPr lang="ru-RU" dirty="0" smtClean="0"/>
            </a:br>
            <a:endParaRPr lang="ru-RU" dirty="0"/>
          </a:p>
        </p:txBody>
      </p:sp>
      <p:sp>
        <p:nvSpPr>
          <p:cNvPr id="3" name="Подзаголовок 2"/>
          <p:cNvSpPr>
            <a:spLocks noGrp="1"/>
          </p:cNvSpPr>
          <p:nvPr>
            <p:ph type="subTitle" idx="1"/>
          </p:nvPr>
        </p:nvSpPr>
        <p:spPr>
          <a:xfrm>
            <a:off x="467544" y="6021288"/>
            <a:ext cx="8424936" cy="648072"/>
          </a:xfrm>
        </p:spPr>
        <p:txBody>
          <a:bodyPr>
            <a:normAutofit fontScale="70000" lnSpcReduction="20000"/>
          </a:bodyPr>
          <a:lstStyle/>
          <a:p>
            <a:r>
              <a:rPr lang="ru-RU" dirty="0" smtClean="0">
                <a:solidFill>
                  <a:schemeClr val="tx1"/>
                </a:solidFill>
              </a:rPr>
              <a:t>Николай Второй с цесаревичем Алексеем на одном из фронтов Первой мировой войны</a:t>
            </a:r>
            <a:endParaRPr lang="ru-RU"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oo telegramma2"/>
          <p:cNvPicPr>
            <a:picLocks noGrp="1"/>
          </p:cNvPicPr>
          <p:nvPr>
            <p:ph idx="1"/>
          </p:nvPr>
        </p:nvPicPr>
        <p:blipFill>
          <a:blip r:embed="rId2" cstate="print"/>
          <a:srcRect/>
          <a:stretch>
            <a:fillRect/>
          </a:stretch>
        </p:blipFill>
        <p:spPr bwMode="auto">
          <a:xfrm>
            <a:off x="1835696" y="0"/>
            <a:ext cx="5184576" cy="6858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010346"/>
          </a:xfrm>
        </p:spPr>
        <p:txBody>
          <a:bodyPr>
            <a:normAutofit/>
          </a:bodyPr>
          <a:lstStyle/>
          <a:p>
            <a:r>
              <a:rPr lang="ru-RU" dirty="0"/>
              <a:t>Верховным главнокомандующим русской армии в начальный период Первой мировой войны был:</a:t>
            </a:r>
          </a:p>
        </p:txBody>
      </p:sp>
      <p:sp>
        <p:nvSpPr>
          <p:cNvPr id="3" name="Содержимое 2"/>
          <p:cNvSpPr>
            <a:spLocks noGrp="1"/>
          </p:cNvSpPr>
          <p:nvPr>
            <p:ph idx="1"/>
          </p:nvPr>
        </p:nvSpPr>
        <p:spPr>
          <a:xfrm>
            <a:off x="457200" y="3429000"/>
            <a:ext cx="8229600" cy="2697163"/>
          </a:xfrm>
        </p:spPr>
        <p:txBody>
          <a:bodyPr/>
          <a:lstStyle/>
          <a:p>
            <a:pPr lvl="0"/>
            <a:r>
              <a:rPr lang="ru-RU" dirty="0"/>
              <a:t>император Николай II</a:t>
            </a:r>
          </a:p>
          <a:p>
            <a:pPr lvl="0"/>
            <a:r>
              <a:rPr lang="ru-RU" dirty="0"/>
              <a:t>великий князь Николай Николаевич</a:t>
            </a:r>
          </a:p>
          <a:p>
            <a:pPr lvl="0"/>
            <a:r>
              <a:rPr lang="ru-RU" dirty="0"/>
              <a:t>генерал С. Д Сазонов</a:t>
            </a:r>
          </a:p>
          <a:p>
            <a:pPr lvl="0"/>
            <a:r>
              <a:rPr lang="ru-RU" dirty="0"/>
              <a:t>генерал А. А. Брусилов</a:t>
            </a: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oo nikolai"/>
          <p:cNvPicPr>
            <a:picLocks noGrp="1"/>
          </p:cNvPicPr>
          <p:nvPr>
            <p:ph idx="1"/>
          </p:nvPr>
        </p:nvPicPr>
        <p:blipFill>
          <a:blip r:embed="rId2" cstate="print"/>
          <a:srcRect/>
          <a:stretch>
            <a:fillRect/>
          </a:stretch>
        </p:blipFill>
        <p:spPr bwMode="auto">
          <a:xfrm>
            <a:off x="1475656" y="0"/>
            <a:ext cx="5184576" cy="666936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712968" cy="3442394"/>
          </a:xfrm>
        </p:spPr>
        <p:txBody>
          <a:bodyPr>
            <a:noAutofit/>
          </a:bodyPr>
          <a:lstStyle/>
          <a:p>
            <a:r>
              <a:rPr lang="ru-RU" sz="2800" dirty="0"/>
              <a:t>Объявляя 2 августа 1914 г. о вступлении России в войну с Германией, Николай II поклялся, что не заключит мира, пока останется хоть один враг на родной земле. Присутствовавший при этом посол Франции Морис Палеолог справедливо заметил, что подобная клятва давалась русскому народу не впервые.</a:t>
            </a:r>
            <a:br>
              <a:rPr lang="ru-RU" sz="2800" dirty="0"/>
            </a:br>
            <a:r>
              <a:rPr lang="ru-RU" sz="2800" dirty="0"/>
              <a:t>Какой русский император уже давал такую же клятву?</a:t>
            </a:r>
          </a:p>
        </p:txBody>
      </p:sp>
      <p:sp>
        <p:nvSpPr>
          <p:cNvPr id="3" name="Содержимое 2"/>
          <p:cNvSpPr>
            <a:spLocks noGrp="1"/>
          </p:cNvSpPr>
          <p:nvPr>
            <p:ph idx="1"/>
          </p:nvPr>
        </p:nvSpPr>
        <p:spPr>
          <a:xfrm>
            <a:off x="457200" y="4005064"/>
            <a:ext cx="8229600" cy="2121099"/>
          </a:xfrm>
        </p:spPr>
        <p:txBody>
          <a:bodyPr>
            <a:normAutofit fontScale="92500" lnSpcReduction="10000"/>
          </a:bodyPr>
          <a:lstStyle/>
          <a:p>
            <a:pPr lvl="0"/>
            <a:r>
              <a:rPr lang="ru-RU" dirty="0"/>
              <a:t>Александр I</a:t>
            </a:r>
          </a:p>
          <a:p>
            <a:pPr lvl="0"/>
            <a:r>
              <a:rPr lang="ru-RU" dirty="0"/>
              <a:t>Николай I</a:t>
            </a:r>
          </a:p>
          <a:p>
            <a:pPr lvl="0"/>
            <a:r>
              <a:rPr lang="ru-RU" dirty="0"/>
              <a:t>Александр II</a:t>
            </a:r>
          </a:p>
          <a:p>
            <a:pPr lvl="0"/>
            <a:r>
              <a:rPr lang="ru-RU" dirty="0"/>
              <a:t>Александр III</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oo alekcI"/>
          <p:cNvPicPr>
            <a:picLocks noGrp="1"/>
          </p:cNvPicPr>
          <p:nvPr>
            <p:ph idx="1"/>
          </p:nvPr>
        </p:nvPicPr>
        <p:blipFill>
          <a:blip r:embed="rId2" cstate="print"/>
          <a:srcRect/>
          <a:stretch>
            <a:fillRect/>
          </a:stretch>
        </p:blipFill>
        <p:spPr bwMode="auto">
          <a:xfrm>
            <a:off x="1907704" y="116632"/>
            <a:ext cx="4752528" cy="6741368"/>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856984" cy="3730426"/>
          </a:xfrm>
        </p:spPr>
        <p:txBody>
          <a:bodyPr>
            <a:noAutofit/>
          </a:bodyPr>
          <a:lstStyle/>
          <a:p>
            <a:r>
              <a:rPr lang="ru-RU" sz="2200" dirty="0" smtClean="0"/>
              <a:t>С первых дней Первой мировой войны Германия начала предпринимать шаги по разобщению народов, населявших Российскую империю. Уже в августе 1914 г. немецкое правительство благословило создание «Комитета освобождения (этой национальности) в России». В обращении к представителям этого народа, подписанным Верховным командованием германской и австрийской армий, содержался призыв к вооруженной борьбе против России, а в случае победы обещались равные гражданские права для всех, свободный выбор места жительства на территории, которая будет оккупирована.</a:t>
            </a:r>
            <a:br>
              <a:rPr lang="ru-RU" sz="2200" dirty="0" smtClean="0"/>
            </a:br>
            <a:r>
              <a:rPr lang="ru-RU" sz="2200" dirty="0" smtClean="0"/>
              <a:t>К какому народу обращалось Верховное командование германской и австрийской армий?</a:t>
            </a:r>
            <a:endParaRPr lang="ru-RU" sz="2200" dirty="0"/>
          </a:p>
        </p:txBody>
      </p:sp>
      <p:sp>
        <p:nvSpPr>
          <p:cNvPr id="3" name="Содержимое 2"/>
          <p:cNvSpPr>
            <a:spLocks noGrp="1"/>
          </p:cNvSpPr>
          <p:nvPr>
            <p:ph idx="1"/>
          </p:nvPr>
        </p:nvSpPr>
        <p:spPr>
          <a:xfrm>
            <a:off x="457200" y="4149080"/>
            <a:ext cx="8229600" cy="2376264"/>
          </a:xfrm>
        </p:spPr>
        <p:txBody>
          <a:bodyPr/>
          <a:lstStyle/>
          <a:p>
            <a:pPr lvl="0"/>
            <a:r>
              <a:rPr lang="ru-RU" dirty="0"/>
              <a:t>украинцам</a:t>
            </a:r>
          </a:p>
          <a:p>
            <a:pPr lvl="0"/>
            <a:r>
              <a:rPr lang="ru-RU" dirty="0"/>
              <a:t>немцам</a:t>
            </a:r>
          </a:p>
          <a:p>
            <a:pPr lvl="0"/>
            <a:r>
              <a:rPr lang="ru-RU" dirty="0"/>
              <a:t>евреям</a:t>
            </a:r>
          </a:p>
          <a:p>
            <a:pPr lvl="0"/>
            <a:r>
              <a:rPr lang="ru-RU" dirty="0"/>
              <a:t>полякам</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a:p>
        </p:txBody>
      </p:sp>
      <p:pic>
        <p:nvPicPr>
          <p:cNvPr id="4" name="Рисунок 3" descr="oo evrei"/>
          <p:cNvPicPr/>
          <p:nvPr/>
        </p:nvPicPr>
        <p:blipFill>
          <a:blip r:embed="rId2" cstate="print"/>
          <a:srcRect/>
          <a:stretch>
            <a:fillRect/>
          </a:stretch>
        </p:blipFill>
        <p:spPr bwMode="auto">
          <a:xfrm>
            <a:off x="0" y="260648"/>
            <a:ext cx="9144000" cy="6192687"/>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784976" cy="3658418"/>
          </a:xfrm>
        </p:spPr>
        <p:txBody>
          <a:bodyPr>
            <a:noAutofit/>
          </a:bodyPr>
          <a:lstStyle/>
          <a:p>
            <a:r>
              <a:rPr lang="ru-RU" sz="2400" dirty="0"/>
              <a:t>Один немецкий историк так описывал это событие. «Начался ранее невиданный бой военной техники. Гранаты из тысячи орудий вспахали землю и превратили ее в лунный пейзаж. В четырехугольнике в несколько квадратных километров друг напротив друга в грязи и в крови в стрелковых окопах лежало полтора миллиона человек. Более 700 000 французов и немцев оставили в этом аду свои жизни, но не смогли завоевать ни для одной из сторон решающих успехов. Это сражение стало символом бессмысленности войны».</a:t>
            </a:r>
            <a:br>
              <a:rPr lang="ru-RU" sz="2400" dirty="0"/>
            </a:br>
            <a:r>
              <a:rPr lang="ru-RU" sz="2400" dirty="0"/>
              <a:t>Какую битву 1916 года описывал немецкий историк?</a:t>
            </a:r>
          </a:p>
        </p:txBody>
      </p:sp>
      <p:sp>
        <p:nvSpPr>
          <p:cNvPr id="3" name="Содержимое 2"/>
          <p:cNvSpPr>
            <a:spLocks noGrp="1"/>
          </p:cNvSpPr>
          <p:nvPr>
            <p:ph idx="1"/>
          </p:nvPr>
        </p:nvSpPr>
        <p:spPr>
          <a:xfrm>
            <a:off x="457200" y="4005064"/>
            <a:ext cx="8229600" cy="2121099"/>
          </a:xfrm>
        </p:spPr>
        <p:txBody>
          <a:bodyPr>
            <a:normAutofit fontScale="92500" lnSpcReduction="10000"/>
          </a:bodyPr>
          <a:lstStyle/>
          <a:p>
            <a:pPr lvl="0"/>
            <a:r>
              <a:rPr lang="ru-RU" dirty="0" err="1"/>
              <a:t>Верденское</a:t>
            </a:r>
            <a:r>
              <a:rPr lang="ru-RU" dirty="0"/>
              <a:t> сражение</a:t>
            </a:r>
          </a:p>
          <a:p>
            <a:pPr lvl="0"/>
            <a:r>
              <a:rPr lang="ru-RU" dirty="0" err="1"/>
              <a:t>Дарданелльская</a:t>
            </a:r>
            <a:r>
              <a:rPr lang="ru-RU" dirty="0"/>
              <a:t> операция</a:t>
            </a:r>
          </a:p>
          <a:p>
            <a:pPr lvl="0"/>
            <a:r>
              <a:rPr lang="ru-RU" dirty="0"/>
              <a:t>Брусиловский прорыв</a:t>
            </a:r>
          </a:p>
          <a:p>
            <a:pPr lvl="0"/>
            <a:r>
              <a:rPr lang="ru-RU" dirty="0"/>
              <a:t> </a:t>
            </a:r>
            <a:r>
              <a:rPr lang="ru-RU" dirty="0" err="1"/>
              <a:t>Нарочская</a:t>
            </a:r>
            <a:r>
              <a:rPr lang="ru-RU" dirty="0"/>
              <a:t> операция</a:t>
            </a:r>
          </a:p>
          <a:p>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784976" cy="3082354"/>
          </a:xfrm>
        </p:spPr>
        <p:txBody>
          <a:bodyPr>
            <a:noAutofit/>
          </a:bodyPr>
          <a:lstStyle/>
          <a:p>
            <a:r>
              <a:rPr lang="ru-RU" sz="2400" dirty="0"/>
              <a:t>Во время Первой мировой войны эта должность в России считалась достаточно престижной. Правила отбора на эту работу были крайне жесткими. На службу принимались только девушки (не имевшие впоследствии прав выйти замуж), с хорошей памятью, знанием иностранных языков, обладающие высоким ростом и размахом рук не менее 154 см. При одном выходном в месяц эти сотрудницы не могли ни при каких обстоятельствах покидать своего места.</a:t>
            </a:r>
            <a:br>
              <a:rPr lang="ru-RU" sz="2400" dirty="0"/>
            </a:br>
            <a:r>
              <a:rPr lang="ru-RU" sz="2400" dirty="0"/>
              <a:t>О какой профессии идет речь?</a:t>
            </a:r>
          </a:p>
        </p:txBody>
      </p:sp>
      <p:sp>
        <p:nvSpPr>
          <p:cNvPr id="3" name="Содержимое 2"/>
          <p:cNvSpPr>
            <a:spLocks noGrp="1"/>
          </p:cNvSpPr>
          <p:nvPr>
            <p:ph idx="1"/>
          </p:nvPr>
        </p:nvSpPr>
        <p:spPr>
          <a:xfrm>
            <a:off x="457200" y="3645024"/>
            <a:ext cx="8229600" cy="2481139"/>
          </a:xfrm>
        </p:spPr>
        <p:txBody>
          <a:bodyPr/>
          <a:lstStyle/>
          <a:p>
            <a:pPr lvl="0"/>
            <a:r>
              <a:rPr lang="ru-RU" dirty="0"/>
              <a:t>секретарь</a:t>
            </a:r>
          </a:p>
          <a:p>
            <a:pPr lvl="0"/>
            <a:r>
              <a:rPr lang="ru-RU" dirty="0"/>
              <a:t>стенографистка</a:t>
            </a:r>
          </a:p>
          <a:p>
            <a:pPr lvl="0"/>
            <a:r>
              <a:rPr lang="ru-RU" dirty="0"/>
              <a:t>машинистка</a:t>
            </a:r>
          </a:p>
          <a:p>
            <a:pPr lvl="0"/>
            <a:r>
              <a:rPr lang="ru-RU" dirty="0"/>
              <a:t>телефонистка</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Рисунок 3" descr="oo telefonistka1"/>
          <p:cNvPicPr/>
          <p:nvPr/>
        </p:nvPicPr>
        <p:blipFill>
          <a:blip r:embed="rId2" cstate="print"/>
          <a:srcRect/>
          <a:stretch>
            <a:fillRect/>
          </a:stretch>
        </p:blipFill>
        <p:spPr bwMode="auto">
          <a:xfrm>
            <a:off x="539552" y="0"/>
            <a:ext cx="8280920" cy="6858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Установите соответствие </a:t>
            </a:r>
            <a:endParaRPr lang="ru-RU" dirty="0"/>
          </a:p>
        </p:txBody>
      </p:sp>
      <p:graphicFrame>
        <p:nvGraphicFramePr>
          <p:cNvPr id="4" name="Содержимое 3"/>
          <p:cNvGraphicFramePr>
            <a:graphicFrameLocks noGrp="1"/>
          </p:cNvGraphicFramePr>
          <p:nvPr>
            <p:ph idx="1"/>
          </p:nvPr>
        </p:nvGraphicFramePr>
        <p:xfrm>
          <a:off x="107504" y="1600200"/>
          <a:ext cx="8856984" cy="3124944"/>
        </p:xfrm>
        <a:graphic>
          <a:graphicData uri="http://schemas.openxmlformats.org/drawingml/2006/table">
            <a:tbl>
              <a:tblPr firstRow="1" bandRow="1">
                <a:tableStyleId>{5C22544A-7EE6-4342-B048-85BDC9FD1C3A}</a:tableStyleId>
              </a:tblPr>
              <a:tblGrid>
                <a:gridCol w="3421023"/>
                <a:gridCol w="5435961"/>
              </a:tblGrid>
              <a:tr h="3124944">
                <a:tc>
                  <a:txBody>
                    <a:bodyPr/>
                    <a:lstStyle/>
                    <a:p>
                      <a:r>
                        <a:rPr lang="ru-RU" sz="2800" b="1" kern="1200" dirty="0" smtClean="0">
                          <a:solidFill>
                            <a:schemeClr val="lt1"/>
                          </a:solidFill>
                          <a:latin typeface="+mn-lt"/>
                          <a:ea typeface="+mn-ea"/>
                          <a:cs typeface="+mn-cs"/>
                        </a:rPr>
                        <a:t>А) 1 августа 1914 г.</a:t>
                      </a:r>
                      <a:br>
                        <a:rPr lang="ru-RU" sz="2800" b="1" kern="1200" dirty="0" smtClean="0">
                          <a:solidFill>
                            <a:schemeClr val="lt1"/>
                          </a:solidFill>
                          <a:latin typeface="+mn-lt"/>
                          <a:ea typeface="+mn-ea"/>
                          <a:cs typeface="+mn-cs"/>
                        </a:rPr>
                      </a:br>
                      <a:r>
                        <a:rPr lang="ru-RU" sz="2800" b="1" kern="1200" dirty="0" smtClean="0">
                          <a:solidFill>
                            <a:schemeClr val="lt1"/>
                          </a:solidFill>
                          <a:latin typeface="+mn-lt"/>
                          <a:ea typeface="+mn-ea"/>
                          <a:cs typeface="+mn-cs"/>
                        </a:rPr>
                        <a:t>Б) 28 июля 1914 г.</a:t>
                      </a:r>
                      <a:br>
                        <a:rPr lang="ru-RU" sz="2800" b="1" kern="1200" dirty="0" smtClean="0">
                          <a:solidFill>
                            <a:schemeClr val="lt1"/>
                          </a:solidFill>
                          <a:latin typeface="+mn-lt"/>
                          <a:ea typeface="+mn-ea"/>
                          <a:cs typeface="+mn-cs"/>
                        </a:rPr>
                      </a:br>
                      <a:r>
                        <a:rPr lang="ru-RU" sz="2800" b="1" kern="1200" dirty="0" smtClean="0">
                          <a:solidFill>
                            <a:schemeClr val="lt1"/>
                          </a:solidFill>
                          <a:latin typeface="+mn-lt"/>
                          <a:ea typeface="+mn-ea"/>
                          <a:cs typeface="+mn-cs"/>
                        </a:rPr>
                        <a:t>В) 3 марта 1917 г.</a:t>
                      </a:r>
                      <a:br>
                        <a:rPr lang="ru-RU" sz="2800" b="1" kern="1200" dirty="0" smtClean="0">
                          <a:solidFill>
                            <a:schemeClr val="lt1"/>
                          </a:solidFill>
                          <a:latin typeface="+mn-lt"/>
                          <a:ea typeface="+mn-ea"/>
                          <a:cs typeface="+mn-cs"/>
                        </a:rPr>
                      </a:br>
                      <a:r>
                        <a:rPr lang="ru-RU" sz="2800" b="1" kern="1200" dirty="0" smtClean="0">
                          <a:solidFill>
                            <a:schemeClr val="lt1"/>
                          </a:solidFill>
                          <a:latin typeface="+mn-lt"/>
                          <a:ea typeface="+mn-ea"/>
                          <a:cs typeface="+mn-cs"/>
                        </a:rPr>
                        <a:t>Г) 11 ноября 1918 г.</a:t>
                      </a:r>
                      <a:endParaRPr lang="ru-RU" sz="2800" dirty="0"/>
                    </a:p>
                  </a:txBody>
                  <a:tcPr/>
                </a:tc>
                <a:tc>
                  <a:txBody>
                    <a:bodyPr/>
                    <a:lstStyle/>
                    <a:p>
                      <a:r>
                        <a:rPr lang="ru-RU" sz="2800" b="1" kern="1200" dirty="0" smtClean="0">
                          <a:solidFill>
                            <a:schemeClr val="lt1"/>
                          </a:solidFill>
                          <a:latin typeface="+mn-lt"/>
                          <a:ea typeface="+mn-ea"/>
                          <a:cs typeface="+mn-cs"/>
                        </a:rPr>
                        <a:t>1) заключение Брестского мира</a:t>
                      </a:r>
                      <a:br>
                        <a:rPr lang="ru-RU" sz="2800" b="1" kern="1200" dirty="0" smtClean="0">
                          <a:solidFill>
                            <a:schemeClr val="lt1"/>
                          </a:solidFill>
                          <a:latin typeface="+mn-lt"/>
                          <a:ea typeface="+mn-ea"/>
                          <a:cs typeface="+mn-cs"/>
                        </a:rPr>
                      </a:br>
                      <a:r>
                        <a:rPr lang="ru-RU" sz="2800" b="1" kern="1200" dirty="0" smtClean="0">
                          <a:solidFill>
                            <a:schemeClr val="lt1"/>
                          </a:solidFill>
                          <a:latin typeface="+mn-lt"/>
                          <a:ea typeface="+mn-ea"/>
                          <a:cs typeface="+mn-cs"/>
                        </a:rPr>
                        <a:t>2) начало Первой мировой войны</a:t>
                      </a:r>
                      <a:br>
                        <a:rPr lang="ru-RU" sz="2800" b="1" kern="1200" dirty="0" smtClean="0">
                          <a:solidFill>
                            <a:schemeClr val="lt1"/>
                          </a:solidFill>
                          <a:latin typeface="+mn-lt"/>
                          <a:ea typeface="+mn-ea"/>
                          <a:cs typeface="+mn-cs"/>
                        </a:rPr>
                      </a:br>
                      <a:r>
                        <a:rPr lang="ru-RU" sz="2800" b="1" kern="1200" dirty="0" smtClean="0">
                          <a:solidFill>
                            <a:schemeClr val="lt1"/>
                          </a:solidFill>
                          <a:latin typeface="+mn-lt"/>
                          <a:ea typeface="+mn-ea"/>
                          <a:cs typeface="+mn-cs"/>
                        </a:rPr>
                        <a:t>3) вступление в войну России</a:t>
                      </a:r>
                      <a:br>
                        <a:rPr lang="ru-RU" sz="2800" b="1" kern="1200" dirty="0" smtClean="0">
                          <a:solidFill>
                            <a:schemeClr val="lt1"/>
                          </a:solidFill>
                          <a:latin typeface="+mn-lt"/>
                          <a:ea typeface="+mn-ea"/>
                          <a:cs typeface="+mn-cs"/>
                        </a:rPr>
                      </a:br>
                      <a:r>
                        <a:rPr lang="ru-RU" sz="2800" b="1" kern="1200" dirty="0" smtClean="0">
                          <a:solidFill>
                            <a:schemeClr val="lt1"/>
                          </a:solidFill>
                          <a:latin typeface="+mn-lt"/>
                          <a:ea typeface="+mn-ea"/>
                          <a:cs typeface="+mn-cs"/>
                        </a:rPr>
                        <a:t>4) капитуляция Австро-Венгрии</a:t>
                      </a:r>
                      <a:br>
                        <a:rPr lang="ru-RU" sz="2800" b="1" kern="1200" dirty="0" smtClean="0">
                          <a:solidFill>
                            <a:schemeClr val="lt1"/>
                          </a:solidFill>
                          <a:latin typeface="+mn-lt"/>
                          <a:ea typeface="+mn-ea"/>
                          <a:cs typeface="+mn-cs"/>
                        </a:rPr>
                      </a:br>
                      <a:r>
                        <a:rPr lang="ru-RU" sz="2800" b="1" kern="1200" dirty="0" smtClean="0">
                          <a:solidFill>
                            <a:schemeClr val="lt1"/>
                          </a:solidFill>
                          <a:latin typeface="+mn-lt"/>
                          <a:ea typeface="+mn-ea"/>
                          <a:cs typeface="+mn-cs"/>
                        </a:rPr>
                        <a:t>5) капитуляция Германии</a:t>
                      </a:r>
                      <a:endParaRPr lang="ru-RU" sz="2800" dirty="0"/>
                    </a:p>
                  </a:txBody>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8928992" cy="3744416"/>
          </a:xfrm>
        </p:spPr>
        <p:txBody>
          <a:bodyPr>
            <a:noAutofit/>
          </a:bodyPr>
          <a:lstStyle/>
          <a:p>
            <a:r>
              <a:rPr lang="ru-RU" sz="2000" dirty="0"/>
              <a:t>Рассуждая об участии одной из стран в Первой мировой войне, У. Черчилль писал: «Отчаяние и предательство узурпировали власть в тот самый момент, когда задача достижения победы над противником была уже решена... С победой в руках она рухнула на землю... Ни к одной из наций судьба не была так неблагосклонна... Ее корабль пошел ко дну, уже видя перед собой порт... Отчаяние и измена предательски захватили командный мостик в тот самый момент, когда дело было уже сделано. Долгие отступления кончились, недостаток вооружения прекратился, оружие двинулось на фронт... Мы должны измерять ее мощь по битвам, в которых она выстояла, по несчастьям, которые она пережила, по неистощимым силам, которые она породила и по восстановлению сил, которое она оказалась в состоянии осуществить».</a:t>
            </a:r>
            <a:br>
              <a:rPr lang="ru-RU" sz="2000" dirty="0"/>
            </a:br>
            <a:r>
              <a:rPr lang="ru-RU" sz="2000" dirty="0"/>
              <a:t>О какой стране писал У. Черчилль?</a:t>
            </a:r>
          </a:p>
        </p:txBody>
      </p:sp>
      <p:sp>
        <p:nvSpPr>
          <p:cNvPr id="3" name="Содержимое 2"/>
          <p:cNvSpPr>
            <a:spLocks noGrp="1"/>
          </p:cNvSpPr>
          <p:nvPr>
            <p:ph idx="1"/>
          </p:nvPr>
        </p:nvSpPr>
        <p:spPr>
          <a:xfrm>
            <a:off x="457200" y="4077072"/>
            <a:ext cx="8229600" cy="2049091"/>
          </a:xfrm>
        </p:spPr>
        <p:txBody>
          <a:bodyPr>
            <a:normAutofit fontScale="92500" lnSpcReduction="10000"/>
          </a:bodyPr>
          <a:lstStyle/>
          <a:p>
            <a:pPr lvl="0"/>
            <a:r>
              <a:rPr lang="ru-RU" dirty="0"/>
              <a:t>о России</a:t>
            </a:r>
          </a:p>
          <a:p>
            <a:pPr lvl="0"/>
            <a:r>
              <a:rPr lang="ru-RU" dirty="0"/>
              <a:t>о Германии</a:t>
            </a:r>
          </a:p>
          <a:p>
            <a:pPr lvl="0"/>
            <a:r>
              <a:rPr lang="ru-RU" dirty="0"/>
              <a:t>о Франции</a:t>
            </a:r>
          </a:p>
          <a:p>
            <a:pPr lvl="0"/>
            <a:r>
              <a:rPr lang="ru-RU" dirty="0"/>
              <a:t>о Турции</a:t>
            </a:r>
          </a:p>
          <a:p>
            <a:endParaRPr lang="ru-RU" dirty="0"/>
          </a:p>
        </p:txBody>
      </p:sp>
      <p:pic>
        <p:nvPicPr>
          <p:cNvPr id="4" name="Рисунок 3" descr="oo cherchel"/>
          <p:cNvPicPr/>
          <p:nvPr/>
        </p:nvPicPr>
        <p:blipFill>
          <a:blip r:embed="rId2" cstate="print"/>
          <a:srcRect/>
          <a:stretch>
            <a:fillRect/>
          </a:stretch>
        </p:blipFill>
        <p:spPr bwMode="auto">
          <a:xfrm>
            <a:off x="5148064" y="3933056"/>
            <a:ext cx="2088232" cy="2763391"/>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856984" cy="3730426"/>
          </a:xfrm>
        </p:spPr>
        <p:txBody>
          <a:bodyPr>
            <a:noAutofit/>
          </a:bodyPr>
          <a:lstStyle/>
          <a:p>
            <a:r>
              <a:rPr lang="ru-RU" sz="2400" dirty="0"/>
              <a:t>В 1915 году дрессировщик Владимир Дуров предложил натаскать этих морских животных на поиск подводных мин. Учили животных в Балаклаве весьма успешно. Через три месяца на показательных выступлениях стокилограммовые </a:t>
            </a:r>
            <a:r>
              <a:rPr lang="ru-RU" sz="2400" i="1" dirty="0"/>
              <a:t>милашки</a:t>
            </a:r>
            <a:r>
              <a:rPr lang="ru-RU" sz="2400" dirty="0"/>
              <a:t> без проблем ограждали буйками муляжи минных заграждений. Но применить их в боевых условиях так и не удалось. Спустя некоторое время все 20 «морских саперов» были отравлены: у немцев российские опыты вызвали такое беспокойство, что они бросили на уничтожение животных лучших своих агентов.</a:t>
            </a:r>
            <a:br>
              <a:rPr lang="ru-RU" sz="2400" dirty="0"/>
            </a:br>
            <a:r>
              <a:rPr lang="ru-RU" sz="2400" dirty="0"/>
              <a:t>Какие это были морские животные?</a:t>
            </a:r>
          </a:p>
        </p:txBody>
      </p:sp>
      <p:sp>
        <p:nvSpPr>
          <p:cNvPr id="3" name="Содержимое 2"/>
          <p:cNvSpPr>
            <a:spLocks noGrp="1"/>
          </p:cNvSpPr>
          <p:nvPr>
            <p:ph idx="1"/>
          </p:nvPr>
        </p:nvSpPr>
        <p:spPr>
          <a:xfrm>
            <a:off x="457200" y="4221088"/>
            <a:ext cx="8229600" cy="1905075"/>
          </a:xfrm>
        </p:spPr>
        <p:txBody>
          <a:bodyPr>
            <a:normAutofit fontScale="92500" lnSpcReduction="20000"/>
          </a:bodyPr>
          <a:lstStyle/>
          <a:p>
            <a:pPr lvl="0"/>
            <a:r>
              <a:rPr lang="ru-RU" dirty="0"/>
              <a:t>морские львы</a:t>
            </a:r>
          </a:p>
          <a:p>
            <a:pPr lvl="0"/>
            <a:r>
              <a:rPr lang="ru-RU" dirty="0"/>
              <a:t>тюлени</a:t>
            </a:r>
          </a:p>
          <a:p>
            <a:pPr lvl="0"/>
            <a:r>
              <a:rPr lang="ru-RU" dirty="0"/>
              <a:t>дельфины</a:t>
            </a:r>
          </a:p>
          <a:p>
            <a:pPr lvl="0"/>
            <a:r>
              <a:rPr lang="ru-RU" dirty="0"/>
              <a:t>касатки</a:t>
            </a:r>
          </a:p>
          <a:p>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oo tulen"/>
          <p:cNvPicPr>
            <a:picLocks noGrp="1"/>
          </p:cNvPicPr>
          <p:nvPr>
            <p:ph idx="1"/>
          </p:nvPr>
        </p:nvPicPr>
        <p:blipFill>
          <a:blip r:embed="rId2" cstate="print"/>
          <a:srcRect/>
          <a:stretch>
            <a:fillRect/>
          </a:stretch>
        </p:blipFill>
        <p:spPr bwMode="auto">
          <a:xfrm>
            <a:off x="395536" y="0"/>
            <a:ext cx="8280920" cy="6858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8784976" cy="4104456"/>
          </a:xfrm>
        </p:spPr>
        <p:txBody>
          <a:bodyPr>
            <a:noAutofit/>
          </a:bodyPr>
          <a:lstStyle/>
          <a:p>
            <a:pPr algn="l"/>
            <a:r>
              <a:rPr lang="ru-RU" sz="2000" dirty="0"/>
              <a:t>Он ушел добровольцем на фронт в 1914 году. Военную подготовку освоил, находясь в Лейб-гвардии Уланского Ее Величества полка.</a:t>
            </a:r>
            <a:br>
              <a:rPr lang="ru-RU" sz="2000" dirty="0"/>
            </a:br>
            <a:r>
              <a:rPr lang="ru-RU" sz="2000" dirty="0"/>
              <a:t>Был награжден Георгиевским крестом 4-й степени за проведенную накануне боя ночную разведку. В январе 1915 был произведен в унтер-офицеры. Участвовал в сражениях в Западной Украине, после чего получил Георгиевский крест 3-й степени.</a:t>
            </a:r>
            <a:br>
              <a:rPr lang="ru-RU" sz="2000" dirty="0"/>
            </a:br>
            <a:r>
              <a:rPr lang="ru-RU" sz="2000" i="1" dirty="0"/>
              <a:t>Та страна, что могла быть раем,</a:t>
            </a:r>
            <a:r>
              <a:rPr lang="ru-RU" sz="2000" dirty="0"/>
              <a:t/>
            </a:r>
            <a:br>
              <a:rPr lang="ru-RU" sz="2000" dirty="0"/>
            </a:br>
            <a:r>
              <a:rPr lang="ru-RU" sz="2000" i="1" dirty="0"/>
              <a:t>Стала логовищем огня,</a:t>
            </a:r>
            <a:r>
              <a:rPr lang="ru-RU" sz="2000" dirty="0"/>
              <a:t/>
            </a:r>
            <a:br>
              <a:rPr lang="ru-RU" sz="2000" dirty="0"/>
            </a:br>
            <a:r>
              <a:rPr lang="ru-RU" sz="2000" i="1" dirty="0"/>
              <a:t>Мы четвертый день наступаем,</a:t>
            </a:r>
            <a:r>
              <a:rPr lang="ru-RU" sz="2000" dirty="0"/>
              <a:t/>
            </a:r>
            <a:br>
              <a:rPr lang="ru-RU" sz="2000" dirty="0"/>
            </a:br>
            <a:r>
              <a:rPr lang="ru-RU" sz="2000" i="1" dirty="0"/>
              <a:t>Мы не ели четыре дня...</a:t>
            </a:r>
            <a:r>
              <a:rPr lang="ru-RU" sz="2000" dirty="0"/>
              <a:t/>
            </a:r>
            <a:br>
              <a:rPr lang="ru-RU" sz="2000" dirty="0"/>
            </a:br>
            <a:r>
              <a:rPr lang="ru-RU" sz="2000" i="1" dirty="0"/>
              <a:t>И залитые кровью недели</a:t>
            </a:r>
            <a:r>
              <a:rPr lang="ru-RU" sz="2000" dirty="0"/>
              <a:t/>
            </a:r>
            <a:br>
              <a:rPr lang="ru-RU" sz="2000" dirty="0"/>
            </a:br>
            <a:r>
              <a:rPr lang="ru-RU" sz="2000" i="1" dirty="0"/>
              <a:t>Ослепительны и легки,</a:t>
            </a:r>
            <a:r>
              <a:rPr lang="ru-RU" sz="2000" dirty="0"/>
              <a:t/>
            </a:r>
            <a:br>
              <a:rPr lang="ru-RU" sz="2000" dirty="0"/>
            </a:br>
            <a:r>
              <a:rPr lang="ru-RU" sz="2000" i="1" dirty="0"/>
              <a:t>Надо мною рвутся шрапнели,</a:t>
            </a:r>
            <a:r>
              <a:rPr lang="ru-RU" sz="2000" dirty="0"/>
              <a:t/>
            </a:r>
            <a:br>
              <a:rPr lang="ru-RU" sz="2000" dirty="0"/>
            </a:br>
            <a:r>
              <a:rPr lang="ru-RU" sz="2000" i="1" dirty="0"/>
              <a:t>Птиц быстрей взлетают </a:t>
            </a:r>
            <a:r>
              <a:rPr lang="ru-RU" sz="2000" i="1" dirty="0" smtClean="0"/>
              <a:t>клинки.</a:t>
            </a:r>
            <a:r>
              <a:rPr lang="ru-RU" sz="2000" dirty="0" smtClean="0"/>
              <a:t>          Кто </a:t>
            </a:r>
            <a:r>
              <a:rPr lang="ru-RU" sz="2000" dirty="0"/>
              <a:t>автор этих строк?</a:t>
            </a:r>
          </a:p>
        </p:txBody>
      </p:sp>
      <p:sp>
        <p:nvSpPr>
          <p:cNvPr id="3" name="Содержимое 2"/>
          <p:cNvSpPr>
            <a:spLocks noGrp="1"/>
          </p:cNvSpPr>
          <p:nvPr>
            <p:ph idx="1"/>
          </p:nvPr>
        </p:nvSpPr>
        <p:spPr>
          <a:xfrm>
            <a:off x="457200" y="4293096"/>
            <a:ext cx="8229600" cy="1833067"/>
          </a:xfrm>
        </p:spPr>
        <p:txBody>
          <a:bodyPr>
            <a:normAutofit fontScale="92500" lnSpcReduction="20000"/>
          </a:bodyPr>
          <a:lstStyle/>
          <a:p>
            <a:pPr lvl="0"/>
            <a:r>
              <a:rPr lang="ru-RU" dirty="0"/>
              <a:t>Брюсов В.</a:t>
            </a:r>
          </a:p>
          <a:p>
            <a:pPr lvl="0"/>
            <a:r>
              <a:rPr lang="ru-RU" dirty="0"/>
              <a:t>Гумилев Н.</a:t>
            </a:r>
          </a:p>
          <a:p>
            <a:pPr lvl="0"/>
            <a:r>
              <a:rPr lang="ru-RU" dirty="0"/>
              <a:t>Блок А.</a:t>
            </a:r>
          </a:p>
          <a:p>
            <a:pPr lvl="0"/>
            <a:r>
              <a:rPr lang="ru-RU" dirty="0"/>
              <a:t>Северянин И.</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oo gumilev1"/>
          <p:cNvPicPr/>
          <p:nvPr/>
        </p:nvPicPr>
        <p:blipFill>
          <a:blip r:embed="rId2" cstate="print"/>
          <a:srcRect/>
          <a:stretch>
            <a:fillRect/>
          </a:stretch>
        </p:blipFill>
        <p:spPr bwMode="auto">
          <a:xfrm>
            <a:off x="1403648" y="0"/>
            <a:ext cx="5040560" cy="666936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298378"/>
          </a:xfrm>
        </p:spPr>
        <p:txBody>
          <a:bodyPr>
            <a:normAutofit/>
          </a:bodyPr>
          <a:lstStyle/>
          <a:p>
            <a:r>
              <a:rPr lang="ru-RU" sz="2800" dirty="0"/>
              <a:t>В этом районном городке Липецкой области планируется установить памятник воинам, павшим в боях Первой мировой войны. Они умерли в местных лазаретах от ран. Во время войны в городе работало несколько госпиталей и лазаретов.</a:t>
            </a:r>
            <a:br>
              <a:rPr lang="ru-RU" sz="2800" dirty="0"/>
            </a:br>
            <a:r>
              <a:rPr lang="ru-RU" sz="2800" dirty="0"/>
              <a:t>В каком городе работали госпитали?</a:t>
            </a:r>
          </a:p>
        </p:txBody>
      </p:sp>
      <p:sp>
        <p:nvSpPr>
          <p:cNvPr id="3" name="Содержимое 2"/>
          <p:cNvSpPr>
            <a:spLocks noGrp="1"/>
          </p:cNvSpPr>
          <p:nvPr>
            <p:ph idx="1"/>
          </p:nvPr>
        </p:nvSpPr>
        <p:spPr>
          <a:xfrm>
            <a:off x="457200" y="3717032"/>
            <a:ext cx="8229600" cy="2409131"/>
          </a:xfrm>
        </p:spPr>
        <p:txBody>
          <a:bodyPr/>
          <a:lstStyle/>
          <a:p>
            <a:pPr lvl="0"/>
            <a:r>
              <a:rPr lang="ru-RU" dirty="0"/>
              <a:t>Лебедянь</a:t>
            </a:r>
          </a:p>
          <a:p>
            <a:pPr lvl="0"/>
            <a:r>
              <a:rPr lang="ru-RU" dirty="0"/>
              <a:t>Чаплыгин</a:t>
            </a:r>
          </a:p>
          <a:p>
            <a:pPr lvl="0"/>
            <a:r>
              <a:rPr lang="ru-RU" dirty="0"/>
              <a:t>Усмань</a:t>
            </a:r>
          </a:p>
          <a:p>
            <a:pPr lvl="0"/>
            <a:r>
              <a:rPr lang="ru-RU" dirty="0"/>
              <a:t>Елец</a:t>
            </a:r>
          </a:p>
          <a:p>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oo usman"/>
          <p:cNvPicPr>
            <a:picLocks noGrp="1"/>
          </p:cNvPicPr>
          <p:nvPr>
            <p:ph idx="1"/>
          </p:nvPr>
        </p:nvPicPr>
        <p:blipFill>
          <a:blip r:embed="rId2" cstate="print"/>
          <a:srcRect/>
          <a:stretch>
            <a:fillRect/>
          </a:stretch>
        </p:blipFill>
        <p:spPr bwMode="auto">
          <a:xfrm>
            <a:off x="323528" y="0"/>
            <a:ext cx="7992888" cy="68580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370386"/>
          </a:xfrm>
        </p:spPr>
        <p:txBody>
          <a:bodyPr>
            <a:normAutofit fontScale="90000"/>
          </a:bodyPr>
          <a:lstStyle/>
          <a:p>
            <a:r>
              <a:rPr lang="ru-RU" sz="2800" dirty="0"/>
              <a:t>Фамилия этого русского генерала стала широко известной в годы Первой мировой войны. В 1917 г. он был назначен Верховным главнокомандующим русской армией, а в 1919 г. белые расстреляли его сына, ротмистра, перешедшего в ряды Красной Армии. В 1926 году он умер в Москве и был похоронен на Новодевичьем кладбище со всеми воинскими почестями.</a:t>
            </a:r>
            <a:br>
              <a:rPr lang="ru-RU" sz="2800" dirty="0"/>
            </a:br>
            <a:r>
              <a:rPr lang="ru-RU" sz="2800" dirty="0"/>
              <a:t>Кто этот генерал?</a:t>
            </a:r>
          </a:p>
        </p:txBody>
      </p:sp>
      <p:sp>
        <p:nvSpPr>
          <p:cNvPr id="3" name="Содержимое 2"/>
          <p:cNvSpPr>
            <a:spLocks noGrp="1"/>
          </p:cNvSpPr>
          <p:nvPr>
            <p:ph idx="1"/>
          </p:nvPr>
        </p:nvSpPr>
        <p:spPr>
          <a:xfrm>
            <a:off x="457200" y="3789040"/>
            <a:ext cx="8229600" cy="2337123"/>
          </a:xfrm>
        </p:spPr>
        <p:txBody>
          <a:bodyPr/>
          <a:lstStyle/>
          <a:p>
            <a:pPr lvl="0"/>
            <a:r>
              <a:rPr lang="ru-RU" dirty="0"/>
              <a:t>Самсонов Александр Васильевич</a:t>
            </a:r>
          </a:p>
          <a:p>
            <a:pPr lvl="0"/>
            <a:r>
              <a:rPr lang="ru-RU" dirty="0"/>
              <a:t>Брусилов Алексей Алексеевич</a:t>
            </a:r>
          </a:p>
          <a:p>
            <a:pPr lvl="0"/>
            <a:r>
              <a:rPr lang="ru-RU" dirty="0"/>
              <a:t>Гурко Василий Иосифович</a:t>
            </a:r>
          </a:p>
          <a:p>
            <a:pPr lvl="0"/>
            <a:r>
              <a:rPr lang="ru-RU" dirty="0" err="1"/>
              <a:t>Горбатовский</a:t>
            </a:r>
            <a:r>
              <a:rPr lang="ru-RU" dirty="0"/>
              <a:t> Владимир Николаевич</a:t>
            </a:r>
          </a:p>
          <a:p>
            <a:endParaRPr lang="ru-RU"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oo brus"/>
          <p:cNvPicPr>
            <a:picLocks noGrp="1"/>
          </p:cNvPicPr>
          <p:nvPr>
            <p:ph idx="1"/>
          </p:nvPr>
        </p:nvPicPr>
        <p:blipFill>
          <a:blip r:embed="rId2" cstate="print"/>
          <a:srcRect/>
          <a:stretch>
            <a:fillRect/>
          </a:stretch>
        </p:blipFill>
        <p:spPr bwMode="auto">
          <a:xfrm>
            <a:off x="1475656" y="0"/>
            <a:ext cx="5112568" cy="68580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712968" cy="3514402"/>
          </a:xfrm>
        </p:spPr>
        <p:txBody>
          <a:bodyPr>
            <a:normAutofit fontScale="90000"/>
          </a:bodyPr>
          <a:lstStyle/>
          <a:p>
            <a:r>
              <a:rPr lang="ru-RU" sz="2400" dirty="0"/>
              <a:t>Следуя одной из генеалогических ветвей, этот российский генерал имел дальнюю родственную связь с Лермонтовым. В годы Первой мировой войны он командовал войсками вначале на австрийском, а затем на германском фронтах. Вспоминая о событиях 1917 г. и Николае II, он говорил:«Я убедил его отречься от престола в тот момент, когда для него самого стала ясна неисправимость положения». Подав в отставку в 1917 г., этот генерал устранился от дел и лечился в Пятигорске, где и был взят красными в заложники в числе других «царских слуг», а затем расстрелян.</a:t>
            </a:r>
            <a:br>
              <a:rPr lang="ru-RU" sz="2400" dirty="0"/>
            </a:br>
            <a:r>
              <a:rPr lang="ru-RU" sz="2400" dirty="0"/>
              <a:t>Кто этот генерал?</a:t>
            </a:r>
          </a:p>
        </p:txBody>
      </p:sp>
      <p:sp>
        <p:nvSpPr>
          <p:cNvPr id="3" name="Содержимое 2"/>
          <p:cNvSpPr>
            <a:spLocks noGrp="1"/>
          </p:cNvSpPr>
          <p:nvPr>
            <p:ph idx="1"/>
          </p:nvPr>
        </p:nvSpPr>
        <p:spPr>
          <a:xfrm>
            <a:off x="457200" y="3861048"/>
            <a:ext cx="8229600" cy="2265115"/>
          </a:xfrm>
        </p:spPr>
        <p:txBody>
          <a:bodyPr>
            <a:normAutofit lnSpcReduction="10000"/>
          </a:bodyPr>
          <a:lstStyle/>
          <a:p>
            <a:pPr lvl="0"/>
            <a:r>
              <a:rPr lang="ru-RU" dirty="0"/>
              <a:t>Рузский Николай Владимирович</a:t>
            </a:r>
          </a:p>
          <a:p>
            <a:pPr lvl="0"/>
            <a:r>
              <a:rPr lang="ru-RU" dirty="0"/>
              <a:t>Самсонов Александр Васильевич</a:t>
            </a:r>
          </a:p>
          <a:p>
            <a:pPr lvl="0"/>
            <a:r>
              <a:rPr lang="ru-RU" dirty="0"/>
              <a:t>Юденич Николай Николаевич</a:t>
            </a:r>
          </a:p>
          <a:p>
            <a:pPr lvl="0"/>
            <a:r>
              <a:rPr lang="ru-RU" dirty="0"/>
              <a:t>Корнилов Лавр Георгиевич</a:t>
            </a:r>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Установите соответствие </a:t>
            </a:r>
            <a:endParaRPr lang="ru-RU" dirty="0"/>
          </a:p>
        </p:txBody>
      </p:sp>
      <p:graphicFrame>
        <p:nvGraphicFramePr>
          <p:cNvPr id="4" name="Содержимое 3"/>
          <p:cNvGraphicFramePr>
            <a:graphicFrameLocks noGrp="1"/>
          </p:cNvGraphicFramePr>
          <p:nvPr>
            <p:ph idx="1"/>
          </p:nvPr>
        </p:nvGraphicFramePr>
        <p:xfrm>
          <a:off x="179512" y="1600200"/>
          <a:ext cx="8784976" cy="3017520"/>
        </p:xfrm>
        <a:graphic>
          <a:graphicData uri="http://schemas.openxmlformats.org/drawingml/2006/table">
            <a:tbl>
              <a:tblPr firstRow="1" bandRow="1">
                <a:tableStyleId>{5C22544A-7EE6-4342-B048-85BDC9FD1C3A}</a:tableStyleId>
              </a:tblPr>
              <a:tblGrid>
                <a:gridCol w="2470802"/>
                <a:gridCol w="6314174"/>
              </a:tblGrid>
              <a:tr h="370840">
                <a:tc>
                  <a:txBody>
                    <a:bodyPr/>
                    <a:lstStyle/>
                    <a:p>
                      <a:r>
                        <a:rPr lang="ru-RU" sz="3200" b="1" kern="1200" dirty="0" smtClean="0">
                          <a:solidFill>
                            <a:schemeClr val="lt1"/>
                          </a:solidFill>
                          <a:latin typeface="+mn-lt"/>
                          <a:ea typeface="+mn-ea"/>
                          <a:cs typeface="+mn-cs"/>
                        </a:rPr>
                        <a:t>А) Россия</a:t>
                      </a:r>
                      <a:br>
                        <a:rPr lang="ru-RU" sz="3200" b="1" kern="1200" dirty="0" smtClean="0">
                          <a:solidFill>
                            <a:schemeClr val="lt1"/>
                          </a:solidFill>
                          <a:latin typeface="+mn-lt"/>
                          <a:ea typeface="+mn-ea"/>
                          <a:cs typeface="+mn-cs"/>
                        </a:rPr>
                      </a:br>
                      <a:r>
                        <a:rPr lang="ru-RU" sz="3200" b="1" kern="1200" dirty="0" smtClean="0">
                          <a:solidFill>
                            <a:schemeClr val="lt1"/>
                          </a:solidFill>
                          <a:latin typeface="+mn-lt"/>
                          <a:ea typeface="+mn-ea"/>
                          <a:cs typeface="+mn-cs"/>
                        </a:rPr>
                        <a:t>Б) Германия</a:t>
                      </a:r>
                      <a:br>
                        <a:rPr lang="ru-RU" sz="3200" b="1" kern="1200" dirty="0" smtClean="0">
                          <a:solidFill>
                            <a:schemeClr val="lt1"/>
                          </a:solidFill>
                          <a:latin typeface="+mn-lt"/>
                          <a:ea typeface="+mn-ea"/>
                          <a:cs typeface="+mn-cs"/>
                        </a:rPr>
                      </a:br>
                      <a:r>
                        <a:rPr lang="ru-RU" sz="3200" b="1" kern="1200" dirty="0" smtClean="0">
                          <a:solidFill>
                            <a:schemeClr val="lt1"/>
                          </a:solidFill>
                          <a:latin typeface="+mn-lt"/>
                          <a:ea typeface="+mn-ea"/>
                          <a:cs typeface="+mn-cs"/>
                        </a:rPr>
                        <a:t>В) Франция</a:t>
                      </a:r>
                      <a:br>
                        <a:rPr lang="ru-RU" sz="3200" b="1" kern="1200" dirty="0" smtClean="0">
                          <a:solidFill>
                            <a:schemeClr val="lt1"/>
                          </a:solidFill>
                          <a:latin typeface="+mn-lt"/>
                          <a:ea typeface="+mn-ea"/>
                          <a:cs typeface="+mn-cs"/>
                        </a:rPr>
                      </a:br>
                      <a:r>
                        <a:rPr lang="ru-RU" sz="3200" b="1" kern="1200" dirty="0" smtClean="0">
                          <a:solidFill>
                            <a:schemeClr val="lt1"/>
                          </a:solidFill>
                          <a:latin typeface="+mn-lt"/>
                          <a:ea typeface="+mn-ea"/>
                          <a:cs typeface="+mn-cs"/>
                        </a:rPr>
                        <a:t>Г) Англия</a:t>
                      </a:r>
                      <a:endParaRPr lang="ru-RU" sz="3200" dirty="0"/>
                    </a:p>
                  </a:txBody>
                  <a:tcPr/>
                </a:tc>
                <a:tc>
                  <a:txBody>
                    <a:bodyPr/>
                    <a:lstStyle/>
                    <a:p>
                      <a:r>
                        <a:rPr lang="ru-RU" sz="3200" b="1" kern="1200" dirty="0" smtClean="0">
                          <a:solidFill>
                            <a:schemeClr val="lt1"/>
                          </a:solidFill>
                          <a:latin typeface="+mn-lt"/>
                          <a:ea typeface="+mn-ea"/>
                          <a:cs typeface="+mn-cs"/>
                        </a:rPr>
                        <a:t>1) сохранить мировое господство</a:t>
                      </a:r>
                      <a:br>
                        <a:rPr lang="ru-RU" sz="3200" b="1" kern="1200" dirty="0" smtClean="0">
                          <a:solidFill>
                            <a:schemeClr val="lt1"/>
                          </a:solidFill>
                          <a:latin typeface="+mn-lt"/>
                          <a:ea typeface="+mn-ea"/>
                          <a:cs typeface="+mn-cs"/>
                        </a:rPr>
                      </a:br>
                      <a:r>
                        <a:rPr lang="ru-RU" sz="3200" b="1" kern="1200" dirty="0" smtClean="0">
                          <a:solidFill>
                            <a:schemeClr val="lt1"/>
                          </a:solidFill>
                          <a:latin typeface="+mn-lt"/>
                          <a:ea typeface="+mn-ea"/>
                          <a:cs typeface="+mn-cs"/>
                        </a:rPr>
                        <a:t>2) добиться мирового господства</a:t>
                      </a:r>
                      <a:br>
                        <a:rPr lang="ru-RU" sz="3200" b="1" kern="1200" dirty="0" smtClean="0">
                          <a:solidFill>
                            <a:schemeClr val="lt1"/>
                          </a:solidFill>
                          <a:latin typeface="+mn-lt"/>
                          <a:ea typeface="+mn-ea"/>
                          <a:cs typeface="+mn-cs"/>
                        </a:rPr>
                      </a:br>
                      <a:r>
                        <a:rPr lang="ru-RU" sz="3200" b="1" kern="1200" dirty="0" smtClean="0">
                          <a:solidFill>
                            <a:schemeClr val="lt1"/>
                          </a:solidFill>
                          <a:latin typeface="+mn-lt"/>
                          <a:ea typeface="+mn-ea"/>
                          <a:cs typeface="+mn-cs"/>
                        </a:rPr>
                        <a:t>3) сохранить и укрепить влияние на Балканах</a:t>
                      </a:r>
                      <a:br>
                        <a:rPr lang="ru-RU" sz="3200" b="1" kern="1200" dirty="0" smtClean="0">
                          <a:solidFill>
                            <a:schemeClr val="lt1"/>
                          </a:solidFill>
                          <a:latin typeface="+mn-lt"/>
                          <a:ea typeface="+mn-ea"/>
                          <a:cs typeface="+mn-cs"/>
                        </a:rPr>
                      </a:br>
                      <a:r>
                        <a:rPr lang="ru-RU" sz="3200" b="1" kern="1200" dirty="0" smtClean="0">
                          <a:solidFill>
                            <a:schemeClr val="lt1"/>
                          </a:solidFill>
                          <a:latin typeface="+mn-lt"/>
                          <a:ea typeface="+mn-ea"/>
                          <a:cs typeface="+mn-cs"/>
                        </a:rPr>
                        <a:t>4) укрепить влияние в Европе</a:t>
                      </a:r>
                      <a:br>
                        <a:rPr lang="ru-RU" sz="3200" b="1" kern="1200" dirty="0" smtClean="0">
                          <a:solidFill>
                            <a:schemeClr val="lt1"/>
                          </a:solidFill>
                          <a:latin typeface="+mn-lt"/>
                          <a:ea typeface="+mn-ea"/>
                          <a:cs typeface="+mn-cs"/>
                        </a:rPr>
                      </a:br>
                      <a:r>
                        <a:rPr lang="ru-RU" sz="3200" b="1" kern="1200" dirty="0" smtClean="0">
                          <a:solidFill>
                            <a:schemeClr val="lt1"/>
                          </a:solidFill>
                          <a:latin typeface="+mn-lt"/>
                          <a:ea typeface="+mn-ea"/>
                          <a:cs typeface="+mn-cs"/>
                        </a:rPr>
                        <a:t>5) сохранить свою независимость</a:t>
                      </a:r>
                      <a:endParaRPr lang="ru-RU" sz="3200" dirty="0"/>
                    </a:p>
                  </a:txBody>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oo ruzs"/>
          <p:cNvPicPr>
            <a:picLocks noGrp="1"/>
          </p:cNvPicPr>
          <p:nvPr>
            <p:ph idx="1"/>
          </p:nvPr>
        </p:nvPicPr>
        <p:blipFill>
          <a:blip r:embed="rId2" cstate="print"/>
          <a:srcRect/>
          <a:stretch>
            <a:fillRect/>
          </a:stretch>
        </p:blipFill>
        <p:spPr bwMode="auto">
          <a:xfrm>
            <a:off x="1763688" y="0"/>
            <a:ext cx="4608512" cy="68580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640960" cy="3946450"/>
          </a:xfrm>
        </p:spPr>
        <p:txBody>
          <a:bodyPr>
            <a:noAutofit/>
          </a:bodyPr>
          <a:lstStyle/>
          <a:p>
            <a:r>
              <a:rPr lang="ru-RU" sz="2200" dirty="0"/>
              <a:t>Будучи сыном солдата сверхсрочной службы, этот русский офицер смог достичь высших постов в российской армии. Закончив Николаевскую академию Генерального штаба первым по списку, он довольно удачно продвигался по службе и в 1914 г. был произведен в генералы от инфантерии. Весной 1916 г. им было спланировано совместное наступление трех русских фронтов. Много лет спустя У. Черчилль приравнивал стратегические дарования этого генерала к талантам французского маршала </a:t>
            </a:r>
            <a:r>
              <a:rPr lang="ru-RU" sz="2200" dirty="0" err="1"/>
              <a:t>Фоша</a:t>
            </a:r>
            <a:r>
              <a:rPr lang="ru-RU" sz="2200" dirty="0"/>
              <a:t> и немецкого генерала </a:t>
            </a:r>
            <a:r>
              <a:rPr lang="ru-RU" sz="2200" dirty="0" err="1"/>
              <a:t>Людендорфа</a:t>
            </a:r>
            <a:r>
              <a:rPr lang="ru-RU" sz="2200" dirty="0"/>
              <a:t>. Будучи одним из основателей Белого движения в России, этот генерал не дожил до его поражения и умер в 1918 г.</a:t>
            </a:r>
            <a:br>
              <a:rPr lang="ru-RU" sz="2200" dirty="0"/>
            </a:br>
            <a:r>
              <a:rPr lang="ru-RU" sz="2200" dirty="0"/>
              <a:t>Кто этот генерал?</a:t>
            </a:r>
          </a:p>
        </p:txBody>
      </p:sp>
      <p:sp>
        <p:nvSpPr>
          <p:cNvPr id="3" name="Содержимое 2"/>
          <p:cNvSpPr>
            <a:spLocks noGrp="1"/>
          </p:cNvSpPr>
          <p:nvPr>
            <p:ph idx="1"/>
          </p:nvPr>
        </p:nvSpPr>
        <p:spPr>
          <a:xfrm>
            <a:off x="457200" y="4365104"/>
            <a:ext cx="8229600" cy="1761059"/>
          </a:xfrm>
        </p:spPr>
        <p:txBody>
          <a:bodyPr>
            <a:normAutofit fontScale="85000" lnSpcReduction="20000"/>
          </a:bodyPr>
          <a:lstStyle/>
          <a:p>
            <a:pPr lvl="0"/>
            <a:r>
              <a:rPr lang="ru-RU" dirty="0"/>
              <a:t>Корнилов Лавр Георгиевич</a:t>
            </a:r>
          </a:p>
          <a:p>
            <a:pPr lvl="0"/>
            <a:r>
              <a:rPr lang="ru-RU" dirty="0"/>
              <a:t>Колчак Александр Васильевич</a:t>
            </a:r>
          </a:p>
          <a:p>
            <a:pPr lvl="0"/>
            <a:r>
              <a:rPr lang="ru-RU" dirty="0" err="1"/>
              <a:t>Эверт</a:t>
            </a:r>
            <a:r>
              <a:rPr lang="ru-RU" dirty="0"/>
              <a:t> Алексей </a:t>
            </a:r>
            <a:r>
              <a:rPr lang="ru-RU" dirty="0" err="1"/>
              <a:t>Ермолаевич</a:t>
            </a:r>
            <a:endParaRPr lang="ru-RU" dirty="0"/>
          </a:p>
          <a:p>
            <a:r>
              <a:rPr lang="ru-RU" dirty="0"/>
              <a:t>Алексеев Михаил Васильевич</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oo alekc"/>
          <p:cNvPicPr>
            <a:picLocks noGrp="1"/>
          </p:cNvPicPr>
          <p:nvPr>
            <p:ph idx="1"/>
          </p:nvPr>
        </p:nvPicPr>
        <p:blipFill>
          <a:blip r:embed="rId2" cstate="print"/>
          <a:srcRect/>
          <a:stretch>
            <a:fillRect/>
          </a:stretch>
        </p:blipFill>
        <p:spPr bwMode="auto">
          <a:xfrm>
            <a:off x="1475656" y="0"/>
            <a:ext cx="5400600" cy="685800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946450"/>
          </a:xfrm>
        </p:spPr>
        <p:txBody>
          <a:bodyPr>
            <a:normAutofit/>
          </a:bodyPr>
          <a:lstStyle/>
          <a:p>
            <a:r>
              <a:rPr lang="ru-RU" sz="2800" dirty="0"/>
              <a:t>27 февраля 1887 года в Нижнем Новгороде родился человек, чье имя неотрывно от истории истребительной авиации, воздушного боя и высшего пилотажа. Он первым в мире выполнил на самолете «мертвую петлю», что считалось в ту пору безумием. А в сентябре 1914 года он погиб, протаранив в военном небе неприятельский аэроплан.</a:t>
            </a:r>
            <a:br>
              <a:rPr lang="ru-RU" sz="2800" dirty="0"/>
            </a:br>
            <a:r>
              <a:rPr lang="ru-RU" sz="2800" dirty="0"/>
              <a:t>Назовите фамилию этого летчика.</a:t>
            </a:r>
          </a:p>
        </p:txBody>
      </p:sp>
      <p:sp>
        <p:nvSpPr>
          <p:cNvPr id="3" name="Содержимое 2"/>
          <p:cNvSpPr>
            <a:spLocks noGrp="1"/>
          </p:cNvSpPr>
          <p:nvPr>
            <p:ph idx="1"/>
          </p:nvPr>
        </p:nvSpPr>
        <p:spPr>
          <a:xfrm>
            <a:off x="457200" y="4365104"/>
            <a:ext cx="8229600" cy="1761059"/>
          </a:xfrm>
        </p:spPr>
        <p:txBody>
          <a:bodyPr>
            <a:normAutofit fontScale="85000" lnSpcReduction="20000"/>
          </a:bodyPr>
          <a:lstStyle/>
          <a:p>
            <a:pPr lvl="0"/>
            <a:r>
              <a:rPr lang="ru-RU" dirty="0" err="1"/>
              <a:t>Крутень</a:t>
            </a:r>
            <a:r>
              <a:rPr lang="ru-RU" dirty="0"/>
              <a:t> Евграф</a:t>
            </a:r>
          </a:p>
          <a:p>
            <a:pPr lvl="0"/>
            <a:r>
              <a:rPr lang="ru-RU" dirty="0"/>
              <a:t>Нестеров Петр</a:t>
            </a:r>
          </a:p>
          <a:p>
            <a:pPr lvl="0"/>
            <a:r>
              <a:rPr lang="ru-RU" dirty="0"/>
              <a:t>Казаков Александр</a:t>
            </a:r>
          </a:p>
          <a:p>
            <a:pPr lvl="0"/>
            <a:r>
              <a:rPr lang="ru-RU" dirty="0" err="1"/>
              <a:t>Арцеулов</a:t>
            </a:r>
            <a:r>
              <a:rPr lang="ru-RU" dirty="0"/>
              <a:t> Константин</a:t>
            </a:r>
          </a:p>
          <a:p>
            <a:endParaRPr lang="ru-RU"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 nest"/>
          <p:cNvPicPr/>
          <p:nvPr/>
        </p:nvPicPr>
        <p:blipFill>
          <a:blip r:embed="rId2" cstate="print"/>
          <a:srcRect/>
          <a:stretch>
            <a:fillRect/>
          </a:stretch>
        </p:blipFill>
        <p:spPr bwMode="auto">
          <a:xfrm>
            <a:off x="2195736" y="0"/>
            <a:ext cx="4824536" cy="68580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856984" cy="3802434"/>
          </a:xfrm>
        </p:spPr>
        <p:txBody>
          <a:bodyPr>
            <a:normAutofit/>
          </a:bodyPr>
          <a:lstStyle/>
          <a:p>
            <a:r>
              <a:rPr lang="ru-RU" sz="2400" dirty="0"/>
              <a:t>Трёхлинейная винтовка образца 1891 года по праву считается одним из самых знаменитых образцов русского стрелкового оружия. Приняв участие в русско-японской и Первой мировой войнах, она впоследствии верой и правдой служила красноармейцам в тяжелые времена Великой Отечественной. Созданная еще до начала ХХ столетия, русская «трехлинейка», в течение многих десятилетий оставалась надежным и современным оружием, достойным нашего солдата.</a:t>
            </a:r>
            <a:br>
              <a:rPr lang="ru-RU" sz="2400" dirty="0"/>
            </a:br>
            <a:r>
              <a:rPr lang="ru-RU" sz="2400" dirty="0"/>
              <a:t>Кто был конструктором трехлинейной винтовки, бывшей на вооружении русской армии в Первую мировую войну?</a:t>
            </a:r>
          </a:p>
        </p:txBody>
      </p:sp>
      <p:sp>
        <p:nvSpPr>
          <p:cNvPr id="3" name="Содержимое 2"/>
          <p:cNvSpPr>
            <a:spLocks noGrp="1"/>
          </p:cNvSpPr>
          <p:nvPr>
            <p:ph idx="1"/>
          </p:nvPr>
        </p:nvSpPr>
        <p:spPr>
          <a:xfrm>
            <a:off x="457200" y="4149080"/>
            <a:ext cx="8229600" cy="1977083"/>
          </a:xfrm>
        </p:spPr>
        <p:txBody>
          <a:bodyPr>
            <a:normAutofit fontScale="92500" lnSpcReduction="20000"/>
          </a:bodyPr>
          <a:lstStyle/>
          <a:p>
            <a:pPr lvl="0"/>
            <a:r>
              <a:rPr lang="ru-RU" dirty="0"/>
              <a:t>Федоров В. Г.</a:t>
            </a:r>
          </a:p>
          <a:p>
            <a:pPr lvl="0"/>
            <a:r>
              <a:rPr lang="ru-RU" dirty="0"/>
              <a:t>Дегтярев В. А.</a:t>
            </a:r>
          </a:p>
          <a:p>
            <a:pPr lvl="0"/>
            <a:r>
              <a:rPr lang="ru-RU" dirty="0" err="1"/>
              <a:t>Мосин</a:t>
            </a:r>
            <a:r>
              <a:rPr lang="ru-RU" dirty="0"/>
              <a:t> С. И. </a:t>
            </a:r>
          </a:p>
          <a:p>
            <a:r>
              <a:rPr lang="ru-RU" dirty="0"/>
              <a:t>Калашников М. Т</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oo vint mocina"/>
          <p:cNvPicPr>
            <a:picLocks noGrp="1"/>
          </p:cNvPicPr>
          <p:nvPr>
            <p:ph idx="1"/>
          </p:nvPr>
        </p:nvPicPr>
        <p:blipFill>
          <a:blip r:embed="rId2" cstate="print"/>
          <a:srcRect/>
          <a:stretch>
            <a:fillRect/>
          </a:stretch>
        </p:blipFill>
        <p:spPr bwMode="auto">
          <a:xfrm>
            <a:off x="0" y="2132856"/>
            <a:ext cx="9144000" cy="3888432"/>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dirty="0" smtClean="0"/>
              <a:t/>
            </a:r>
            <a:br>
              <a:rPr lang="ru-RU" sz="3600" dirty="0" smtClean="0"/>
            </a:br>
            <a:r>
              <a:rPr lang="ru-RU" sz="3600" dirty="0" smtClean="0"/>
              <a:t>Эссе-рассуждение</a:t>
            </a:r>
            <a:r>
              <a:rPr lang="ru-RU" sz="3600" dirty="0" smtClean="0"/>
              <a:t>. </a:t>
            </a:r>
            <a:br>
              <a:rPr lang="ru-RU" sz="3600" dirty="0" smtClean="0"/>
            </a:br>
            <a:r>
              <a:rPr lang="ru-RU" sz="2800" dirty="0" smtClean="0"/>
              <a:t>(умение доказывать свою позицию, используя знания по истории</a:t>
            </a:r>
            <a:r>
              <a:rPr lang="ru-RU" sz="2800" dirty="0" smtClean="0"/>
              <a:t>)</a:t>
            </a:r>
            <a:br>
              <a:rPr lang="ru-RU" sz="2800" dirty="0" smtClean="0"/>
            </a:br>
            <a:endParaRPr lang="ru-RU" sz="2800" dirty="0"/>
          </a:p>
        </p:txBody>
      </p:sp>
      <p:graphicFrame>
        <p:nvGraphicFramePr>
          <p:cNvPr id="4" name="Таблица 3"/>
          <p:cNvGraphicFramePr>
            <a:graphicFrameLocks noGrp="1"/>
          </p:cNvGraphicFramePr>
          <p:nvPr/>
        </p:nvGraphicFramePr>
        <p:xfrm>
          <a:off x="395536" y="1988840"/>
          <a:ext cx="8352928" cy="3779520"/>
        </p:xfrm>
        <a:graphic>
          <a:graphicData uri="http://schemas.openxmlformats.org/drawingml/2006/table">
            <a:tbl>
              <a:tblPr firstRow="1" bandRow="1">
                <a:tableStyleId>{5C22544A-7EE6-4342-B048-85BDC9FD1C3A}</a:tableStyleId>
              </a:tblPr>
              <a:tblGrid>
                <a:gridCol w="920434"/>
                <a:gridCol w="7432494"/>
              </a:tblGrid>
              <a:tr h="370840">
                <a:tc>
                  <a:txBody>
                    <a:bodyPr/>
                    <a:lstStyle/>
                    <a:p>
                      <a:r>
                        <a:rPr lang="ru-RU" sz="3200" dirty="0" smtClean="0"/>
                        <a:t>1</a:t>
                      </a:r>
                      <a:endParaRPr lang="ru-RU" sz="3200" dirty="0"/>
                    </a:p>
                  </a:txBody>
                  <a:tcPr/>
                </a:tc>
                <a:tc>
                  <a:txBody>
                    <a:bodyPr/>
                    <a:lstStyle/>
                    <a:p>
                      <a:r>
                        <a:rPr lang="ru-RU" sz="3200" b="1" dirty="0" smtClean="0"/>
                        <a:t>Первая мировая война — Вторая Отечественная война?</a:t>
                      </a:r>
                      <a:endParaRPr lang="ru-RU" sz="3200" dirty="0"/>
                    </a:p>
                  </a:txBody>
                  <a:tcPr/>
                </a:tc>
              </a:tr>
              <a:tr h="370840">
                <a:tc>
                  <a:txBody>
                    <a:bodyPr/>
                    <a:lstStyle/>
                    <a:p>
                      <a:r>
                        <a:rPr lang="ru-RU" sz="3200" dirty="0" smtClean="0"/>
                        <a:t>2</a:t>
                      </a:r>
                      <a:endParaRPr lang="ru-RU" sz="3200" dirty="0"/>
                    </a:p>
                  </a:txBody>
                  <a:tcPr/>
                </a:tc>
                <a:tc>
                  <a:txBody>
                    <a:bodyPr/>
                    <a:lstStyle/>
                    <a:p>
                      <a:r>
                        <a:rPr lang="ru-RU" sz="3200" b="1" dirty="0" smtClean="0"/>
                        <a:t>Первая мировая: забытая война?</a:t>
                      </a:r>
                      <a:endParaRPr lang="ru-RU" sz="3200" dirty="0"/>
                    </a:p>
                  </a:txBody>
                  <a:tcPr/>
                </a:tc>
              </a:tr>
              <a:tr h="370840">
                <a:tc>
                  <a:txBody>
                    <a:bodyPr/>
                    <a:lstStyle/>
                    <a:p>
                      <a:r>
                        <a:rPr lang="ru-RU" sz="3200" dirty="0" smtClean="0"/>
                        <a:t>3</a:t>
                      </a:r>
                      <a:endParaRPr lang="ru-RU" sz="3200" dirty="0"/>
                    </a:p>
                  </a:txBody>
                  <a:tcPr/>
                </a:tc>
                <a:tc>
                  <a:txBody>
                    <a:bodyPr/>
                    <a:lstStyle/>
                    <a:p>
                      <a:r>
                        <a:rPr lang="ru-RU" sz="3200" b="1" dirty="0" smtClean="0"/>
                        <a:t>Геополитика и Первая мировая война</a:t>
                      </a:r>
                      <a:endParaRPr lang="ru-RU" sz="3200" dirty="0"/>
                    </a:p>
                  </a:txBody>
                  <a:tcPr/>
                </a:tc>
              </a:tr>
              <a:tr h="370840">
                <a:tc>
                  <a:txBody>
                    <a:bodyPr/>
                    <a:lstStyle/>
                    <a:p>
                      <a:r>
                        <a:rPr lang="ru-RU" sz="3200" dirty="0" smtClean="0"/>
                        <a:t>4</a:t>
                      </a:r>
                      <a:endParaRPr lang="ru-RU" sz="3200" dirty="0"/>
                    </a:p>
                  </a:txBody>
                  <a:tcPr/>
                </a:tc>
                <a:tc>
                  <a:txBody>
                    <a:bodyPr/>
                    <a:lstStyle/>
                    <a:p>
                      <a:r>
                        <a:rPr lang="ru-RU" sz="3200" b="1" dirty="0" smtClean="0"/>
                        <a:t>Была ли Первая мировая война неизбежной? Могла ли Россия не участвовать в войне? </a:t>
                      </a:r>
                      <a:endParaRPr lang="ru-RU" sz="3200" dirty="0"/>
                    </a:p>
                  </a:txBody>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Установите соответствие </a:t>
            </a:r>
            <a:endParaRPr lang="ru-RU" dirty="0"/>
          </a:p>
        </p:txBody>
      </p:sp>
      <p:graphicFrame>
        <p:nvGraphicFramePr>
          <p:cNvPr id="4" name="Содержимое 3"/>
          <p:cNvGraphicFramePr>
            <a:graphicFrameLocks noGrp="1"/>
          </p:cNvGraphicFramePr>
          <p:nvPr>
            <p:ph idx="1"/>
          </p:nvPr>
        </p:nvGraphicFramePr>
        <p:xfrm>
          <a:off x="179512" y="1600200"/>
          <a:ext cx="8856984" cy="2651760"/>
        </p:xfrm>
        <a:graphic>
          <a:graphicData uri="http://schemas.openxmlformats.org/drawingml/2006/table">
            <a:tbl>
              <a:tblPr firstRow="1" bandRow="1">
                <a:tableStyleId>{5C22544A-7EE6-4342-B048-85BDC9FD1C3A}</a:tableStyleId>
              </a:tblPr>
              <a:tblGrid>
                <a:gridCol w="4248472"/>
                <a:gridCol w="4608512"/>
              </a:tblGrid>
              <a:tr h="370840">
                <a:tc>
                  <a:txBody>
                    <a:bodyPr/>
                    <a:lstStyle/>
                    <a:p>
                      <a:r>
                        <a:rPr lang="ru-RU" sz="2800" b="1" kern="1200" dirty="0" smtClean="0">
                          <a:solidFill>
                            <a:schemeClr val="lt1"/>
                          </a:solidFill>
                          <a:latin typeface="+mn-lt"/>
                          <a:ea typeface="+mn-ea"/>
                          <a:cs typeface="+mn-cs"/>
                        </a:rPr>
                        <a:t>А) </a:t>
                      </a:r>
                      <a:r>
                        <a:rPr lang="ru-RU" sz="2800" b="1" kern="1200" dirty="0" err="1" smtClean="0">
                          <a:solidFill>
                            <a:schemeClr val="lt1"/>
                          </a:solidFill>
                          <a:latin typeface="+mn-lt"/>
                          <a:ea typeface="+mn-ea"/>
                          <a:cs typeface="+mn-cs"/>
                        </a:rPr>
                        <a:t>Моонзундское</a:t>
                      </a:r>
                      <a:r>
                        <a:rPr lang="ru-RU" sz="2800" b="1" kern="1200" dirty="0" smtClean="0">
                          <a:solidFill>
                            <a:schemeClr val="lt1"/>
                          </a:solidFill>
                          <a:latin typeface="+mn-lt"/>
                          <a:ea typeface="+mn-ea"/>
                          <a:cs typeface="+mn-cs"/>
                        </a:rPr>
                        <a:t> сражение</a:t>
                      </a:r>
                    </a:p>
                    <a:p>
                      <a:r>
                        <a:rPr lang="ru-RU" sz="2800" b="1" kern="1200" dirty="0" smtClean="0">
                          <a:solidFill>
                            <a:schemeClr val="lt1"/>
                          </a:solidFill>
                          <a:latin typeface="+mn-lt"/>
                          <a:ea typeface="+mn-ea"/>
                          <a:cs typeface="+mn-cs"/>
                        </a:rPr>
                        <a:t>Б) </a:t>
                      </a:r>
                      <a:r>
                        <a:rPr lang="ru-RU" sz="2800" b="1" kern="1200" dirty="0" err="1" smtClean="0">
                          <a:solidFill>
                            <a:schemeClr val="lt1"/>
                          </a:solidFill>
                          <a:latin typeface="+mn-lt"/>
                          <a:ea typeface="+mn-ea"/>
                          <a:cs typeface="+mn-cs"/>
                        </a:rPr>
                        <a:t>Сараевское</a:t>
                      </a:r>
                      <a:r>
                        <a:rPr lang="ru-RU" sz="2800" b="1" kern="1200" dirty="0" smtClean="0">
                          <a:solidFill>
                            <a:schemeClr val="lt1"/>
                          </a:solidFill>
                          <a:latin typeface="+mn-lt"/>
                          <a:ea typeface="+mn-ea"/>
                          <a:cs typeface="+mn-cs"/>
                        </a:rPr>
                        <a:t> убийство</a:t>
                      </a:r>
                    </a:p>
                    <a:p>
                      <a:r>
                        <a:rPr lang="ru-RU" sz="2800" b="1" kern="1200" dirty="0" smtClean="0">
                          <a:solidFill>
                            <a:schemeClr val="lt1"/>
                          </a:solidFill>
                          <a:latin typeface="+mn-lt"/>
                          <a:ea typeface="+mn-ea"/>
                          <a:cs typeface="+mn-cs"/>
                        </a:rPr>
                        <a:t>В) </a:t>
                      </a:r>
                      <a:r>
                        <a:rPr lang="ru-RU" sz="2800" b="1" kern="1200" dirty="0" err="1" smtClean="0">
                          <a:solidFill>
                            <a:schemeClr val="lt1"/>
                          </a:solidFill>
                          <a:latin typeface="+mn-lt"/>
                          <a:ea typeface="+mn-ea"/>
                          <a:cs typeface="+mn-cs"/>
                        </a:rPr>
                        <a:t>Верденская</a:t>
                      </a:r>
                      <a:r>
                        <a:rPr lang="ru-RU" sz="2800" b="1" kern="1200" dirty="0" smtClean="0">
                          <a:solidFill>
                            <a:schemeClr val="lt1"/>
                          </a:solidFill>
                          <a:latin typeface="+mn-lt"/>
                          <a:ea typeface="+mn-ea"/>
                          <a:cs typeface="+mn-cs"/>
                        </a:rPr>
                        <a:t> операция</a:t>
                      </a:r>
                    </a:p>
                    <a:p>
                      <a:r>
                        <a:rPr lang="ru-RU" sz="2800" b="1" kern="1200" dirty="0" smtClean="0">
                          <a:solidFill>
                            <a:schemeClr val="lt1"/>
                          </a:solidFill>
                          <a:latin typeface="+mn-lt"/>
                          <a:ea typeface="+mn-ea"/>
                          <a:cs typeface="+mn-cs"/>
                        </a:rPr>
                        <a:t>Г) Брусиловский прорыв</a:t>
                      </a:r>
                      <a:endParaRPr lang="ru-RU" sz="2800" b="1" kern="1200" dirty="0">
                        <a:solidFill>
                          <a:schemeClr val="lt1"/>
                        </a:solidFill>
                        <a:latin typeface="+mn-lt"/>
                        <a:ea typeface="+mn-ea"/>
                        <a:cs typeface="+mn-cs"/>
                      </a:endParaRPr>
                    </a:p>
                  </a:txBody>
                  <a:tcPr/>
                </a:tc>
                <a:tc>
                  <a:txBody>
                    <a:bodyPr/>
                    <a:lstStyle/>
                    <a:p>
                      <a:pPr lvl="1"/>
                      <a:r>
                        <a:rPr lang="ru-RU" sz="2800" b="1" kern="1200" dirty="0" smtClean="0">
                          <a:solidFill>
                            <a:schemeClr val="lt1"/>
                          </a:solidFill>
                          <a:latin typeface="+mn-lt"/>
                          <a:ea typeface="+mn-ea"/>
                          <a:cs typeface="+mn-cs"/>
                        </a:rPr>
                        <a:t>1) 28 июня 1914 г.</a:t>
                      </a:r>
                    </a:p>
                    <a:p>
                      <a:pPr lvl="1"/>
                      <a:r>
                        <a:rPr lang="ru-RU" sz="2800" b="1" kern="1200" dirty="0" smtClean="0">
                          <a:solidFill>
                            <a:schemeClr val="lt1"/>
                          </a:solidFill>
                          <a:latin typeface="+mn-lt"/>
                          <a:ea typeface="+mn-ea"/>
                          <a:cs typeface="+mn-cs"/>
                        </a:rPr>
                        <a:t>2) 22мая-31 июля 1916 г.</a:t>
                      </a:r>
                    </a:p>
                    <a:p>
                      <a:pPr lvl="1"/>
                      <a:r>
                        <a:rPr lang="ru-RU" sz="2800" b="1" kern="1200" dirty="0" smtClean="0">
                          <a:solidFill>
                            <a:schemeClr val="lt1"/>
                          </a:solidFill>
                          <a:latin typeface="+mn-lt"/>
                          <a:ea typeface="+mn-ea"/>
                          <a:cs typeface="+mn-cs"/>
                        </a:rPr>
                        <a:t>3) 21 фев.-18 декабря 1916 г.</a:t>
                      </a:r>
                    </a:p>
                    <a:p>
                      <a:pPr lvl="1"/>
                      <a:r>
                        <a:rPr lang="ru-RU" sz="2800" b="1" kern="1200" dirty="0" smtClean="0">
                          <a:solidFill>
                            <a:schemeClr val="lt1"/>
                          </a:solidFill>
                          <a:latin typeface="+mn-lt"/>
                          <a:ea typeface="+mn-ea"/>
                          <a:cs typeface="+mn-cs"/>
                        </a:rPr>
                        <a:t>4) Осень 1917 г.</a:t>
                      </a:r>
                    </a:p>
                    <a:p>
                      <a:pPr lvl="1"/>
                      <a:r>
                        <a:rPr lang="ru-RU" sz="2800" b="1" kern="1200" dirty="0" smtClean="0">
                          <a:solidFill>
                            <a:schemeClr val="lt1"/>
                          </a:solidFill>
                          <a:latin typeface="+mn-lt"/>
                          <a:ea typeface="+mn-ea"/>
                          <a:cs typeface="+mn-cs"/>
                        </a:rPr>
                        <a:t>5) Февраль 1915 г.</a:t>
                      </a:r>
                      <a:endParaRPr lang="ru-RU" sz="2800" b="1" kern="1200" dirty="0">
                        <a:solidFill>
                          <a:schemeClr val="lt1"/>
                        </a:solidFill>
                        <a:latin typeface="+mn-lt"/>
                        <a:ea typeface="+mn-ea"/>
                        <a:cs typeface="+mn-cs"/>
                      </a:endParaRPr>
                    </a:p>
                  </a:txBody>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Дайте определение термину</a:t>
            </a:r>
            <a:endParaRPr lang="ru-RU" dirty="0"/>
          </a:p>
        </p:txBody>
      </p:sp>
      <p:graphicFrame>
        <p:nvGraphicFramePr>
          <p:cNvPr id="4" name="Содержимое 3"/>
          <p:cNvGraphicFramePr>
            <a:graphicFrameLocks noGrp="1"/>
          </p:cNvGraphicFramePr>
          <p:nvPr>
            <p:ph idx="1"/>
          </p:nvPr>
        </p:nvGraphicFramePr>
        <p:xfrm>
          <a:off x="457200" y="1600200"/>
          <a:ext cx="8229600" cy="2377440"/>
        </p:xfrm>
        <a:graphic>
          <a:graphicData uri="http://schemas.openxmlformats.org/drawingml/2006/table">
            <a:tbl>
              <a:tblPr firstRow="1" bandRow="1">
                <a:tableStyleId>{5C22544A-7EE6-4342-B048-85BDC9FD1C3A}</a:tableStyleId>
              </a:tblPr>
              <a:tblGrid>
                <a:gridCol w="8229600"/>
              </a:tblGrid>
              <a:tr h="370840">
                <a:tc>
                  <a:txBody>
                    <a:bodyPr/>
                    <a:lstStyle/>
                    <a:p>
                      <a:r>
                        <a:rPr lang="ru-RU" sz="7200" dirty="0" smtClean="0"/>
                        <a:t>Репарации</a:t>
                      </a:r>
                      <a:endParaRPr lang="ru-RU" sz="7200" dirty="0"/>
                    </a:p>
                  </a:txBody>
                  <a:tcPr/>
                </a:tc>
              </a:tr>
              <a:tr h="370840">
                <a:tc>
                  <a:txBody>
                    <a:bodyPr/>
                    <a:lstStyle/>
                    <a:p>
                      <a:r>
                        <a:rPr lang="ru-RU" sz="7200" dirty="0" smtClean="0"/>
                        <a:t>План </a:t>
                      </a:r>
                      <a:r>
                        <a:rPr lang="ru-RU" sz="7200" dirty="0" err="1" smtClean="0"/>
                        <a:t>Шлиффена</a:t>
                      </a:r>
                      <a:endParaRPr lang="ru-RU" sz="7200" dirty="0"/>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Дайте определение термину</a:t>
            </a:r>
            <a:endParaRPr lang="ru-RU" dirty="0"/>
          </a:p>
        </p:txBody>
      </p:sp>
      <p:graphicFrame>
        <p:nvGraphicFramePr>
          <p:cNvPr id="4" name="Содержимое 3"/>
          <p:cNvGraphicFramePr>
            <a:graphicFrameLocks noGrp="1"/>
          </p:cNvGraphicFramePr>
          <p:nvPr>
            <p:ph idx="1"/>
          </p:nvPr>
        </p:nvGraphicFramePr>
        <p:xfrm>
          <a:off x="457200" y="1600200"/>
          <a:ext cx="8229600" cy="2194560"/>
        </p:xfrm>
        <a:graphic>
          <a:graphicData uri="http://schemas.openxmlformats.org/drawingml/2006/table">
            <a:tbl>
              <a:tblPr firstRow="1" bandRow="1">
                <a:tableStyleId>{5C22544A-7EE6-4342-B048-85BDC9FD1C3A}</a:tableStyleId>
              </a:tblPr>
              <a:tblGrid>
                <a:gridCol w="8229600"/>
              </a:tblGrid>
              <a:tr h="370840">
                <a:tc>
                  <a:txBody>
                    <a:bodyPr/>
                    <a:lstStyle/>
                    <a:p>
                      <a:r>
                        <a:rPr lang="ru-RU" sz="7200" dirty="0" smtClean="0"/>
                        <a:t>Аннексия</a:t>
                      </a:r>
                      <a:endParaRPr lang="ru-RU" sz="7200" dirty="0"/>
                    </a:p>
                  </a:txBody>
                  <a:tcPr/>
                </a:tc>
              </a:tr>
              <a:tr h="370840">
                <a:tc>
                  <a:txBody>
                    <a:bodyPr/>
                    <a:lstStyle/>
                    <a:p>
                      <a:r>
                        <a:rPr lang="ru-RU" sz="6000" dirty="0" err="1" smtClean="0"/>
                        <a:t>Верденская</a:t>
                      </a:r>
                      <a:r>
                        <a:rPr lang="ru-RU" sz="6000" dirty="0" smtClean="0"/>
                        <a:t> мясорубка</a:t>
                      </a:r>
                      <a:endParaRPr lang="ru-RU" sz="6000" dirty="0"/>
                    </a:p>
                  </a:txBody>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Дайте определение термину</a:t>
            </a:r>
            <a:endParaRPr lang="ru-RU" dirty="0"/>
          </a:p>
        </p:txBody>
      </p:sp>
      <p:graphicFrame>
        <p:nvGraphicFramePr>
          <p:cNvPr id="4" name="Содержимое 3"/>
          <p:cNvGraphicFramePr>
            <a:graphicFrameLocks noGrp="1"/>
          </p:cNvGraphicFramePr>
          <p:nvPr>
            <p:ph idx="1"/>
          </p:nvPr>
        </p:nvGraphicFramePr>
        <p:xfrm>
          <a:off x="457200" y="1600200"/>
          <a:ext cx="8229600" cy="2377440"/>
        </p:xfrm>
        <a:graphic>
          <a:graphicData uri="http://schemas.openxmlformats.org/drawingml/2006/table">
            <a:tbl>
              <a:tblPr firstRow="1" bandRow="1">
                <a:tableStyleId>{5C22544A-7EE6-4342-B048-85BDC9FD1C3A}</a:tableStyleId>
              </a:tblPr>
              <a:tblGrid>
                <a:gridCol w="8229600"/>
              </a:tblGrid>
              <a:tr h="370840">
                <a:tc>
                  <a:txBody>
                    <a:bodyPr/>
                    <a:lstStyle/>
                    <a:p>
                      <a:r>
                        <a:rPr lang="ru-RU" sz="7200" dirty="0" smtClean="0"/>
                        <a:t>Сепаратный мир</a:t>
                      </a:r>
                      <a:endParaRPr lang="ru-RU" sz="7200" dirty="0"/>
                    </a:p>
                  </a:txBody>
                  <a:tcPr/>
                </a:tc>
              </a:tr>
              <a:tr h="370840">
                <a:tc>
                  <a:txBody>
                    <a:bodyPr/>
                    <a:lstStyle/>
                    <a:p>
                      <a:r>
                        <a:rPr lang="ru-RU" sz="7200" dirty="0" smtClean="0"/>
                        <a:t>Позиционная война</a:t>
                      </a:r>
                      <a:endParaRPr lang="ru-RU" sz="7200" dirty="0"/>
                    </a:p>
                  </a:txBody>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Поводом к началу Первой мировой войны послужило:</a:t>
            </a:r>
          </a:p>
        </p:txBody>
      </p:sp>
      <p:sp>
        <p:nvSpPr>
          <p:cNvPr id="3" name="Содержимое 2"/>
          <p:cNvSpPr>
            <a:spLocks noGrp="1"/>
          </p:cNvSpPr>
          <p:nvPr>
            <p:ph idx="1"/>
          </p:nvPr>
        </p:nvSpPr>
        <p:spPr/>
        <p:txBody>
          <a:bodyPr/>
          <a:lstStyle/>
          <a:p>
            <a:pPr lvl="0"/>
            <a:r>
              <a:rPr lang="ru-RU" dirty="0"/>
              <a:t>начало всеобщей мобилизации в России</a:t>
            </a:r>
          </a:p>
          <a:p>
            <a:pPr lvl="0"/>
            <a:r>
              <a:rPr lang="ru-RU" dirty="0"/>
              <a:t>предъявление Австро-Венгрией ультиматума Сербии</a:t>
            </a:r>
          </a:p>
          <a:p>
            <a:pPr lvl="0"/>
            <a:r>
              <a:rPr lang="ru-RU" dirty="0"/>
              <a:t>убийство наследника австро-венгерского престола эрцгерцога Франца Фердинанда в Сараево</a:t>
            </a:r>
          </a:p>
          <a:p>
            <a:pPr lvl="0"/>
            <a:r>
              <a:rPr lang="ru-RU" dirty="0"/>
              <a:t>объявление </a:t>
            </a:r>
            <a:r>
              <a:rPr lang="ru-RU" dirty="0" smtClean="0"/>
              <a:t>Германией </a:t>
            </a:r>
            <a:r>
              <a:rPr lang="ru-RU" dirty="0"/>
              <a:t>войны России</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784976" cy="3442394"/>
          </a:xfrm>
        </p:spPr>
        <p:txBody>
          <a:bodyPr>
            <a:noAutofit/>
          </a:bodyPr>
          <a:lstStyle/>
          <a:p>
            <a:r>
              <a:rPr lang="ru-RU" sz="2800" dirty="0"/>
              <a:t>Накануне Первой мировой войны 31 июля 1914 г. один из монархов получил от другого телеграмму, в которой говорилось: «С целью избежать такого бедствия, как европейская война, я умоляю Вас во имя нашей старой дружбы сделать все возможное, чтобы не дать Вашим союзникам зайти слишком далеко».</a:t>
            </a:r>
            <a:br>
              <a:rPr lang="ru-RU" sz="2800" dirty="0"/>
            </a:br>
            <a:r>
              <a:rPr lang="ru-RU" sz="2800" dirty="0"/>
              <a:t>Кем и кому была отправлена эта телеграмма?</a:t>
            </a:r>
          </a:p>
        </p:txBody>
      </p:sp>
      <p:sp>
        <p:nvSpPr>
          <p:cNvPr id="3" name="Содержимое 2"/>
          <p:cNvSpPr>
            <a:spLocks noGrp="1"/>
          </p:cNvSpPr>
          <p:nvPr>
            <p:ph idx="1"/>
          </p:nvPr>
        </p:nvSpPr>
        <p:spPr>
          <a:xfrm>
            <a:off x="457200" y="3789040"/>
            <a:ext cx="8229600" cy="2664296"/>
          </a:xfrm>
        </p:spPr>
        <p:txBody>
          <a:bodyPr>
            <a:normAutofit lnSpcReduction="10000"/>
          </a:bodyPr>
          <a:lstStyle/>
          <a:p>
            <a:pPr lvl="0"/>
            <a:r>
              <a:rPr lang="ru-RU" sz="2600" dirty="0"/>
              <a:t>Николаем II (императором России) Вильгельму II (императору Германии)</a:t>
            </a:r>
          </a:p>
          <a:p>
            <a:pPr lvl="0"/>
            <a:r>
              <a:rPr lang="ru-RU" sz="2600" dirty="0"/>
              <a:t>Вильгельмом II Николаю II</a:t>
            </a:r>
          </a:p>
          <a:p>
            <a:pPr lvl="0"/>
            <a:r>
              <a:rPr lang="ru-RU" sz="2600" dirty="0"/>
              <a:t>императором Австро-Венгрии Францем Иосифом I Николаю II</a:t>
            </a:r>
          </a:p>
          <a:p>
            <a:pPr lvl="0"/>
            <a:r>
              <a:rPr lang="ru-RU" sz="2600" dirty="0"/>
              <a:t>Вильгельмом II королю Англии Георгу V</a:t>
            </a:r>
          </a:p>
          <a:p>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276</TotalTime>
  <Words>1294</Words>
  <Application>Microsoft Office PowerPoint</Application>
  <PresentationFormat>Экран (4:3)</PresentationFormat>
  <Paragraphs>116</Paragraphs>
  <Slides>37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37</vt:i4>
      </vt:variant>
    </vt:vector>
  </HeadingPairs>
  <TitlesOfParts>
    <vt:vector size="38" baseType="lpstr">
      <vt:lpstr>Тема Office</vt:lpstr>
      <vt:lpstr>Викторина, посвященная 100-летию начала Первой мировой войны </vt:lpstr>
      <vt:lpstr>Установите соответствие </vt:lpstr>
      <vt:lpstr>Установите соответствие </vt:lpstr>
      <vt:lpstr>Установите соответствие </vt:lpstr>
      <vt:lpstr>Дайте определение термину</vt:lpstr>
      <vt:lpstr>Дайте определение термину</vt:lpstr>
      <vt:lpstr>Дайте определение термину</vt:lpstr>
      <vt:lpstr>Поводом к началу Первой мировой войны послужило:</vt:lpstr>
      <vt:lpstr>Накануне Первой мировой войны 31 июля 1914 г. один из монархов получил от другого телеграмму, в которой говорилось: «С целью избежать такого бедствия, как европейская война, я умоляю Вас во имя нашей старой дружбы сделать все возможное, чтобы не дать Вашим союзникам зайти слишком далеко». Кем и кому была отправлена эта телеграмма?</vt:lpstr>
      <vt:lpstr>Слайд 10</vt:lpstr>
      <vt:lpstr>Верховным главнокомандующим русской армии в начальный период Первой мировой войны был:</vt:lpstr>
      <vt:lpstr>Слайд 12</vt:lpstr>
      <vt:lpstr>Объявляя 2 августа 1914 г. о вступлении России в войну с Германией, Николай II поклялся, что не заключит мира, пока останется хоть один враг на родной земле. Присутствовавший при этом посол Франции Морис Палеолог справедливо заметил, что подобная клятва давалась русскому народу не впервые. Какой русский император уже давал такую же клятву?</vt:lpstr>
      <vt:lpstr>Слайд 14</vt:lpstr>
      <vt:lpstr>С первых дней Первой мировой войны Германия начала предпринимать шаги по разобщению народов, населявших Российскую империю. Уже в августе 1914 г. немецкое правительство благословило создание «Комитета освобождения (этой национальности) в России». В обращении к представителям этого народа, подписанным Верховным командованием германской и австрийской армий, содержался призыв к вооруженной борьбе против России, а в случае победы обещались равные гражданские права для всех, свободный выбор места жительства на территории, которая будет оккупирована. К какому народу обращалось Верховное командование германской и австрийской армий?</vt:lpstr>
      <vt:lpstr>Слайд 16</vt:lpstr>
      <vt:lpstr>Один немецкий историк так описывал это событие. «Начался ранее невиданный бой военной техники. Гранаты из тысячи орудий вспахали землю и превратили ее в лунный пейзаж. В четырехугольнике в несколько квадратных километров друг напротив друга в грязи и в крови в стрелковых окопах лежало полтора миллиона человек. Более 700 000 французов и немцев оставили в этом аду свои жизни, но не смогли завоевать ни для одной из сторон решающих успехов. Это сражение стало символом бессмысленности войны». Какую битву 1916 года описывал немецкий историк?</vt:lpstr>
      <vt:lpstr>Во время Первой мировой войны эта должность в России считалась достаточно престижной. Правила отбора на эту работу были крайне жесткими. На службу принимались только девушки (не имевшие впоследствии прав выйти замуж), с хорошей памятью, знанием иностранных языков, обладающие высоким ростом и размахом рук не менее 154 см. При одном выходном в месяц эти сотрудницы не могли ни при каких обстоятельствах покидать своего места. О какой профессии идет речь?</vt:lpstr>
      <vt:lpstr>Слайд 19</vt:lpstr>
      <vt:lpstr>Рассуждая об участии одной из стран в Первой мировой войне, У. Черчилль писал: «Отчаяние и предательство узурпировали власть в тот самый момент, когда задача достижения победы над противником была уже решена... С победой в руках она рухнула на землю... Ни к одной из наций судьба не была так неблагосклонна... Ее корабль пошел ко дну, уже видя перед собой порт... Отчаяние и измена предательски захватили командный мостик в тот самый момент, когда дело было уже сделано. Долгие отступления кончились, недостаток вооружения прекратился, оружие двинулось на фронт... Мы должны измерять ее мощь по битвам, в которых она выстояла, по несчастьям, которые она пережила, по неистощимым силам, которые она породила и по восстановлению сил, которое она оказалась в состоянии осуществить». О какой стране писал У. Черчилль?</vt:lpstr>
      <vt:lpstr>В 1915 году дрессировщик Владимир Дуров предложил натаскать этих морских животных на поиск подводных мин. Учили животных в Балаклаве весьма успешно. Через три месяца на показательных выступлениях стокилограммовые милашки без проблем ограждали буйками муляжи минных заграждений. Но применить их в боевых условиях так и не удалось. Спустя некоторое время все 20 «морских саперов» были отравлены: у немцев российские опыты вызвали такое беспокойство, что они бросили на уничтожение животных лучших своих агентов. Какие это были морские животные?</vt:lpstr>
      <vt:lpstr>Слайд 22</vt:lpstr>
      <vt:lpstr>Он ушел добровольцем на фронт в 1914 году. Военную подготовку освоил, находясь в Лейб-гвардии Уланского Ее Величества полка. Был награжден Георгиевским крестом 4-й степени за проведенную накануне боя ночную разведку. В январе 1915 был произведен в унтер-офицеры. Участвовал в сражениях в Западной Украине, после чего получил Георгиевский крест 3-й степени. Та страна, что могла быть раем, Стала логовищем огня, Мы четвертый день наступаем, Мы не ели четыре дня... И залитые кровью недели Ослепительны и легки, Надо мною рвутся шрапнели, Птиц быстрей взлетают клинки.          Кто автор этих строк?</vt:lpstr>
      <vt:lpstr>Слайд 24</vt:lpstr>
      <vt:lpstr>В этом районном городке Липецкой области планируется установить памятник воинам, павшим в боях Первой мировой войны. Они умерли в местных лазаретах от ран. Во время войны в городе работало несколько госпиталей и лазаретов. В каком городе работали госпитали?</vt:lpstr>
      <vt:lpstr>Слайд 26</vt:lpstr>
      <vt:lpstr>Фамилия этого русского генерала стала широко известной в годы Первой мировой войны. В 1917 г. он был назначен Верховным главнокомандующим русской армией, а в 1919 г. белые расстреляли его сына, ротмистра, перешедшего в ряды Красной Армии. В 1926 году он умер в Москве и был похоронен на Новодевичьем кладбище со всеми воинскими почестями. Кто этот генерал?</vt:lpstr>
      <vt:lpstr>Слайд 28</vt:lpstr>
      <vt:lpstr>Следуя одной из генеалогических ветвей, этот российский генерал имел дальнюю родственную связь с Лермонтовым. В годы Первой мировой войны он командовал войсками вначале на австрийском, а затем на германском фронтах. Вспоминая о событиях 1917 г. и Николае II, он говорил:«Я убедил его отречься от престола в тот момент, когда для него самого стала ясна неисправимость положения». Подав в отставку в 1917 г., этот генерал устранился от дел и лечился в Пятигорске, где и был взят красными в заложники в числе других «царских слуг», а затем расстрелян. Кто этот генерал?</vt:lpstr>
      <vt:lpstr>Слайд 30</vt:lpstr>
      <vt:lpstr>Будучи сыном солдата сверхсрочной службы, этот русский офицер смог достичь высших постов в российской армии. Закончив Николаевскую академию Генерального штаба первым по списку, он довольно удачно продвигался по службе и в 1914 г. был произведен в генералы от инфантерии. Весной 1916 г. им было спланировано совместное наступление трех русских фронтов. Много лет спустя У. Черчилль приравнивал стратегические дарования этого генерала к талантам французского маршала Фоша и немецкого генерала Людендорфа. Будучи одним из основателей Белого движения в России, этот генерал не дожил до его поражения и умер в 1918 г. Кто этот генерал?</vt:lpstr>
      <vt:lpstr>Слайд 32</vt:lpstr>
      <vt:lpstr>27 февраля 1887 года в Нижнем Новгороде родился человек, чье имя неотрывно от истории истребительной авиации, воздушного боя и высшего пилотажа. Он первым в мире выполнил на самолете «мертвую петлю», что считалось в ту пору безумием. А в сентябре 1914 года он погиб, протаранив в военном небе неприятельский аэроплан. Назовите фамилию этого летчика.</vt:lpstr>
      <vt:lpstr>Слайд 34</vt:lpstr>
      <vt:lpstr>Трёхлинейная винтовка образца 1891 года по праву считается одним из самых знаменитых образцов русского стрелкового оружия. Приняв участие в русско-японской и Первой мировой войнах, она впоследствии верой и правдой служила красноармейцам в тяжелые времена Великой Отечественной. Созданная еще до начала ХХ столетия, русская «трехлинейка», в течение многих десятилетий оставалась надежным и современным оружием, достойным нашего солдата. Кто был конструктором трехлинейной винтовки, бывшей на вооружении русской армии в Первую мировую войну?</vt:lpstr>
      <vt:lpstr>Слайд 36</vt:lpstr>
      <vt:lpstr> Эссе-рассуждение.  (умение доказывать свою позицию, используя знания по истории) </vt:lpstr>
    </vt:vector>
  </TitlesOfParts>
  <Company>DG Win&amp;Soft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Ирина</dc:creator>
  <cp:lastModifiedBy>Ирина</cp:lastModifiedBy>
  <cp:revision>22</cp:revision>
  <dcterms:created xsi:type="dcterms:W3CDTF">2014-11-19T20:26:21Z</dcterms:created>
  <dcterms:modified xsi:type="dcterms:W3CDTF">2014-11-21T19:49:36Z</dcterms:modified>
</cp:coreProperties>
</file>