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76" r:id="rId6"/>
    <p:sldId id="277" r:id="rId7"/>
    <p:sldId id="278" r:id="rId8"/>
    <p:sldId id="260" r:id="rId9"/>
    <p:sldId id="264" r:id="rId10"/>
    <p:sldId id="265" r:id="rId11"/>
    <p:sldId id="266" r:id="rId12"/>
    <p:sldId id="267" r:id="rId13"/>
    <p:sldId id="268" r:id="rId14"/>
    <p:sldId id="275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6832B-6005-48D4-B134-E8689030F98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1C38C-EEE9-41E6-8173-8EF5566959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87388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6832B-6005-48D4-B134-E8689030F98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1C38C-EEE9-41E6-8173-8EF5566959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83278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6832B-6005-48D4-B134-E8689030F98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1C38C-EEE9-41E6-8173-8EF5566959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31527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6832B-6005-48D4-B134-E8689030F98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1C38C-EEE9-41E6-8173-8EF5566959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88891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6832B-6005-48D4-B134-E8689030F98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1C38C-EEE9-41E6-8173-8EF5566959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89026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6832B-6005-48D4-B134-E8689030F98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1C38C-EEE9-41E6-8173-8EF5566959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65709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6832B-6005-48D4-B134-E8689030F98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1C38C-EEE9-41E6-8173-8EF5566959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73931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6832B-6005-48D4-B134-E8689030F98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1C38C-EEE9-41E6-8173-8EF5566959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43173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6832B-6005-48D4-B134-E8689030F98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1C38C-EEE9-41E6-8173-8EF5566959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10647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6832B-6005-48D4-B134-E8689030F98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1C38C-EEE9-41E6-8173-8EF5566959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08250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6832B-6005-48D4-B134-E8689030F98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1C38C-EEE9-41E6-8173-8EF5566959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99636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E6832B-6005-48D4-B134-E8689030F98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E1C38C-EEE9-41E6-8173-8EF5566959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38901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622997" y="5934670"/>
            <a:ext cx="6096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000" b="1" i="1" dirty="0" smtClean="0">
                <a:solidFill>
                  <a:srgbClr val="00B050"/>
                </a:solidFill>
              </a:rPr>
              <a:t>Глухова М.В. – учитель русского языка и литературы МОБУ «СОШ «</a:t>
            </a:r>
            <a:r>
              <a:rPr lang="ru-RU" sz="2000" b="1" i="1" dirty="0" err="1" smtClean="0">
                <a:solidFill>
                  <a:srgbClr val="00B050"/>
                </a:solidFill>
              </a:rPr>
              <a:t>Сертоловский</a:t>
            </a:r>
            <a:r>
              <a:rPr lang="ru-RU" sz="2000" b="1" i="1" dirty="0" smtClean="0">
                <a:solidFill>
                  <a:srgbClr val="00B050"/>
                </a:solidFill>
              </a:rPr>
              <a:t> центр образования № 2», Ленинградская область.</a:t>
            </a:r>
            <a:endParaRPr lang="ru-RU" sz="2000" b="1" i="1" dirty="0">
              <a:solidFill>
                <a:srgbClr val="00B05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12902" y="1490008"/>
            <a:ext cx="877909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00B050"/>
                </a:solidFill>
              </a:rPr>
              <a:t>«Поучения Владимира Мономаха»</a:t>
            </a:r>
            <a:endParaRPr lang="ru-RU" sz="60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19771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7732"/>
            <a:ext cx="12193057" cy="691346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289678"/>
            <a:ext cx="7819624" cy="627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Композиция</a:t>
            </a:r>
          </a:p>
          <a:p>
            <a:endParaRPr lang="ru-RU" dirty="0" smtClean="0"/>
          </a:p>
          <a:p>
            <a:pPr algn="just"/>
            <a:r>
              <a:rPr lang="ru-RU" sz="2400" b="1" dirty="0" smtClean="0"/>
              <a:t>Поучение состоит из трех частей. </a:t>
            </a:r>
          </a:p>
          <a:p>
            <a:pPr algn="just"/>
            <a:r>
              <a:rPr lang="ru-RU" sz="2400" b="1" dirty="0" smtClean="0">
                <a:solidFill>
                  <a:srgbClr val="00B050"/>
                </a:solidFill>
              </a:rPr>
              <a:t>Первая часть </a:t>
            </a:r>
            <a:r>
              <a:rPr lang="ru-RU" sz="2400" b="1" dirty="0" smtClean="0"/>
              <a:t>– это правила жизни, которые князь сформулировал для своих детей. </a:t>
            </a:r>
          </a:p>
          <a:p>
            <a:pPr algn="just"/>
            <a:r>
              <a:rPr lang="ru-RU" sz="2400" b="1" dirty="0" smtClean="0">
                <a:solidFill>
                  <a:srgbClr val="00B050"/>
                </a:solidFill>
              </a:rPr>
              <a:t>Вторая часть </a:t>
            </a:r>
            <a:r>
              <a:rPr lang="ru-RU" sz="2400" b="1" dirty="0" smtClean="0"/>
              <a:t> — это рассказ князя о своей военной деятельности, которую можно назвать его автобиографией. Восемьдесят три больших похода совершил князь, большая часть которых посвятил борьбе с половцами. </a:t>
            </a:r>
          </a:p>
          <a:p>
            <a:pPr algn="just"/>
            <a:r>
              <a:rPr lang="ru-RU" sz="2400" b="1" dirty="0" smtClean="0">
                <a:solidFill>
                  <a:srgbClr val="00B050"/>
                </a:solidFill>
              </a:rPr>
              <a:t>Третья часть </a:t>
            </a:r>
            <a:r>
              <a:rPr lang="ru-RU" sz="2400" b="1" dirty="0" smtClean="0"/>
              <a:t> – письмо к князю Олегу </a:t>
            </a:r>
            <a:r>
              <a:rPr lang="ru-RU" sz="2400" b="1" dirty="0" err="1" smtClean="0"/>
              <a:t>Святославичу</a:t>
            </a:r>
            <a:r>
              <a:rPr lang="ru-RU" sz="2400" b="1" dirty="0" smtClean="0"/>
              <a:t> Черниговскому, который в борьбе за власть убил младшего сына Владимира Мономаха. Впервые в древнерусской литературе мы видим пример, когда победитель пишет письмо побежденному, в котором он прощает князю убийство сына. Смысл письма заключается в желании князя примириться</a:t>
            </a:r>
            <a:endParaRPr lang="ru-RU" sz="2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b="6980"/>
          <a:stretch/>
        </p:blipFill>
        <p:spPr>
          <a:xfrm>
            <a:off x="8041600" y="774381"/>
            <a:ext cx="3697757" cy="5175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66943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57" y="0"/>
            <a:ext cx="12193057" cy="691346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44700" y="132539"/>
            <a:ext cx="8268236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B050"/>
                </a:solidFill>
              </a:rPr>
              <a:t>Основные наставления «Поучения»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400" b="1" dirty="0" smtClean="0"/>
              <a:t>Не ленитесь, но за всем наблюдайте!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400" b="1" dirty="0" smtClean="0"/>
              <a:t>Ни питью, ни еде не предавайтесь, ни спанью…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400" b="1" dirty="0" smtClean="0"/>
              <a:t>Лжи остерегайтесь и пьянства, от того душа погибает и тело.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400" b="1" dirty="0" smtClean="0"/>
              <a:t>Напоите и накормите просящего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400" b="1" dirty="0" smtClean="0"/>
              <a:t>Убогих не забывайте и подавайте сироте.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400" b="1" dirty="0" smtClean="0"/>
              <a:t>Ни правого, ни виновного не убивайте и не повелевайте убить его..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400" b="1" dirty="0" smtClean="0"/>
              <a:t>Соблюдайте свое слово…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400" b="1" dirty="0" smtClean="0"/>
              <a:t>Гордости не имейте в сердце и в уме..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400" b="1" dirty="0" smtClean="0"/>
              <a:t>Не уклоняйтесь учить увлекающихся властью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400" b="1" dirty="0" smtClean="0"/>
              <a:t>Старых чтите, как отца, а молодых, как братьев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400" b="1" dirty="0" smtClean="0"/>
              <a:t>Больного навестите, покойника проводите, ибо все мы смертны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400" b="1" dirty="0" smtClean="0"/>
              <a:t>Не пропустите человека, не приветив его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400" b="1" dirty="0" smtClean="0"/>
              <a:t>Что умеете хорошего, того не забывайте, а чего не умеете, тому учитесь</a:t>
            </a:r>
            <a:endParaRPr lang="ru-RU" sz="2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43555" y="4030082"/>
            <a:ext cx="3867238" cy="282791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17334" y="132539"/>
            <a:ext cx="2719679" cy="3515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47355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7732"/>
            <a:ext cx="12193057" cy="691346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97475" y="58845"/>
            <a:ext cx="11797047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 </a:t>
            </a:r>
            <a:r>
              <a:rPr lang="ru-RU" sz="2400" b="1" dirty="0" smtClean="0">
                <a:solidFill>
                  <a:srgbClr val="00B050"/>
                </a:solidFill>
              </a:rPr>
              <a:t>В чем смысл «Поучения»? </a:t>
            </a:r>
          </a:p>
          <a:p>
            <a:pPr algn="just"/>
            <a:endParaRPr lang="ru-RU" sz="2400" b="1" dirty="0" smtClean="0">
              <a:solidFill>
                <a:srgbClr val="00B050"/>
              </a:solidFill>
            </a:endParaRPr>
          </a:p>
          <a:p>
            <a:pPr algn="just"/>
            <a:r>
              <a:rPr lang="ru-RU" sz="2400" b="1" dirty="0" smtClean="0"/>
              <a:t>Зачем людям 21 века нужно читать «Поучение» Владимира Мономаха?</a:t>
            </a:r>
          </a:p>
          <a:p>
            <a:pPr algn="just"/>
            <a:r>
              <a:rPr lang="ru-RU" sz="2400" b="1" dirty="0" smtClean="0"/>
              <a:t> Именно от ответа на вопрос «Какой ты, Человек?» зависит и наше настоящее, и наше будущее. Жить по чести и совести –вот основы духовно-нравственных традиций русского народа еще с древних времен. А «Поучение» Владимира Мономаха – это заветы прошлых веков о морали, это забота о нас с вами. И сегодня «Поучение Владимира Мономаха» имеет как никогда огромное значение. Несомненно, вечные истины, изложенные великим князем, живы и сейчас. Люди убивают друг друга, грабят, обманывают, разжигают войны. Все это безбожно, противоестественно, античеловечно. Мономах учил добру и послушанию, честности и человеколюбию, верности своему гражданскому долгу. Вновь и вновь хочется вернуться к его словам: «Уклонись от зла, сотвори добро, найди мир и отгони зло, и живи во веки веков»</a:t>
            </a:r>
          </a:p>
        </p:txBody>
      </p:sp>
    </p:spTree>
    <p:extLst>
      <p:ext uri="{BB962C8B-B14F-4D97-AF65-F5344CB8AC3E}">
        <p14:creationId xmlns:p14="http://schemas.microsoft.com/office/powerpoint/2010/main" val="36051539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7732"/>
            <a:ext cx="12193057" cy="691346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84596" y="302927"/>
            <a:ext cx="11384924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B050"/>
                </a:solidFill>
              </a:rPr>
              <a:t>«Как нужно вести себя в обществе?»</a:t>
            </a:r>
          </a:p>
          <a:p>
            <a:r>
              <a:rPr lang="ru-RU" sz="2000" b="1" dirty="0" smtClean="0">
                <a:solidFill>
                  <a:srgbClr val="00B050"/>
                </a:solidFill>
              </a:rPr>
              <a:t>(свод правил современного человека)</a:t>
            </a:r>
          </a:p>
          <a:p>
            <a:endParaRPr lang="ru-RU" sz="2000" b="1" dirty="0" smtClean="0"/>
          </a:p>
          <a:p>
            <a:r>
              <a:rPr lang="ru-RU" sz="2000" b="1" dirty="0" smtClean="0"/>
              <a:t>1. Ни при каких обстоятельствах не лги родителям, ибо все тайное со временем становится явным.</a:t>
            </a:r>
          </a:p>
          <a:p>
            <a:r>
              <a:rPr lang="ru-RU" sz="2000" b="1" dirty="0" smtClean="0"/>
              <a:t>2. Твори каждый день добро, и все благое, что ты делал людям, непременно вернется к тебе через этих и других людей.</a:t>
            </a:r>
          </a:p>
          <a:p>
            <a:r>
              <a:rPr lang="ru-RU" sz="2000" b="1" dirty="0" smtClean="0"/>
              <a:t>3. Береги природу, ибо даже во сне человек не может представить ничего прекраснее природы.</a:t>
            </a:r>
          </a:p>
          <a:p>
            <a:r>
              <a:rPr lang="ru-RU" sz="2000" b="1" dirty="0" smtClean="0"/>
              <a:t>4. Относись хорошо к животным и не обижай их, ведь они не способны высказать печаль и боль свою.</a:t>
            </a:r>
          </a:p>
          <a:p>
            <a:r>
              <a:rPr lang="ru-RU" sz="2000" b="1" dirty="0" smtClean="0"/>
              <a:t>5. Не имей привычки судить о других, научись судить о себе самом.</a:t>
            </a:r>
          </a:p>
          <a:p>
            <a:r>
              <a:rPr lang="ru-RU" sz="2000" b="1" dirty="0" smtClean="0"/>
              <a:t>6. Не смейся над старостью, т.к. когда- то мы все становимся немощными.</a:t>
            </a:r>
          </a:p>
          <a:p>
            <a:r>
              <a:rPr lang="ru-RU" sz="2000" b="1" dirty="0" smtClean="0"/>
              <a:t>7. Не хвались. Дождись, чтобы тебя хвалил кто-нибудь другой.</a:t>
            </a:r>
          </a:p>
          <a:p>
            <a:r>
              <a:rPr lang="ru-RU" sz="2000" b="1" dirty="0" smtClean="0"/>
              <a:t>8.Будь трудолюбивым, помни, что труд – это основа</a:t>
            </a:r>
          </a:p>
          <a:p>
            <a:r>
              <a:rPr lang="ru-RU" sz="2000" b="1" dirty="0" smtClean="0"/>
              <a:t>9.Не причиняй никому зла, так как наступит тот день, когда будешь испытывать страдание, но люди от тебя отвернутся.</a:t>
            </a:r>
          </a:p>
          <a:p>
            <a:r>
              <a:rPr lang="ru-RU" sz="2000" b="1" dirty="0" smtClean="0"/>
              <a:t>10.Люби свою Родину, так как родная земля –это колыбель твоя, помнить о которой ты будешь всю жизнь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16363982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7732"/>
            <a:ext cx="12193057" cy="691346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20708" y="332471"/>
            <a:ext cx="6096000" cy="58169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 </a:t>
            </a:r>
          </a:p>
          <a:p>
            <a:endParaRPr lang="ru-RU" dirty="0" smtClean="0"/>
          </a:p>
          <a:p>
            <a:r>
              <a:rPr lang="ru-RU" sz="2400" b="1" dirty="0" smtClean="0"/>
              <a:t>Для меня Россия начинается</a:t>
            </a:r>
          </a:p>
          <a:p>
            <a:r>
              <a:rPr lang="ru-RU" sz="2400" b="1" dirty="0" smtClean="0"/>
              <a:t>С  вещих песен  русских журавлей -</a:t>
            </a:r>
          </a:p>
          <a:p>
            <a:r>
              <a:rPr lang="ru-RU" sz="2400" b="1" dirty="0" smtClean="0"/>
              <a:t>Тех, родных, что в облаках качаются</a:t>
            </a:r>
          </a:p>
          <a:p>
            <a:r>
              <a:rPr lang="ru-RU" sz="2400" b="1" dirty="0" smtClean="0"/>
              <a:t>Над крестом сентябрьских церквей.</a:t>
            </a:r>
          </a:p>
          <a:p>
            <a:r>
              <a:rPr lang="ru-RU" sz="2400" b="1" dirty="0" smtClean="0"/>
              <a:t>Для меня Россия начинается</a:t>
            </a:r>
          </a:p>
          <a:p>
            <a:r>
              <a:rPr lang="ru-RU" sz="2400" b="1" dirty="0" smtClean="0"/>
              <a:t>С яблока, сорвавшегося вниз,</a:t>
            </a:r>
          </a:p>
          <a:p>
            <a:r>
              <a:rPr lang="ru-RU" sz="2400" b="1" dirty="0" smtClean="0"/>
              <a:t>Значит, снова осень приближается,</a:t>
            </a:r>
          </a:p>
          <a:p>
            <a:r>
              <a:rPr lang="ru-RU" sz="2400" b="1" dirty="0" smtClean="0"/>
              <a:t>Медью засыпая мой карниз.</a:t>
            </a:r>
          </a:p>
          <a:p>
            <a:r>
              <a:rPr lang="ru-RU" sz="2400" b="1" dirty="0" smtClean="0"/>
              <a:t>Для меня Россия начинается</a:t>
            </a:r>
          </a:p>
          <a:p>
            <a:r>
              <a:rPr lang="ru-RU" sz="2400" b="1" dirty="0" smtClean="0"/>
              <a:t>С родниковых звонких голосов,</a:t>
            </a:r>
          </a:p>
          <a:p>
            <a:r>
              <a:rPr lang="ru-RU" sz="2400" b="1" dirty="0" smtClean="0"/>
              <a:t>Что, журча, бегут, переплетаются</a:t>
            </a:r>
          </a:p>
          <a:p>
            <a:r>
              <a:rPr lang="ru-RU" sz="2400" b="1" dirty="0" smtClean="0"/>
              <a:t>Серебром хрустальных поясов…</a:t>
            </a:r>
          </a:p>
          <a:p>
            <a:endParaRPr lang="ru-RU" sz="2400" b="1" dirty="0"/>
          </a:p>
          <a:p>
            <a:r>
              <a:rPr lang="ru-RU" sz="2400" b="1" dirty="0" smtClean="0"/>
              <a:t>                   Анна </a:t>
            </a:r>
            <a:r>
              <a:rPr lang="ru-RU" sz="2400" b="1" dirty="0" err="1" smtClean="0"/>
              <a:t>Бахаева</a:t>
            </a:r>
            <a:endParaRPr lang="ru-RU" sz="24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40958" y="753320"/>
            <a:ext cx="3435696" cy="5351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87418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30" t="12019" b="4789"/>
          <a:stretch/>
        </p:blipFill>
        <p:spPr>
          <a:xfrm>
            <a:off x="-1" y="0"/>
            <a:ext cx="12192001" cy="691571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36620" y="690944"/>
            <a:ext cx="6096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smtClean="0"/>
              <a:t>Переписчики древних книг,</a:t>
            </a:r>
          </a:p>
          <a:p>
            <a:r>
              <a:rPr lang="ru-RU" sz="2400" b="1" dirty="0"/>
              <a:t>Н</a:t>
            </a:r>
            <a:r>
              <a:rPr lang="ru-RU" sz="2400" b="1" dirty="0" smtClean="0"/>
              <a:t>ад огарком свечи склонившись,</a:t>
            </a:r>
          </a:p>
          <a:p>
            <a:r>
              <a:rPr lang="ru-RU" sz="2400" b="1" dirty="0"/>
              <a:t>Н</a:t>
            </a:r>
            <a:r>
              <a:rPr lang="ru-RU" sz="2400" b="1" dirty="0" smtClean="0"/>
              <a:t>ощь и </a:t>
            </a:r>
            <a:r>
              <a:rPr lang="ru-RU" sz="2400" b="1" dirty="0" err="1" smtClean="0"/>
              <a:t>днесь,о</a:t>
            </a:r>
            <a:r>
              <a:rPr lang="ru-RU" sz="2400" b="1" dirty="0" smtClean="0"/>
              <a:t> еде забыв,</a:t>
            </a:r>
          </a:p>
          <a:p>
            <a:r>
              <a:rPr lang="ru-RU" sz="2400" b="1" dirty="0"/>
              <a:t>Р</a:t>
            </a:r>
            <a:r>
              <a:rPr lang="ru-RU" sz="2400" b="1" dirty="0" smtClean="0"/>
              <a:t>ади будущего трудились.</a:t>
            </a:r>
          </a:p>
          <a:p>
            <a:r>
              <a:rPr lang="ru-RU" sz="2400" b="1" dirty="0" smtClean="0"/>
              <a:t>Буква к букве в одном ряду,</a:t>
            </a:r>
          </a:p>
          <a:p>
            <a:r>
              <a:rPr lang="ru-RU" sz="2400" b="1" dirty="0"/>
              <a:t>Ч</a:t>
            </a:r>
            <a:r>
              <a:rPr lang="ru-RU" sz="2400" b="1" dirty="0" smtClean="0"/>
              <a:t>тоб под титлами разгадали</a:t>
            </a:r>
          </a:p>
          <a:p>
            <a:r>
              <a:rPr lang="ru-RU" sz="2400" b="1" dirty="0"/>
              <a:t>М</a:t>
            </a:r>
            <a:r>
              <a:rPr lang="ru-RU" sz="2400" b="1" dirty="0" smtClean="0"/>
              <a:t>ы величественную старину,</a:t>
            </a:r>
          </a:p>
          <a:p>
            <a:r>
              <a:rPr lang="ru-RU" sz="2400" b="1" dirty="0"/>
              <a:t>К</a:t>
            </a:r>
            <a:r>
              <a:rPr lang="ru-RU" sz="2400" b="1" dirty="0" smtClean="0"/>
              <a:t>ак Русь расправлялась с врагами</a:t>
            </a:r>
          </a:p>
          <a:p>
            <a:r>
              <a:rPr lang="ru-RU" sz="2400" b="1" dirty="0" smtClean="0"/>
              <a:t>И с потемневших страниц,</a:t>
            </a:r>
          </a:p>
          <a:p>
            <a:r>
              <a:rPr lang="ru-RU" sz="2400" b="1" dirty="0" smtClean="0"/>
              <a:t>Сквозь толщу веков и пыли,</a:t>
            </a:r>
          </a:p>
          <a:p>
            <a:r>
              <a:rPr lang="ru-RU" sz="2400" b="1" dirty="0" smtClean="0"/>
              <a:t>Мыслью по </a:t>
            </a:r>
            <a:r>
              <a:rPr lang="ru-RU" sz="2400" b="1" dirty="0" err="1" smtClean="0"/>
              <a:t>древу,стаями</a:t>
            </a:r>
            <a:r>
              <a:rPr lang="ru-RU" sz="2400" b="1" dirty="0" smtClean="0"/>
              <a:t> птиц</a:t>
            </a:r>
          </a:p>
          <a:p>
            <a:r>
              <a:rPr lang="ru-RU" sz="2400" b="1" dirty="0"/>
              <a:t>С</a:t>
            </a:r>
            <a:r>
              <a:rPr lang="ru-RU" sz="2400" b="1" dirty="0" smtClean="0"/>
              <a:t> нами пращуры заговорили..</a:t>
            </a:r>
            <a:endParaRPr lang="ru-RU" sz="24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5513" y="3545312"/>
            <a:ext cx="6309882" cy="331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43515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7732"/>
            <a:ext cx="12193057" cy="691346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43944" y="373488"/>
            <a:ext cx="77827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B050"/>
                </a:solidFill>
              </a:rPr>
              <a:t>                                         Поучения</a:t>
            </a:r>
            <a:r>
              <a:rPr lang="ru-RU" sz="2400" b="1" dirty="0" smtClean="0"/>
              <a:t> – наставления, советы         </a:t>
            </a:r>
            <a:endParaRPr lang="ru-RU" sz="2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b="6322"/>
          <a:stretch/>
        </p:blipFill>
        <p:spPr>
          <a:xfrm>
            <a:off x="8639716" y="193184"/>
            <a:ext cx="3339782" cy="395381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/>
          <a:srcRect l="-911" t="358" r="911" b="8040"/>
          <a:stretch/>
        </p:blipFill>
        <p:spPr>
          <a:xfrm>
            <a:off x="6161828" y="3138498"/>
            <a:ext cx="3184731" cy="371950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50904" y="193184"/>
            <a:ext cx="3315859" cy="364242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6"/>
          <a:srcRect b="11170"/>
          <a:stretch/>
        </p:blipFill>
        <p:spPr>
          <a:xfrm>
            <a:off x="2224182" y="3138498"/>
            <a:ext cx="3602165" cy="3719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7712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7732"/>
            <a:ext cx="12193057" cy="6913463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55583" y="294660"/>
            <a:ext cx="6096000" cy="489364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00B050"/>
                </a:solidFill>
              </a:rPr>
              <a:t>Владимир Мономах </a:t>
            </a:r>
            <a:r>
              <a:rPr lang="ru-RU" sz="2400" b="1" dirty="0" smtClean="0"/>
              <a:t>(1053 — 1125) был в 1113 — 1125-м годах великим князем киевским, он был внуком Ярослава Мудрого по отцовской линии и византийского императора Константина Мономаха по материнской (за что и получил свое прозвище). Это был исключительно деятельный и умный политик, который оставил заметный след в истории Киевской Руси, он был сторонником единения её для организации совместной защиты русской земли от половцев.</a:t>
            </a:r>
            <a:endParaRPr lang="ru-RU" sz="24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6540" y="92614"/>
            <a:ext cx="4923462" cy="6308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3300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70292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864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3246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57" y="0"/>
            <a:ext cx="12193057" cy="691346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88135" y="317042"/>
            <a:ext cx="6096000" cy="406265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400" b="1" dirty="0" smtClean="0"/>
              <a:t>«Поучение» хранилось в собрании рукописей графа Мусина-</a:t>
            </a:r>
            <a:r>
              <a:rPr lang="ru-RU" sz="2400" b="1" dirty="0" err="1" smtClean="0"/>
              <a:t>Пушина</a:t>
            </a:r>
            <a:r>
              <a:rPr lang="ru-RU" sz="2400" b="1" dirty="0" smtClean="0"/>
              <a:t>, коллекционировавшего памятники русской старины. Только случайно произведение не пропало во время московского пожара 1812 года: его забрал незадолго до бедствия Карамзин. Именно с «Поучения Владимира Мономаха» началась традиция обсуждения этических вопросов в отечественной литературе.</a:t>
            </a:r>
          </a:p>
          <a:p>
            <a:endParaRPr lang="ru-RU" dirty="0" smtClean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56805" y="180303"/>
            <a:ext cx="4897192" cy="6529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19214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7732"/>
            <a:ext cx="12193057" cy="691346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13893" y="500927"/>
            <a:ext cx="6096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400" b="1" dirty="0" smtClean="0"/>
              <a:t>Жанр</a:t>
            </a:r>
          </a:p>
          <a:p>
            <a:pPr algn="just"/>
            <a:endParaRPr lang="ru-RU" sz="2400" b="1" dirty="0" smtClean="0"/>
          </a:p>
          <a:p>
            <a:pPr algn="just"/>
            <a:r>
              <a:rPr lang="ru-RU" sz="2400" b="1" dirty="0" smtClean="0"/>
              <a:t>Сам автор определил свою грамоту как поучение, однако исследователи древнерусской литературы считают, что правильнее называть произведение посланием.</a:t>
            </a:r>
            <a:endParaRPr lang="ru-RU" sz="2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t="-3795" r="56196" b="-1"/>
          <a:stretch/>
        </p:blipFill>
        <p:spPr>
          <a:xfrm>
            <a:off x="8075053" y="0"/>
            <a:ext cx="3863663" cy="514978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75057" y="3168061"/>
            <a:ext cx="3108566" cy="3689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771711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</TotalTime>
  <Words>886</Words>
  <Application>Microsoft Office PowerPoint</Application>
  <PresentationFormat>Широкоэкранный</PresentationFormat>
  <Paragraphs>73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Calibri</vt:lpstr>
      <vt:lpstr>Calibri Light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Дом</dc:creator>
  <cp:lastModifiedBy>Дом</cp:lastModifiedBy>
  <cp:revision>26</cp:revision>
  <dcterms:created xsi:type="dcterms:W3CDTF">2022-07-01T05:33:42Z</dcterms:created>
  <dcterms:modified xsi:type="dcterms:W3CDTF">2022-07-01T07:28:26Z</dcterms:modified>
</cp:coreProperties>
</file>