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6"/>
  </p:handoutMasterIdLst>
  <p:sldIdLst>
    <p:sldId id="270" r:id="rId2"/>
    <p:sldId id="281" r:id="rId3"/>
    <p:sldId id="269" r:id="rId4"/>
    <p:sldId id="283" r:id="rId5"/>
    <p:sldId id="290" r:id="rId6"/>
    <p:sldId id="268" r:id="rId7"/>
    <p:sldId id="285" r:id="rId8"/>
    <p:sldId id="286" r:id="rId9"/>
    <p:sldId id="289" r:id="rId10"/>
    <p:sldId id="292" r:id="rId11"/>
    <p:sldId id="282" r:id="rId12"/>
    <p:sldId id="284" r:id="rId13"/>
    <p:sldId id="288" r:id="rId14"/>
    <p:sldId id="280" r:id="rId15"/>
  </p:sldIdLst>
  <p:sldSz cx="9144000" cy="6858000" type="screen4x3"/>
  <p:notesSz cx="6742113" cy="9872663"/>
  <p:custDataLst>
    <p:tags r:id="rId17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06" d="100"/>
          <a:sy n="106" d="100"/>
        </p:scale>
        <p:origin x="-1116" y="-2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8971" y="0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3C522-98F5-4779-9F42-B8F25B735F98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7316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8971" y="9377316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B5B3A6-EBF0-4F8F-B2CE-D73ED7E61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7" descr="о сколько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8688" y="142875"/>
            <a:ext cx="3781425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i="1">
                <a:latin typeface="Consolas" pitchFamily="49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000" i="1">
                <a:solidFill>
                  <a:schemeClr val="tx1">
                    <a:tint val="75000"/>
                  </a:schemeClr>
                </a:solidFill>
                <a:latin typeface="Consolas" pitchFamily="49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12406-C6CC-4B28-BD5C-48FC765BC140}" type="datetimeFigureOut">
              <a:rPr lang="ru-RU"/>
              <a:pPr>
                <a:defRPr/>
              </a:pPr>
              <a:t>12.02.2018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B62A06-A877-4D66-A556-B067CEB11E3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433400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4AFEE-3041-4B53-B554-E49DC3164186}" type="datetimeFigureOut">
              <a:rPr lang="ru-RU"/>
              <a:pPr>
                <a:defRPr/>
              </a:pPr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EFAEF1-9E32-4D7F-A047-CEB8D6B325F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57670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7D5DE-2FA0-4379-94BC-794674EE9F76}" type="datetimeFigureOut">
              <a:rPr lang="ru-RU"/>
              <a:pPr>
                <a:defRPr/>
              </a:pPr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D3A2B3-6502-48EB-8900-31F679DD7B0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0451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429500" y="6357938"/>
            <a:ext cx="1252538" cy="215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sma-SE" sz="8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http://ku4mina.ucoz.ru/</a:t>
            </a:r>
            <a:endParaRPr lang="ru-RU" sz="800" dirty="0">
              <a:solidFill>
                <a:schemeClr val="bg1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74638"/>
            <a:ext cx="7901014" cy="6540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214422"/>
            <a:ext cx="7901014" cy="49117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33216-FE36-4581-AF3D-0A8C99757055}" type="datetimeFigureOut">
              <a:rPr lang="ru-RU"/>
              <a:pPr>
                <a:defRPr/>
              </a:pPr>
              <a:t>12.02.2018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618640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8303C-6E91-4B6B-8556-5F5C65E53A32}" type="datetimeFigureOut">
              <a:rPr lang="ru-RU"/>
              <a:pPr>
                <a:defRPr/>
              </a:pPr>
              <a:t>12.02.2018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3D4163-4FB4-46C0-9AB8-BBA766FFD39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4627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14291"/>
            <a:ext cx="7772400" cy="571503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785795"/>
            <a:ext cx="7772400" cy="435771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E4E5F-7FB9-4C04-9047-BFF3888EAF6E}" type="datetimeFigureOut">
              <a:rPr lang="ru-RU"/>
              <a:pPr>
                <a:defRPr/>
              </a:pPr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F4AD69-C594-4A58-AC1E-5F023A84A52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383104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73C62-C3BF-4B06-8A46-62F6B15F1E74}" type="datetimeFigureOut">
              <a:rPr lang="ru-RU"/>
              <a:pPr>
                <a:defRPr/>
              </a:pPr>
              <a:t>12.02.2018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37BDAA-2F50-4417-B7D1-04A4EA8F98C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82732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F410F-D41E-435D-B5F2-0A3D4D0847C5}" type="datetimeFigureOut">
              <a:rPr lang="ru-RU"/>
              <a:pPr>
                <a:defRPr/>
              </a:pPr>
              <a:t>12.02.2018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7BD75A-D058-4F06-89AD-B731A5737CD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5299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07F86-41DD-4087-A5C2-27D85907442D}" type="datetimeFigureOut">
              <a:rPr lang="ru-RU"/>
              <a:pPr>
                <a:defRPr/>
              </a:pPr>
              <a:t>12.02.2018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A3C89F-16B0-4E2D-BAC2-FE8E15E5A2A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37574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44452-E34B-4B02-9D3A-756FAEC07531}" type="datetimeFigureOut">
              <a:rPr lang="ru-RU"/>
              <a:pPr>
                <a:defRPr/>
              </a:pPr>
              <a:t>12.02.2018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9DD9A1-5AD4-4B66-829F-D24F3C3C382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28779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4461B-86B6-4C19-8C09-B6EA7EF2909D}" type="datetimeFigureOut">
              <a:rPr lang="ru-RU"/>
              <a:pPr>
                <a:defRPr/>
              </a:pPr>
              <a:t>12.02.2018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DC106-10D1-462A-BF64-4E3F6EE73E4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2024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6" descr="пероe.gif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857750"/>
            <a:ext cx="1600200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2BB5190-D9A6-424E-A582-ED9FA1C51A65}" type="datetimeFigureOut">
              <a:rPr lang="ru-RU"/>
              <a:pPr>
                <a:defRPr/>
              </a:pPr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500938" y="6356350"/>
            <a:ext cx="1185862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4C060A0D-A623-4928-91E9-6FE375F99CE5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429500" y="6357938"/>
            <a:ext cx="1252538" cy="215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sma-SE" sz="8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http://ku4mina.ucoz.ru/</a:t>
            </a:r>
            <a:endParaRPr lang="ru-RU" sz="800" dirty="0">
              <a:solidFill>
                <a:schemeClr val="bg1">
                  <a:lumMod val="50000"/>
                </a:schemeClr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44;&#1086;&#1084;\Desktop\&#1086;&#1090;&#1082;&#1088;&#1099;&#1090;&#1099;&#1081;%20&#1091;&#1088;&#1086;&#1082;\&#1087;&#1086;&#1093;&#1086;&#1088;&#1086;&#1085;&#1099;%20&#1089;&#1090;&#1072;&#1083;&#1080;&#1085;&#1072;.mp4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28794" y="1643050"/>
            <a:ext cx="6000792" cy="3571875"/>
          </a:xfr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/>
        </p:spPr>
        <p:style>
          <a:lnRef idx="2">
            <a:schemeClr val="accent6"/>
          </a:lnRef>
          <a:fillRef idx="100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defRPr/>
            </a:pPr>
            <a:r>
              <a:rPr lang="ru-RU" sz="8800" b="1" dirty="0" smtClean="0">
                <a:solidFill>
                  <a:srgbClr val="0070C0"/>
                </a:solidFill>
              </a:rPr>
              <a:t>Всем добрый день!</a:t>
            </a:r>
            <a:endParaRPr lang="ru-RU" sz="8800" b="1" dirty="0">
              <a:solidFill>
                <a:srgbClr val="0070C0"/>
              </a:solidFill>
            </a:endParaRPr>
          </a:p>
        </p:txBody>
      </p:sp>
      <p:pic>
        <p:nvPicPr>
          <p:cNvPr id="3" name="Picture 3" descr="C:\Users\User\Desktop\картинки с шаттерстока\shutterstock_1526891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587" y="3810000"/>
            <a:ext cx="2411413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142852"/>
            <a:ext cx="7786742" cy="1357321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>
            <a:normAutofit fontScale="90000"/>
          </a:bodyPr>
          <a:lstStyle/>
          <a:p>
            <a:r>
              <a:rPr lang="ru-RU" sz="4000" b="1" i="0" dirty="0" smtClean="0">
                <a:solidFill>
                  <a:srgbClr val="FF0000"/>
                </a:solidFill>
                <a:latin typeface="Calibri" pitchFamily="34" charset="0"/>
              </a:rPr>
              <a:t>Альтернативы развития страны </a:t>
            </a:r>
            <a:r>
              <a:rPr lang="ru-RU" sz="4000" b="1" i="0" dirty="0" smtClean="0">
                <a:solidFill>
                  <a:srgbClr val="FF0000"/>
                </a:solidFill>
                <a:latin typeface="Calibri" pitchFamily="34" charset="0"/>
              </a:rPr>
              <a:t/>
            </a:r>
            <a:br>
              <a:rPr lang="ru-RU" sz="4000" b="1" i="0" dirty="0" smtClean="0">
                <a:solidFill>
                  <a:srgbClr val="FF0000"/>
                </a:solidFill>
                <a:latin typeface="Calibri" pitchFamily="34" charset="0"/>
              </a:rPr>
            </a:br>
            <a:r>
              <a:rPr lang="ru-RU" sz="4000" b="1" i="0" dirty="0" smtClean="0">
                <a:solidFill>
                  <a:srgbClr val="FF0000"/>
                </a:solidFill>
                <a:latin typeface="Calibri" pitchFamily="34" charset="0"/>
              </a:rPr>
              <a:t>после </a:t>
            </a:r>
            <a:r>
              <a:rPr lang="ru-RU" sz="4000" b="1" i="0" dirty="0" smtClean="0">
                <a:solidFill>
                  <a:srgbClr val="FF0000"/>
                </a:solidFill>
                <a:latin typeface="Calibri" pitchFamily="34" charset="0"/>
              </a:rPr>
              <a:t>смерти Сталина</a:t>
            </a:r>
            <a:r>
              <a:rPr lang="ru-RU" b="1" i="0" dirty="0" smtClean="0">
                <a:solidFill>
                  <a:srgbClr val="FF0000"/>
                </a:solidFill>
                <a:latin typeface="Calibri" pitchFamily="34" charset="0"/>
              </a:rPr>
              <a:t>     </a:t>
            </a:r>
            <a:endParaRPr lang="ru-RU" b="1" i="0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1428736"/>
            <a:ext cx="6357982" cy="2071702"/>
          </a:xfrm>
        </p:spPr>
        <p:txBody>
          <a:bodyPr/>
          <a:lstStyle/>
          <a:p>
            <a:pPr marL="914400" lvl="1" indent="-457200"/>
            <a:r>
              <a:rPr lang="ru-RU" b="1" dirty="0" smtClean="0">
                <a:solidFill>
                  <a:schemeClr val="tx1"/>
                </a:solidFill>
              </a:rPr>
              <a:t>Альтернативы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857356" y="2428868"/>
            <a:ext cx="2071702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Продолжение сталинского курса</a:t>
            </a:r>
            <a:endParaRPr lang="ru-RU" sz="2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214942" y="2428868"/>
            <a:ext cx="2286016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Реформирование тоталитарной системы</a:t>
            </a:r>
            <a:endParaRPr lang="ru-RU" sz="2000" b="1" dirty="0"/>
          </a:p>
        </p:txBody>
      </p:sp>
      <p:cxnSp>
        <p:nvCxnSpPr>
          <p:cNvPr id="19" name="Прямая со стрелкой 18"/>
          <p:cNvCxnSpPr/>
          <p:nvPr/>
        </p:nvCxnSpPr>
        <p:spPr>
          <a:xfrm rot="5400000">
            <a:off x="3607587" y="1964521"/>
            <a:ext cx="428628" cy="357190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16200000" flipH="1">
            <a:off x="5214942" y="1928802"/>
            <a:ext cx="428628" cy="428628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14348" y="3929067"/>
            <a:ext cx="7358114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Tx/>
              <a:buAutoNum type="arabicPeriod"/>
            </a:pPr>
            <a:r>
              <a:rPr lang="ru-RU" sz="1200" b="1" dirty="0" smtClean="0"/>
              <a:t>Г.М.Маленков  – некоторое </a:t>
            </a:r>
            <a:r>
              <a:rPr lang="ru-RU" sz="1200" b="1" dirty="0" smtClean="0"/>
              <a:t>смягчение сталинского режима при сохранении общеполитического курса.</a:t>
            </a:r>
          </a:p>
          <a:p>
            <a:pPr marL="914400" lvl="1" indent="-457200">
              <a:buAutoNum type="arabicPeriod"/>
            </a:pPr>
            <a:r>
              <a:rPr lang="ru-RU" sz="1200" b="1" dirty="0" smtClean="0"/>
              <a:t>Л.Берия - </a:t>
            </a:r>
            <a:r>
              <a:rPr lang="ru-RU" sz="1200" b="1" dirty="0" smtClean="0"/>
              <a:t>возможным было временное продолжение сталинизма, что создавало серьезную угрозу жизни и благополучию миллионов людей и целых </a:t>
            </a:r>
            <a:r>
              <a:rPr lang="ru-RU" sz="1200" b="1" dirty="0" smtClean="0"/>
              <a:t>народов.</a:t>
            </a:r>
            <a:r>
              <a:rPr lang="ru-RU" sz="1200" b="1" i="1" dirty="0" smtClean="0"/>
              <a:t> </a:t>
            </a:r>
            <a:endParaRPr lang="ru-RU" sz="1200" b="1" i="1" dirty="0" smtClean="0"/>
          </a:p>
          <a:p>
            <a:pPr marL="914400" lvl="1" indent="-457200">
              <a:buFontTx/>
              <a:buAutoNum type="arabicPeriod"/>
            </a:pPr>
            <a:r>
              <a:rPr lang="ru-RU" sz="1200" b="1" dirty="0" smtClean="0"/>
              <a:t>Н.С Хрущев  - поворот </a:t>
            </a:r>
            <a:r>
              <a:rPr lang="ru-RU" sz="1200" b="1" dirty="0" smtClean="0"/>
              <a:t>к </a:t>
            </a:r>
            <a:r>
              <a:rPr lang="ru-RU" sz="1200" b="1" dirty="0" err="1" smtClean="0"/>
              <a:t>десталинизации</a:t>
            </a:r>
            <a:r>
              <a:rPr lang="ru-RU" sz="1200" b="1" dirty="0" smtClean="0"/>
              <a:t>. Этот процесс не означал ликвидации тоталитарного режима. Общество в целом не было еще к этому готово. Речь могла идти лишь о начальном очищении от наследия сталинизма: освобождение репрессированных, поворот к решению наиболее острых аграрных вопросов, ослабление догматического пресса в культуре</a:t>
            </a:r>
            <a:r>
              <a:rPr lang="ru-RU" sz="1200" b="1" dirty="0" smtClean="0"/>
              <a:t>.</a:t>
            </a:r>
          </a:p>
          <a:p>
            <a:pPr marL="914400" lvl="1" indent="-457200">
              <a:buAutoNum type="arabicPeriod"/>
            </a:pPr>
            <a:r>
              <a:rPr lang="ru-RU" sz="1200" b="1" dirty="0" smtClean="0"/>
              <a:t>Впервые была осуществлена критика культа личности Сталина и беззаконие сталинского режима.</a:t>
            </a:r>
          </a:p>
          <a:p>
            <a:pPr marL="914400" lvl="1" indent="-457200">
              <a:buAutoNum type="arabicPeriod"/>
            </a:pPr>
            <a:r>
              <a:rPr lang="ru-RU" sz="1200" b="1" dirty="0" smtClean="0"/>
              <a:t>Однако эта критика не затронула сути самой системы. Вся вина ложилась на покойного Сталина.</a:t>
            </a:r>
          </a:p>
          <a:p>
            <a:pPr marL="914400" lvl="1" indent="-457200">
              <a:buFontTx/>
              <a:buAutoNum type="arabicPeriod"/>
            </a:pPr>
            <a:endParaRPr lang="ru-RU" sz="1200" dirty="0" smtClean="0"/>
          </a:p>
          <a:p>
            <a:pPr marL="914400" lvl="1" indent="-457200" algn="ctr">
              <a:buAutoNum type="arabicPeriod"/>
            </a:pPr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4286256"/>
            <a:ext cx="4071966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«Каждый народ заслуживает своего вождя»</a:t>
            </a:r>
          </a:p>
          <a:p>
            <a:pPr algn="r"/>
            <a:r>
              <a:rPr lang="ru-RU" sz="2800" b="1" i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О.Бисмарк</a:t>
            </a:r>
            <a:endParaRPr lang="ru-RU" sz="2800" b="1" i="1" dirty="0">
              <a:ln w="11430"/>
              <a:solidFill>
                <a:srgbClr val="00206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/>
          <a:srcRect l="4114" t="3390" r="5362" b="3390"/>
          <a:stretch>
            <a:fillRect/>
          </a:stretch>
        </p:blipFill>
        <p:spPr bwMode="auto">
          <a:xfrm>
            <a:off x="1214414" y="214290"/>
            <a:ext cx="3143272" cy="392909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86380" y="285728"/>
            <a:ext cx="2643206" cy="33411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4786314" y="3714752"/>
            <a:ext cx="4071966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800" b="1" i="1" cap="none" spc="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«Каждый народ заслуживает то правительство, которое он имеет»</a:t>
            </a:r>
          </a:p>
          <a:p>
            <a:pPr algn="r"/>
            <a:r>
              <a:rPr lang="ru-RU" sz="2800" b="1" i="1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Г.Гегель</a:t>
            </a:r>
            <a:endParaRPr lang="ru-RU" sz="2800" b="1" i="1" cap="none" spc="0" dirty="0">
              <a:ln w="1143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3" descr="shutterstock_13734377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2" y="-1"/>
            <a:ext cx="2143109" cy="2937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643042" y="1214422"/>
            <a:ext cx="621510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Каждый народ заслуживает своего вождя.? !</a:t>
            </a:r>
          </a:p>
        </p:txBody>
      </p:sp>
      <p:pic>
        <p:nvPicPr>
          <p:cNvPr id="8" name="Picture 5" descr="C:\Users\User\Desktop\картинки с шаттерстока\shutterstock_17698280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4026328"/>
            <a:ext cx="2285984" cy="2831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Домашнее задание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980728"/>
            <a:ext cx="7992888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000" b="1" dirty="0" smtClean="0">
                <a:solidFill>
                  <a:srgbClr val="FF0000"/>
                </a:solidFill>
              </a:rPr>
              <a:t>Эссе по обществознанию</a:t>
            </a:r>
            <a:r>
              <a:rPr lang="ru-RU" sz="3000" dirty="0" smtClean="0"/>
              <a:t>:</a:t>
            </a:r>
          </a:p>
          <a:p>
            <a:r>
              <a:rPr lang="ru-RU" sz="3000" b="1" dirty="0" smtClean="0"/>
              <a:t>«Каждый народ заслуживает своего вождя»  (О.Бисмарк)</a:t>
            </a:r>
            <a:endParaRPr lang="ru-RU" sz="3000" dirty="0" smtClean="0"/>
          </a:p>
          <a:p>
            <a:r>
              <a:rPr lang="ru-RU" sz="3000" dirty="0" smtClean="0"/>
              <a:t> </a:t>
            </a:r>
            <a:r>
              <a:rPr lang="ru-RU" sz="3000" b="1" dirty="0" smtClean="0"/>
              <a:t>«Власть должна принадлежать лучшим,  избранным личностям, на которые возлагается великая ответственность</a:t>
            </a:r>
          </a:p>
          <a:p>
            <a:r>
              <a:rPr lang="ru-RU" sz="3000" b="1" dirty="0" smtClean="0"/>
              <a:t> и которые возлагают на себя великие  обязанности». (Н.Бердяев)</a:t>
            </a:r>
          </a:p>
          <a:p>
            <a:pPr lvl="0"/>
            <a:r>
              <a:rPr lang="ru-RU" sz="3000" b="1" dirty="0" smtClean="0">
                <a:solidFill>
                  <a:srgbClr val="FF0000"/>
                </a:solidFill>
              </a:rPr>
              <a:t>Исторический портрет </a:t>
            </a:r>
            <a:r>
              <a:rPr lang="ru-RU" sz="3000" b="1" dirty="0" smtClean="0"/>
              <a:t>(Сталин, Хрущев, </a:t>
            </a:r>
          </a:p>
          <a:p>
            <a:pPr lvl="0"/>
            <a:r>
              <a:rPr lang="ru-RU" sz="3000" b="1" dirty="0" smtClean="0"/>
              <a:t>Берия, Маленков, Жуков)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1857364"/>
            <a:ext cx="5286375" cy="3143250"/>
          </a:xfr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defRPr/>
            </a:pPr>
            <a:r>
              <a:rPr lang="ru-RU" sz="8800" dirty="0" smtClean="0">
                <a:solidFill>
                  <a:srgbClr val="0070C0"/>
                </a:solidFill>
              </a:rPr>
              <a:t>Всего</a:t>
            </a:r>
            <a:br>
              <a:rPr lang="ru-RU" sz="8800" dirty="0" smtClean="0">
                <a:solidFill>
                  <a:srgbClr val="0070C0"/>
                </a:solidFill>
              </a:rPr>
            </a:br>
            <a:r>
              <a:rPr lang="ru-RU" sz="8800" dirty="0" smtClean="0">
                <a:solidFill>
                  <a:srgbClr val="0070C0"/>
                </a:solidFill>
              </a:rPr>
              <a:t>доброго!</a:t>
            </a:r>
            <a:endParaRPr lang="ru-RU" sz="88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3" descr="shutterstock_13734377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2" y="-1"/>
            <a:ext cx="2143109" cy="2937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643042" y="1214422"/>
            <a:ext cx="621510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Каждый народ заслуживает своего вождя.? !</a:t>
            </a:r>
          </a:p>
        </p:txBody>
      </p:sp>
      <p:pic>
        <p:nvPicPr>
          <p:cNvPr id="8" name="Picture 5" descr="C:\Users\User\Desktop\картинки с шаттерстока\shutterstock_17698280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4026328"/>
            <a:ext cx="2285984" cy="2831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928670"/>
            <a:ext cx="8429652" cy="5143536"/>
          </a:xfrm>
        </p:spPr>
        <p:txBody>
          <a:bodyPr/>
          <a:lstStyle/>
          <a:p>
            <a:r>
              <a:rPr lang="ru-RU" sz="5200" b="1" dirty="0" smtClean="0">
                <a:solidFill>
                  <a:srgbClr val="FF0000"/>
                </a:solidFill>
              </a:rPr>
              <a:t>Альтернативы развития страны после смерти Сталина в контексте политического лидерства</a:t>
            </a:r>
            <a:endParaRPr lang="ru-RU" sz="5200" b="1" dirty="0">
              <a:solidFill>
                <a:srgbClr val="FF0000"/>
              </a:solidFill>
            </a:endParaRPr>
          </a:p>
        </p:txBody>
      </p:sp>
      <p:pic>
        <p:nvPicPr>
          <p:cNvPr id="3" name="Picture 3" descr="C:\Users\User\Desktop\картинки с шаттерстока\shutterstock_1526891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2" y="4600618"/>
            <a:ext cx="1785918" cy="2257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4286256"/>
            <a:ext cx="4071966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«Каждый народ заслуживает своего вождя»</a:t>
            </a:r>
          </a:p>
          <a:p>
            <a:pPr algn="r"/>
            <a:r>
              <a:rPr lang="ru-RU" sz="2800" b="1" i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О.Бисмарк</a:t>
            </a:r>
            <a:endParaRPr lang="ru-RU" sz="2800" b="1" i="1" dirty="0">
              <a:ln w="11430"/>
              <a:solidFill>
                <a:srgbClr val="00206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/>
          <a:srcRect l="4114" t="3390" r="5362" b="3390"/>
          <a:stretch>
            <a:fillRect/>
          </a:stretch>
        </p:blipFill>
        <p:spPr bwMode="auto">
          <a:xfrm>
            <a:off x="1214414" y="214290"/>
            <a:ext cx="3143272" cy="392909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86380" y="285728"/>
            <a:ext cx="2643206" cy="33411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4786314" y="3714752"/>
            <a:ext cx="4071966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800" b="1" i="1" cap="none" spc="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«Каждый народ заслуживает то правительство, которое он имеет»</a:t>
            </a:r>
          </a:p>
          <a:p>
            <a:pPr algn="r"/>
            <a:r>
              <a:rPr lang="ru-RU" sz="2800" b="1" i="1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Г.Гегель</a:t>
            </a:r>
            <a:endParaRPr lang="ru-RU" sz="2800" b="1" i="1" cap="none" spc="0" dirty="0">
              <a:ln w="1143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похороны сталин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User\Desktop\картинки с шаттерстока\shutterstock_1106675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1214422"/>
            <a:ext cx="2714612" cy="3073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428728" y="357166"/>
            <a:ext cx="71891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ПРИРОДА ЛИДЕРСТВА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1214422"/>
            <a:ext cx="814393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600" b="1" dirty="0" smtClean="0"/>
              <a:t> личность лидера</a:t>
            </a:r>
          </a:p>
          <a:p>
            <a:r>
              <a:rPr lang="ru-RU" sz="3600" b="1" dirty="0" smtClean="0"/>
              <a:t>• его происхождение</a:t>
            </a:r>
          </a:p>
          <a:p>
            <a:r>
              <a:rPr lang="ru-RU" sz="3600" b="1" dirty="0" smtClean="0"/>
              <a:t>• процесс социализации  </a:t>
            </a:r>
          </a:p>
          <a:p>
            <a:r>
              <a:rPr lang="ru-RU" sz="3600" b="1" dirty="0" smtClean="0"/>
              <a:t>• отношения между лидером, </a:t>
            </a:r>
          </a:p>
          <a:p>
            <a:r>
              <a:rPr lang="ru-RU" sz="3600" b="1" dirty="0" smtClean="0"/>
              <a:t>сподвижниками, массами </a:t>
            </a:r>
          </a:p>
          <a:p>
            <a:r>
              <a:rPr lang="ru-RU" sz="3600" b="1" dirty="0" smtClean="0"/>
              <a:t>• исторические и геополитические</a:t>
            </a:r>
          </a:p>
          <a:p>
            <a:r>
              <a:rPr lang="ru-RU" sz="3600" b="1" dirty="0" smtClean="0"/>
              <a:t> условия</a:t>
            </a:r>
            <a:endParaRPr lang="ru-RU" sz="3600" b="1" dirty="0"/>
          </a:p>
        </p:txBody>
      </p:sp>
      <p:pic>
        <p:nvPicPr>
          <p:cNvPr id="6" name="Picture 5" descr="C:\Users\User\Desktop\картинки с шаттерстока\shutterstock_17698280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4645765"/>
            <a:ext cx="1785918" cy="2212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Презентация мини-проектов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" name="Picture 5" descr="C:\Users\User\Desktop\картинки с шаттерстока\shutterstock_1769828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89516" y="5286388"/>
            <a:ext cx="1454484" cy="15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5" y="1743026"/>
            <a:ext cx="2714644" cy="352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06" y="2143116"/>
            <a:ext cx="2469987" cy="34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5074" y="1357298"/>
            <a:ext cx="2571768" cy="3597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928662" y="5357826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Возглавлял МВД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643306" y="5643578"/>
            <a:ext cx="25003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Председатель Совета Министров СССР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357950" y="5072074"/>
            <a:ext cx="1714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Секретарь</a:t>
            </a:r>
          </a:p>
          <a:p>
            <a:r>
              <a:rPr lang="ru-RU" b="1" dirty="0" smtClean="0"/>
              <a:t>ЦК КПСС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/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Борьба за власть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3" name="Picture 5" descr="C:\Users\User\Desktop\картинки с шаттерстока\shutterstock_1769828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2" y="4645766"/>
            <a:ext cx="1785918" cy="2212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xn--i1abbnckbmcl9fb.xn--p1ai/%D1%81%D1%82%D0%B0%D1%82%D1%8C%D0%B8/211332/img2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1071546"/>
            <a:ext cx="7786742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00032" y="142852"/>
          <a:ext cx="8501124" cy="6586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72"/>
                <a:gridCol w="2286016"/>
                <a:gridCol w="2286016"/>
                <a:gridCol w="2857520"/>
              </a:tblGrid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 </a:t>
                      </a: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Л.П.Берия </a:t>
                      </a:r>
                      <a:r>
                        <a:rPr lang="ru-RU" sz="1400" dirty="0" smtClean="0"/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1953</a:t>
                      </a: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Г.М.Маленков </a:t>
                      </a:r>
                      <a:endParaRPr lang="ru-RU" sz="1400" dirty="0" smtClean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(</a:t>
                      </a:r>
                      <a:r>
                        <a:rPr lang="ru-RU" sz="1400" dirty="0"/>
                        <a:t>1953-1955)</a:t>
                      </a: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Н.С.Хрущев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 </a:t>
                      </a:r>
                      <a:r>
                        <a:rPr lang="ru-RU" sz="1400" dirty="0"/>
                        <a:t>(середина-конец 50-х г.г.)</a:t>
                      </a: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Отношение к культу личности</a:t>
                      </a: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Критика культа личности.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Необходимо преодолеть культ личности.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Доклад о культе личности и его последствиях на </a:t>
                      </a:r>
                      <a:r>
                        <a:rPr lang="ru-RU" sz="1200" dirty="0" smtClean="0"/>
                        <a:t>X</a:t>
                      </a:r>
                      <a:r>
                        <a:rPr lang="en-US" sz="1200" dirty="0" smtClean="0"/>
                        <a:t>X</a:t>
                      </a:r>
                      <a:r>
                        <a:rPr lang="ru-RU" sz="1200" dirty="0" smtClean="0"/>
                        <a:t> </a:t>
                      </a:r>
                      <a:r>
                        <a:rPr lang="ru-RU" sz="1200" dirty="0"/>
                        <a:t>съезде КПСС.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0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Политическая программа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1. Отказ от репрессивной политики: пересмотр и прекращение некоторых следственных дел, реабилитация по “делу врачей” и “мингрельскому делу”. Амнистия осужденным внесудебными органами (отклонена). Вывод из ведения МВД ряда подразделений, включая ГУЛАГ.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200" dirty="0"/>
                        <a:t>2. Партия должна заниматься кадрами и пропагандой, а Совмин – всем остальным.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200" dirty="0"/>
                        <a:t>3. Расширение прав Союзных республик.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1. Содействие Хрущеву в устранении Берии от власти.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200" dirty="0"/>
                        <a:t>2. Критика аппарата за “перерождение” (бюрократизм, взяточничество, пренебрежение интересами народа).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200" dirty="0"/>
                        <a:t>3. Ставка на обновленный государственный аппарат.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1. Борьба за власть против Берии, Маленкова и “антипартийной группы”.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200" dirty="0"/>
                        <a:t>2. Ставка на партийный аппарат, молодую партийную элиту.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200" dirty="0"/>
                        <a:t>3. Реабилитация жертв политических репрессий, восстановление прав репрессированных народов.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200" dirty="0"/>
                        <a:t>4. Начало “оттепели”.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200" dirty="0"/>
                        <a:t>5. Поиск новых путей управления экономикой – начало реформирования государственного аппарата (сокращение аппарата министерств, разделение Госплана на две организации).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200" dirty="0"/>
                        <a:t>В марте 1958г. Хрущев занял пост Председателя Совета Министров СССР.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0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Экономические приоритеты</a:t>
                      </a: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Критикует экстенсивное развитие экономики, говорит о неэффективности колхозов и необходимости материального симулирования в них.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Подъем материального благосостояния народа: рост производства предметов потребления, развитие сельского хозяйства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200" dirty="0"/>
                        <a:t>( повышение закупочных цен. Поощрение подсобных хозяйств, развитие колхозного рынка). Идея интенсивного развития экономики.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Приоритетное развитие средств производства сельского хозяйства( до 1959 г. – идеи, сходные с идеями Маленкова).Экстенсивное развитие экономики. Новые подходы к управлению народным хозяйством (1957- переход к отраслевому управлению через Совнархозы)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73f988fe6df8ae7d8013c6fd66a1c042d9bb9d"/>
  <p:tag name="ISPRING_RESOURCE_PATHS_HASH_2" val="6e4c4aa30c73ac91be5c2d3bd9979b4eaf5676b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08102014_2157</Template>
  <TotalTime>400</TotalTime>
  <Words>511</Words>
  <Application>Microsoft Office PowerPoint</Application>
  <PresentationFormat>Экран (4:3)</PresentationFormat>
  <Paragraphs>72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Всем добрый день!</vt:lpstr>
      <vt:lpstr>Слайд 2</vt:lpstr>
      <vt:lpstr>Альтернативы развития страны после смерти Сталина в контексте политического лидерства</vt:lpstr>
      <vt:lpstr>Слайд 4</vt:lpstr>
      <vt:lpstr>Слайд 5</vt:lpstr>
      <vt:lpstr>Слайд 6</vt:lpstr>
      <vt:lpstr>Презентация мини-проектов</vt:lpstr>
      <vt:lpstr>Борьба за власть</vt:lpstr>
      <vt:lpstr>Слайд 9</vt:lpstr>
      <vt:lpstr>Альтернативы развития страны  после смерти Сталина     </vt:lpstr>
      <vt:lpstr>Слайд 11</vt:lpstr>
      <vt:lpstr>Слайд 12</vt:lpstr>
      <vt:lpstr>Домашнее задание</vt:lpstr>
      <vt:lpstr>Всего доброго!</vt:lpstr>
    </vt:vector>
  </TitlesOfParts>
  <Company>DNS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Олег Грибан</dc:creator>
  <cp:lastModifiedBy>Дом</cp:lastModifiedBy>
  <cp:revision>59</cp:revision>
  <dcterms:created xsi:type="dcterms:W3CDTF">2014-12-07T17:39:27Z</dcterms:created>
  <dcterms:modified xsi:type="dcterms:W3CDTF">2018-02-12T20:11:11Z</dcterms:modified>
</cp:coreProperties>
</file>