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8" r:id="rId3"/>
    <p:sldId id="256" r:id="rId4"/>
    <p:sldId id="257" r:id="rId5"/>
    <p:sldId id="260" r:id="rId6"/>
    <p:sldId id="261" r:id="rId7"/>
    <p:sldId id="262" r:id="rId8"/>
    <p:sldId id="263" r:id="rId9"/>
    <p:sldId id="276" r:id="rId10"/>
    <p:sldId id="277" r:id="rId11"/>
    <p:sldId id="274" r:id="rId12"/>
    <p:sldId id="275" r:id="rId13"/>
    <p:sldId id="265" r:id="rId14"/>
    <p:sldId id="266" r:id="rId15"/>
    <p:sldId id="267" r:id="rId16"/>
    <p:sldId id="268" r:id="rId17"/>
    <p:sldId id="269" r:id="rId18"/>
    <p:sldId id="272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8434-A453-4DFB-8361-59F4A59155BF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9D2BB-99A6-40CB-8D53-95A40ACF6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079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8434-A453-4DFB-8361-59F4A59155BF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9D2BB-99A6-40CB-8D53-95A40ACF6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219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8434-A453-4DFB-8361-59F4A59155BF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9D2BB-99A6-40CB-8D53-95A40ACF6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06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8434-A453-4DFB-8361-59F4A59155BF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9D2BB-99A6-40CB-8D53-95A40ACF6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749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8434-A453-4DFB-8361-59F4A59155BF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9D2BB-99A6-40CB-8D53-95A40ACF6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612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8434-A453-4DFB-8361-59F4A59155BF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9D2BB-99A6-40CB-8D53-95A40ACF6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674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8434-A453-4DFB-8361-59F4A59155BF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9D2BB-99A6-40CB-8D53-95A40ACF6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173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8434-A453-4DFB-8361-59F4A59155BF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9D2BB-99A6-40CB-8D53-95A40ACF6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567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8434-A453-4DFB-8361-59F4A59155BF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9D2BB-99A6-40CB-8D53-95A40ACF6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22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8434-A453-4DFB-8361-59F4A59155BF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9D2BB-99A6-40CB-8D53-95A40ACF6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579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8434-A453-4DFB-8361-59F4A59155BF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9D2BB-99A6-40CB-8D53-95A40ACF6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660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C58434-A453-4DFB-8361-59F4A59155BF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89D2BB-99A6-40CB-8D53-95A40ACF6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213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68191" y="528034"/>
            <a:ext cx="96977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i="1" dirty="0" smtClean="0">
                <a:solidFill>
                  <a:srgbClr val="7030A0"/>
                </a:solidFill>
              </a:rPr>
              <a:t>Жанры фольклора</a:t>
            </a:r>
            <a:endParaRPr lang="ru-RU" sz="8800" b="1" i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99268" y="5872766"/>
            <a:ext cx="8190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7030A0"/>
                </a:solidFill>
              </a:rPr>
              <a:t>Глухова М.В.- учитель русского языка и литературы МОБУ «СОШ «</a:t>
            </a:r>
            <a:r>
              <a:rPr lang="ru-RU" sz="2000" b="1" i="1" dirty="0" err="1" smtClean="0">
                <a:solidFill>
                  <a:srgbClr val="7030A0"/>
                </a:solidFill>
              </a:rPr>
              <a:t>Сертоловский</a:t>
            </a:r>
            <a:r>
              <a:rPr lang="ru-RU" sz="2000" b="1" i="1" dirty="0" smtClean="0">
                <a:solidFill>
                  <a:srgbClr val="7030A0"/>
                </a:solidFill>
              </a:rPr>
              <a:t> центр образования № 2», Ленинградская область.</a:t>
            </a:r>
            <a:endParaRPr lang="ru-RU" sz="20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62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68439" y="288529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  <a:p>
            <a:r>
              <a:rPr lang="ru-RU" sz="2400" b="1" dirty="0"/>
              <a:t>Кукушка кукушонку купила капюшон</a:t>
            </a:r>
            <a:r>
              <a:rPr lang="ru-RU" sz="2400" b="1" dirty="0" smtClean="0"/>
              <a:t>.</a:t>
            </a:r>
            <a:endParaRPr lang="en-US" sz="2400" b="1" dirty="0" smtClean="0"/>
          </a:p>
          <a:p>
            <a:r>
              <a:rPr lang="ru-RU" sz="2400" b="1" dirty="0" smtClean="0"/>
              <a:t> </a:t>
            </a:r>
            <a:r>
              <a:rPr lang="ru-RU" sz="2400" b="1" dirty="0"/>
              <a:t>В капюшоне кукушонок смешон.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538174" y="2080284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Шашки на столе </a:t>
            </a:r>
          </a:p>
          <a:p>
            <a:r>
              <a:rPr lang="ru-RU" sz="2400" b="1" dirty="0"/>
              <a:t>Шишки на сосне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68439" y="3179541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Шел Егор через двор </a:t>
            </a:r>
          </a:p>
          <a:p>
            <a:r>
              <a:rPr lang="ru-RU" sz="2400" b="1" dirty="0"/>
              <a:t>Нес топор чинить забор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679842" y="4855580"/>
            <a:ext cx="51043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Галка села на забор </a:t>
            </a:r>
          </a:p>
          <a:p>
            <a:r>
              <a:rPr lang="ru-RU" sz="2400" dirty="0"/>
              <a:t>Грач завел с ней разговор </a:t>
            </a:r>
          </a:p>
        </p:txBody>
      </p:sp>
    </p:spTree>
    <p:extLst>
      <p:ext uri="{BB962C8B-B14F-4D97-AF65-F5344CB8AC3E}">
        <p14:creationId xmlns:p14="http://schemas.microsoft.com/office/powerpoint/2010/main" val="234286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751"/>
            <a:ext cx="12193057" cy="68524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728" y="312071"/>
            <a:ext cx="5316723" cy="62338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33375" y="605307"/>
            <a:ext cx="497124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7030A0"/>
                </a:solidFill>
              </a:rPr>
              <a:t>Владимир Иванович Даль</a:t>
            </a:r>
          </a:p>
          <a:p>
            <a:pPr algn="just"/>
            <a:r>
              <a:rPr lang="ru-RU" sz="2400" b="1" dirty="0" smtClean="0">
                <a:solidFill>
                  <a:srgbClr val="7030A0"/>
                </a:solidFill>
              </a:rPr>
              <a:t>(Казак Луганский) </a:t>
            </a:r>
            <a:r>
              <a:rPr lang="ru-RU" sz="2400" b="1" dirty="0" smtClean="0"/>
              <a:t>– собиратель </a:t>
            </a:r>
            <a:r>
              <a:rPr lang="ru-RU" sz="2400" b="1" dirty="0"/>
              <a:t>русского фольклора. </a:t>
            </a:r>
            <a:endParaRPr lang="ru-RU" sz="2400" b="1" dirty="0" smtClean="0"/>
          </a:p>
          <a:p>
            <a:pPr algn="just"/>
            <a:r>
              <a:rPr lang="ru-RU" sz="2400" b="1" dirty="0" smtClean="0"/>
              <a:t>В.И</a:t>
            </a:r>
            <a:r>
              <a:rPr lang="ru-RU" sz="2400" b="1" dirty="0"/>
              <a:t>. Даль известен также как автор сборника "Пословицы русского народа". В течение всей своей жизни он собирал народные выражения, изучал народный язык, вел кропотливую работу по составлению "Толкового словаря живого великорусского языка". Это было главным делом его жизни. </a:t>
            </a:r>
          </a:p>
        </p:txBody>
      </p:sp>
    </p:spTree>
    <p:extLst>
      <p:ext uri="{BB962C8B-B14F-4D97-AF65-F5344CB8AC3E}">
        <p14:creationId xmlns:p14="http://schemas.microsoft.com/office/powerpoint/2010/main" val="616626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751"/>
            <a:ext cx="12193057" cy="68524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014" y="95250"/>
            <a:ext cx="5029200" cy="6667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6141" t="3060" r="16810" b="9827"/>
          <a:stretch/>
        </p:blipFill>
        <p:spPr>
          <a:xfrm>
            <a:off x="6894489" y="211159"/>
            <a:ext cx="4902559" cy="6369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3385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93961" y="553792"/>
            <a:ext cx="5911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Отгадай загадки.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90411" y="1463676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/>
              <a:t>Два бочка, четыре ушка, это мягкая…</a:t>
            </a:r>
          </a:p>
          <a:p>
            <a:endParaRPr lang="ru-RU" sz="2400" b="1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935865" y="4113834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Днем у них всегда есть ноги, а вот ночью ноги куда-то пропадают.</a:t>
            </a:r>
          </a:p>
          <a:p>
            <a:endParaRPr lang="ru-RU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3604" y="603459"/>
            <a:ext cx="2725339" cy="26980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8681" y="3607674"/>
            <a:ext cx="2927797" cy="2927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34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61622" y="655474"/>
            <a:ext cx="29793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Внутри — пустой, </a:t>
            </a:r>
          </a:p>
          <a:p>
            <a:r>
              <a:rPr lang="ru-RU" sz="2400" b="1" dirty="0" smtClean="0"/>
              <a:t>А голос — густой. </a:t>
            </a:r>
          </a:p>
          <a:p>
            <a:r>
              <a:rPr lang="ru-RU" sz="2400" b="1" dirty="0" smtClean="0"/>
              <a:t>Сам молчит, </a:t>
            </a:r>
          </a:p>
          <a:p>
            <a:r>
              <a:rPr lang="ru-RU" sz="2400" b="1" dirty="0" smtClean="0"/>
              <a:t>А бьют — ворчит</a:t>
            </a:r>
            <a:r>
              <a:rPr lang="ru-RU" dirty="0" smtClean="0"/>
              <a:t>.</a:t>
            </a:r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6241" y="145327"/>
            <a:ext cx="2854762" cy="268664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56821" y="3992064"/>
            <a:ext cx="35889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Два конца, два кольца, </a:t>
            </a:r>
          </a:p>
          <a:p>
            <a:r>
              <a:rPr lang="ru-RU" sz="2400" b="1" dirty="0" smtClean="0"/>
              <a:t>Посредине гвоздик</a:t>
            </a:r>
            <a:r>
              <a:rPr lang="ru-RU" dirty="0" smtClean="0"/>
              <a:t>.</a:t>
            </a:r>
          </a:p>
          <a:p>
            <a:endParaRPr lang="ru-RU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0331" y="3833357"/>
            <a:ext cx="3206841" cy="2533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5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3893" y="484881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Какой конь не ест овса</a:t>
            </a:r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758" t="7919" r="50545" b="7387"/>
          <a:stretch/>
        </p:blipFill>
        <p:spPr>
          <a:xfrm>
            <a:off x="4888366" y="296214"/>
            <a:ext cx="2435420" cy="23825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3893" y="3553220"/>
            <a:ext cx="366058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Не царь, а в короне, не всадник, а со шпорами, не будильник, а всех будит.</a:t>
            </a:r>
          </a:p>
          <a:p>
            <a:endParaRPr lang="ru-RU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8428" y="3067084"/>
            <a:ext cx="2514197" cy="3142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97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91166" y="346381"/>
            <a:ext cx="6096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Лежала между ёлками </a:t>
            </a:r>
          </a:p>
          <a:p>
            <a:r>
              <a:rPr lang="ru-RU" sz="2400" b="1" dirty="0" smtClean="0"/>
              <a:t>Подушечка с иголками. </a:t>
            </a:r>
          </a:p>
          <a:p>
            <a:r>
              <a:rPr lang="ru-RU" sz="2400" b="1" dirty="0" smtClean="0"/>
              <a:t>Тихонечко лежала, </a:t>
            </a:r>
          </a:p>
          <a:p>
            <a:r>
              <a:rPr lang="ru-RU" sz="2400" b="1" dirty="0" smtClean="0"/>
              <a:t>Потом вдруг убежала.</a:t>
            </a:r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2250" y="1673"/>
            <a:ext cx="4609831" cy="28605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9346" y="3935924"/>
            <a:ext cx="6096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Позапасливее всех я:</a:t>
            </a:r>
          </a:p>
          <a:p>
            <a:r>
              <a:rPr lang="ru-RU" sz="2400" b="1" dirty="0" smtClean="0"/>
              <a:t> У меня, друзья, щека </a:t>
            </a:r>
          </a:p>
          <a:p>
            <a:r>
              <a:rPr lang="ru-RU" sz="2400" b="1" dirty="0" smtClean="0"/>
              <a:t>Вроде сумки для орехов </a:t>
            </a:r>
          </a:p>
          <a:p>
            <a:r>
              <a:rPr lang="ru-RU" sz="2400" b="1" dirty="0" smtClean="0"/>
              <a:t>Или, скажем, вещмешка</a:t>
            </a:r>
            <a:r>
              <a:rPr lang="ru-RU" dirty="0" smtClean="0"/>
              <a:t>.</a:t>
            </a:r>
          </a:p>
          <a:p>
            <a:endParaRPr lang="ru-RU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5431" y="3407065"/>
            <a:ext cx="3360079" cy="30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12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346"/>
            <a:ext cx="12192000" cy="68546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45712" y="475170"/>
            <a:ext cx="6096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Кто по ёлкам ловко скачет </a:t>
            </a:r>
          </a:p>
          <a:p>
            <a:r>
              <a:rPr lang="ru-RU" sz="2400" b="1" dirty="0" smtClean="0"/>
              <a:t>И взлетает на дубы? </a:t>
            </a:r>
          </a:p>
          <a:p>
            <a:r>
              <a:rPr lang="ru-RU" sz="2400" b="1" dirty="0" smtClean="0"/>
              <a:t>Кто в дупле орехи прячет, </a:t>
            </a:r>
          </a:p>
          <a:p>
            <a:r>
              <a:rPr lang="ru-RU" sz="2400" b="1" dirty="0" smtClean="0"/>
              <a:t>Сушит на зиму грибы</a:t>
            </a:r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4276" y="165346"/>
            <a:ext cx="3288406" cy="246630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45712" y="3747584"/>
            <a:ext cx="6096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Он ходит, голову задрав, </a:t>
            </a:r>
          </a:p>
          <a:p>
            <a:r>
              <a:rPr lang="ru-RU" sz="2400" b="1" dirty="0" smtClean="0"/>
              <a:t>Не потому, что важный граф, </a:t>
            </a:r>
          </a:p>
          <a:p>
            <a:r>
              <a:rPr lang="ru-RU" sz="2400" b="1" dirty="0" smtClean="0"/>
              <a:t>Не потому, что гордый нрав, </a:t>
            </a:r>
          </a:p>
          <a:p>
            <a:r>
              <a:rPr lang="ru-RU" sz="2400" b="1" dirty="0" smtClean="0"/>
              <a:t>А потому, что он…</a:t>
            </a:r>
          </a:p>
          <a:p>
            <a:endParaRPr lang="ru-RU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4064" y="3091490"/>
            <a:ext cx="3178618" cy="367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04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05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94986" y="327166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Фольклор – это память веков, это клад предков, это лицо народа, нации, это настоящее богатство, которое не имеет цены, его невозможно оценить и измерить.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3109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10862" y="404439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7030A0"/>
                </a:solidFill>
              </a:rPr>
              <a:t>Фольклор</a:t>
            </a:r>
            <a:r>
              <a:rPr lang="ru-RU" sz="2400" b="1" dirty="0" smtClean="0"/>
              <a:t> — устное словесное и музыкальное творчество народа. Название произошло от английского слова </a:t>
            </a:r>
            <a:r>
              <a:rPr lang="ru-RU" sz="2400" b="1" dirty="0" err="1" smtClean="0"/>
              <a:t>folk-lore</a:t>
            </a:r>
            <a:r>
              <a:rPr lang="ru-RU" sz="2400" b="1" dirty="0" smtClean="0"/>
              <a:t>, что означает «народная мудрость».</a:t>
            </a:r>
            <a:endParaRPr lang="ru-RU" sz="24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1127" r="45092" b="-1"/>
          <a:stretch/>
        </p:blipFill>
        <p:spPr>
          <a:xfrm>
            <a:off x="8583526" y="366452"/>
            <a:ext cx="3316552" cy="42269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698" y="2376865"/>
            <a:ext cx="3041952" cy="443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88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6517" y="386366"/>
            <a:ext cx="113720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7030A0"/>
                </a:solidFill>
              </a:rPr>
              <a:t>Фольклор</a:t>
            </a:r>
            <a:r>
              <a:rPr lang="ru-RU" sz="2400" b="1" dirty="0" smtClean="0"/>
              <a:t> – народная мудрость, устное народное творчество.</a:t>
            </a: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Устное</a:t>
            </a:r>
            <a:r>
              <a:rPr lang="ru-RU" sz="2400" b="1" dirty="0" smtClean="0"/>
              <a:t> – предавалось из уст в уста, не записывалось.</a:t>
            </a:r>
          </a:p>
          <a:p>
            <a:pPr algn="just"/>
            <a:r>
              <a:rPr lang="ru-RU" sz="2400" b="1" dirty="0" smtClean="0">
                <a:solidFill>
                  <a:srgbClr val="7030A0"/>
                </a:solidFill>
              </a:rPr>
              <a:t>Народное </a:t>
            </a:r>
            <a:r>
              <a:rPr lang="ru-RU" sz="2400" b="1" dirty="0" smtClean="0"/>
              <a:t>– сочиняет не один человек, автора установить нельзя.</a:t>
            </a: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Творчество</a:t>
            </a:r>
            <a:r>
              <a:rPr lang="ru-RU" sz="2400" b="1" dirty="0" smtClean="0"/>
              <a:t> – от слова «творить», то есть сочинять, придумывать.</a:t>
            </a:r>
            <a:endParaRPr lang="ru-RU" sz="24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969" y="3528811"/>
            <a:ext cx="3894887" cy="30810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1471" y="3528811"/>
            <a:ext cx="3324852" cy="30810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0203" y="3528811"/>
            <a:ext cx="3354992" cy="308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02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16687" y="515155"/>
            <a:ext cx="6452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Жанры устного народного творчества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0005" y="1378039"/>
            <a:ext cx="3863662" cy="11719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886978" y="1452247"/>
            <a:ext cx="3863662" cy="11719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965915" y="1622738"/>
            <a:ext cx="3206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Большие фольклорные жанры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364570" y="1609276"/>
            <a:ext cx="3284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Малые фольклорные жанры</a:t>
            </a:r>
            <a:endParaRPr lang="ru-RU" sz="2400" b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4945487" y="1068946"/>
            <a:ext cx="875764" cy="4213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834130" y="1081825"/>
            <a:ext cx="772732" cy="4084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850005" y="3162914"/>
            <a:ext cx="3863662" cy="35674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107583" y="3116687"/>
            <a:ext cx="28333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Сказки</a:t>
            </a:r>
          </a:p>
          <a:p>
            <a:r>
              <a:rPr lang="ru-RU" sz="2400" b="1" dirty="0" smtClean="0"/>
              <a:t>Легенды</a:t>
            </a:r>
          </a:p>
          <a:p>
            <a:r>
              <a:rPr lang="ru-RU" sz="2400" b="1" dirty="0" smtClean="0"/>
              <a:t>Былины</a:t>
            </a:r>
          </a:p>
          <a:p>
            <a:r>
              <a:rPr lang="ru-RU" sz="2400" b="1" dirty="0" smtClean="0"/>
              <a:t>Исторические песни</a:t>
            </a:r>
          </a:p>
          <a:p>
            <a:r>
              <a:rPr lang="ru-RU" sz="2400" b="1" dirty="0" smtClean="0"/>
              <a:t>Лирические песни</a:t>
            </a:r>
          </a:p>
          <a:p>
            <a:r>
              <a:rPr lang="ru-RU" sz="2400" b="1" dirty="0" err="1" smtClean="0"/>
              <a:t>Баллыды</a:t>
            </a:r>
            <a:endParaRPr lang="ru-RU" sz="2400" b="1" dirty="0" smtClean="0"/>
          </a:p>
          <a:p>
            <a:r>
              <a:rPr lang="ru-RU" sz="2400" b="1" dirty="0" smtClean="0"/>
              <a:t>Частушки</a:t>
            </a:r>
            <a:endParaRPr lang="ru-RU" sz="2400" b="1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0503" y="3099652"/>
            <a:ext cx="3877392" cy="357866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178898" y="3219444"/>
            <a:ext cx="28344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Считалки </a:t>
            </a:r>
          </a:p>
          <a:p>
            <a:r>
              <a:rPr lang="ru-RU" sz="2400" b="1" dirty="0" smtClean="0"/>
              <a:t>Загадки</a:t>
            </a:r>
          </a:p>
          <a:p>
            <a:r>
              <a:rPr lang="ru-RU" sz="2400" b="1" dirty="0" smtClean="0"/>
              <a:t>Поговорки</a:t>
            </a:r>
          </a:p>
          <a:p>
            <a:r>
              <a:rPr lang="ru-RU" sz="2400" b="1" dirty="0" smtClean="0"/>
              <a:t>Пословицы</a:t>
            </a:r>
          </a:p>
          <a:p>
            <a:r>
              <a:rPr lang="ru-RU" sz="2400" b="1" dirty="0" smtClean="0"/>
              <a:t>Дразнилки</a:t>
            </a:r>
          </a:p>
          <a:p>
            <a:r>
              <a:rPr lang="ru-RU" sz="2400" b="1" dirty="0" smtClean="0"/>
              <a:t>Игровые песни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47143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0862" y="633091"/>
            <a:ext cx="4357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Пословица</a:t>
            </a:r>
            <a:r>
              <a:rPr lang="ru-RU" sz="2400" b="1" dirty="0" smtClean="0"/>
              <a:t> – это краткое и мудрое изречение, часто с поучительным смыслом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503831" y="734096"/>
            <a:ext cx="493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7030A0"/>
                </a:solidFill>
              </a:rPr>
              <a:t>Поговорка</a:t>
            </a:r>
            <a:r>
              <a:rPr lang="ru-RU" sz="2400" b="1" dirty="0" smtClean="0"/>
              <a:t> – краткое мудрое изречение без вывода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593983" y="2073499"/>
            <a:ext cx="47523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/>
              <a:t>Как снег на голову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Ни к селу ни к городу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/>
              <a:t>Толочь воду в ступе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Когда рак на горе свистнет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/>
              <a:t>У разбитого корыта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Собака на сене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10862" y="1957589"/>
            <a:ext cx="404825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Без друга на сердце вьюга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/>
              <a:t>Век живи, век учись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Что посеешь, то и пожнешь.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/>
              <a:t>В гостях хорошо, а дома лучше.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Один в поле не воин.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/>
              <a:t>Лучше синица в руках, чем журавль в небе.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Любишь кататься - люби и саночки возить.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443470" y="489022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7030A0"/>
                </a:solidFill>
              </a:rPr>
              <a:t>Пословица - это законченное предложение, а поговорка - словосочетание, употребляемое в разных контекстах.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17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91673" y="669701"/>
            <a:ext cx="6375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Загадка</a:t>
            </a:r>
            <a:r>
              <a:rPr lang="ru-RU" sz="2400" b="1" dirty="0" smtClean="0"/>
              <a:t> – замысловатый вопрос, требующий ответа.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91673" y="1705387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У всех народов загадки были показателем мудрости, а человек, который умел отгадывать и придумывать загадки, считался мудрецом.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470006" y="3112172"/>
            <a:ext cx="336418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Мохнатенько,</a:t>
            </a:r>
          </a:p>
          <a:p>
            <a:r>
              <a:rPr lang="ru-RU" sz="2400" b="1" dirty="0" smtClean="0"/>
              <a:t> Усатенько,</a:t>
            </a:r>
          </a:p>
          <a:p>
            <a:r>
              <a:rPr lang="ru-RU" sz="2400" b="1" dirty="0" smtClean="0"/>
              <a:t> Лапки мягоньки,</a:t>
            </a:r>
          </a:p>
          <a:p>
            <a:r>
              <a:rPr lang="ru-RU" sz="2400" b="1" dirty="0" smtClean="0"/>
              <a:t> А коготки востры</a:t>
            </a:r>
            <a:r>
              <a:rPr lang="ru-RU" dirty="0" smtClean="0"/>
              <a:t>.</a:t>
            </a:r>
          </a:p>
          <a:p>
            <a:r>
              <a:rPr lang="ru-RU" dirty="0"/>
              <a:t> 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sz="2400" b="1" dirty="0" smtClean="0"/>
              <a:t>Кто это?</a:t>
            </a:r>
            <a:endParaRPr lang="ru-RU" sz="24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2888" y="3745644"/>
            <a:ext cx="3906784" cy="294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60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9194" y="133159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</a:rPr>
              <a:t>Потешка</a:t>
            </a:r>
            <a:r>
              <a:rPr lang="ru-RU" sz="2400" b="1" dirty="0" smtClean="0">
                <a:solidFill>
                  <a:srgbClr val="7030A0"/>
                </a:solidFill>
              </a:rPr>
              <a:t>-</a:t>
            </a:r>
            <a:r>
              <a:rPr lang="ru-RU" sz="2400" b="1" dirty="0" smtClean="0"/>
              <a:t>песенка-приговорка, сопутствующая игре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9194" y="1066569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err="1" smtClean="0"/>
              <a:t>Чики</a:t>
            </a:r>
            <a:r>
              <a:rPr lang="ru-RU" sz="2400" b="1" dirty="0" smtClean="0"/>
              <a:t> – </a:t>
            </a:r>
            <a:r>
              <a:rPr lang="ru-RU" sz="2400" b="1" dirty="0" err="1" smtClean="0"/>
              <a:t>чики</a:t>
            </a:r>
            <a:r>
              <a:rPr lang="ru-RU" sz="2400" b="1" dirty="0" smtClean="0"/>
              <a:t> – </a:t>
            </a:r>
            <a:r>
              <a:rPr lang="ru-RU" sz="2400" b="1" dirty="0" err="1" smtClean="0"/>
              <a:t>чикалочки</a:t>
            </a:r>
            <a:r>
              <a:rPr lang="ru-RU" sz="2400" b="1" dirty="0" smtClean="0"/>
              <a:t>,</a:t>
            </a:r>
          </a:p>
          <a:p>
            <a:r>
              <a:rPr lang="ru-RU" sz="2400" b="1" dirty="0" smtClean="0"/>
              <a:t>Едет Ваня на палочке,</a:t>
            </a:r>
          </a:p>
          <a:p>
            <a:r>
              <a:rPr lang="ru-RU" sz="2400" b="1" dirty="0" smtClean="0"/>
              <a:t>А Дуня в тележке</a:t>
            </a:r>
          </a:p>
          <a:p>
            <a:r>
              <a:rPr lang="ru-RU" sz="2400" b="1" dirty="0" smtClean="0"/>
              <a:t>Щёлкает орешки! 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982" y="2831691"/>
            <a:ext cx="2889162" cy="394625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212429" y="548658"/>
            <a:ext cx="37520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Стучит, бренчит по улице:</a:t>
            </a:r>
          </a:p>
          <a:p>
            <a:r>
              <a:rPr lang="ru-RU" sz="2400" b="1" dirty="0" smtClean="0"/>
              <a:t>Фома едет на курице,</a:t>
            </a:r>
          </a:p>
          <a:p>
            <a:r>
              <a:rPr lang="ru-RU" sz="2400" b="1" dirty="0" smtClean="0"/>
              <a:t>Тимошка на кошке</a:t>
            </a:r>
          </a:p>
          <a:p>
            <a:r>
              <a:rPr lang="ru-RU" sz="2400" b="1" dirty="0" smtClean="0"/>
              <a:t>По кривой дорожке</a:t>
            </a:r>
            <a:endParaRPr lang="ru-RU" sz="24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6050" y="2495845"/>
            <a:ext cx="3084802" cy="4012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96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0259" y="468834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solidFill>
                  <a:srgbClr val="7030A0"/>
                </a:solidFill>
              </a:rPr>
              <a:t>Скороговорка</a:t>
            </a:r>
            <a:r>
              <a:rPr lang="ru-RU" sz="2400" b="1" dirty="0"/>
              <a:t> – шуточный жанр народного творчества, фраза, построенная на сочетании звуков, которые затрудняют быстрое произнесение слов.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9888" y="2260242"/>
            <a:ext cx="5889938" cy="441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70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616</Words>
  <Application>Microsoft Office PowerPoint</Application>
  <PresentationFormat>Широкоэкранный</PresentationFormat>
  <Paragraphs>97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30</cp:revision>
  <dcterms:created xsi:type="dcterms:W3CDTF">2022-05-28T06:24:26Z</dcterms:created>
  <dcterms:modified xsi:type="dcterms:W3CDTF">2022-05-28T07:59:47Z</dcterms:modified>
</cp:coreProperties>
</file>